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notesMasterIdLst>
    <p:notesMasterId r:id="rId90"/>
  </p:notesMasterIdLst>
  <p:sldIdLst>
    <p:sldId id="499" r:id="rId2"/>
    <p:sldId id="502" r:id="rId3"/>
    <p:sldId id="510" r:id="rId4"/>
    <p:sldId id="511" r:id="rId5"/>
    <p:sldId id="512" r:id="rId6"/>
    <p:sldId id="508" r:id="rId7"/>
    <p:sldId id="507" r:id="rId8"/>
    <p:sldId id="509" r:id="rId9"/>
    <p:sldId id="501" r:id="rId10"/>
    <p:sldId id="503" r:id="rId11"/>
    <p:sldId id="500" r:id="rId12"/>
    <p:sldId id="506" r:id="rId13"/>
    <p:sldId id="428" r:id="rId14"/>
    <p:sldId id="424" r:id="rId15"/>
    <p:sldId id="426" r:id="rId16"/>
    <p:sldId id="430" r:id="rId17"/>
    <p:sldId id="432" r:id="rId18"/>
    <p:sldId id="431" r:id="rId19"/>
    <p:sldId id="517" r:id="rId20"/>
    <p:sldId id="397" r:id="rId21"/>
    <p:sldId id="514" r:id="rId22"/>
    <p:sldId id="515" r:id="rId23"/>
    <p:sldId id="519" r:id="rId24"/>
    <p:sldId id="520" r:id="rId25"/>
    <p:sldId id="516" r:id="rId26"/>
    <p:sldId id="518" r:id="rId27"/>
    <p:sldId id="521" r:id="rId28"/>
    <p:sldId id="532" r:id="rId29"/>
    <p:sldId id="531" r:id="rId30"/>
    <p:sldId id="533" r:id="rId31"/>
    <p:sldId id="523" r:id="rId32"/>
    <p:sldId id="524" r:id="rId33"/>
    <p:sldId id="525" r:id="rId34"/>
    <p:sldId id="529" r:id="rId35"/>
    <p:sldId id="526" r:id="rId36"/>
    <p:sldId id="527" r:id="rId37"/>
    <p:sldId id="528" r:id="rId38"/>
    <p:sldId id="534" r:id="rId39"/>
    <p:sldId id="549" r:id="rId40"/>
    <p:sldId id="562" r:id="rId41"/>
    <p:sldId id="545" r:id="rId42"/>
    <p:sldId id="548" r:id="rId43"/>
    <p:sldId id="543" r:id="rId44"/>
    <p:sldId id="536" r:id="rId45"/>
    <p:sldId id="550" r:id="rId46"/>
    <p:sldId id="538" r:id="rId47"/>
    <p:sldId id="575" r:id="rId48"/>
    <p:sldId id="544" r:id="rId49"/>
    <p:sldId id="547" r:id="rId50"/>
    <p:sldId id="540" r:id="rId51"/>
    <p:sldId id="565" r:id="rId52"/>
    <p:sldId id="570" r:id="rId53"/>
    <p:sldId id="577" r:id="rId54"/>
    <p:sldId id="578" r:id="rId55"/>
    <p:sldId id="579" r:id="rId56"/>
    <p:sldId id="582" r:id="rId57"/>
    <p:sldId id="583" r:id="rId58"/>
    <p:sldId id="584" r:id="rId59"/>
    <p:sldId id="596" r:id="rId60"/>
    <p:sldId id="551" r:id="rId61"/>
    <p:sldId id="598" r:id="rId62"/>
    <p:sldId id="597" r:id="rId63"/>
    <p:sldId id="594" r:id="rId64"/>
    <p:sldId id="595" r:id="rId65"/>
    <p:sldId id="581" r:id="rId66"/>
    <p:sldId id="592" r:id="rId67"/>
    <p:sldId id="557" r:id="rId68"/>
    <p:sldId id="590" r:id="rId69"/>
    <p:sldId id="606" r:id="rId70"/>
    <p:sldId id="585" r:id="rId71"/>
    <p:sldId id="558" r:id="rId72"/>
    <p:sldId id="593" r:id="rId73"/>
    <p:sldId id="589" r:id="rId74"/>
    <p:sldId id="588" r:id="rId75"/>
    <p:sldId id="599" r:id="rId76"/>
    <p:sldId id="623" r:id="rId77"/>
    <p:sldId id="619" r:id="rId78"/>
    <p:sldId id="608" r:id="rId79"/>
    <p:sldId id="607" r:id="rId80"/>
    <p:sldId id="600" r:id="rId81"/>
    <p:sldId id="618" r:id="rId82"/>
    <p:sldId id="612" r:id="rId83"/>
    <p:sldId id="613" r:id="rId84"/>
    <p:sldId id="610" r:id="rId85"/>
    <p:sldId id="621" r:id="rId86"/>
    <p:sldId id="622" r:id="rId87"/>
    <p:sldId id="614" r:id="rId88"/>
    <p:sldId id="615" r:id="rId8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2/28" id="{81E0B8EC-A197-7247-B094-A950D5D7C7C3}">
          <p14:sldIdLst>
            <p14:sldId id="499"/>
            <p14:sldId id="502"/>
            <p14:sldId id="510"/>
            <p14:sldId id="511"/>
            <p14:sldId id="512"/>
            <p14:sldId id="508"/>
            <p14:sldId id="507"/>
          </p14:sldIdLst>
        </p14:section>
        <p14:section name="기타" id="{F669811A-B2A5-0D4D-8C54-09D7B6365C80}">
          <p14:sldIdLst>
            <p14:sldId id="509"/>
            <p14:sldId id="501"/>
            <p14:sldId id="503"/>
            <p14:sldId id="500"/>
            <p14:sldId id="506"/>
          </p14:sldIdLst>
        </p14:section>
        <p14:section name="3/6" id="{4BA56718-F65A-F543-B13B-AFAF1C2795C2}">
          <p14:sldIdLst>
            <p14:sldId id="428"/>
            <p14:sldId id="424"/>
            <p14:sldId id="426"/>
            <p14:sldId id="430"/>
            <p14:sldId id="432"/>
            <p14:sldId id="431"/>
            <p14:sldId id="517"/>
            <p14:sldId id="397"/>
            <p14:sldId id="514"/>
            <p14:sldId id="515"/>
            <p14:sldId id="519"/>
            <p14:sldId id="520"/>
            <p14:sldId id="516"/>
            <p14:sldId id="518"/>
            <p14:sldId id="521"/>
            <p14:sldId id="532"/>
            <p14:sldId id="531"/>
            <p14:sldId id="533"/>
            <p14:sldId id="523"/>
            <p14:sldId id="524"/>
            <p14:sldId id="525"/>
            <p14:sldId id="529"/>
            <p14:sldId id="526"/>
          </p14:sldIdLst>
        </p14:section>
        <p14:section name="cf)" id="{ABDA1D9B-CCB1-CC4D-B4F8-979FDC50B0E2}">
          <p14:sldIdLst>
            <p14:sldId id="527"/>
            <p14:sldId id="528"/>
            <p14:sldId id="534"/>
            <p14:sldId id="549"/>
            <p14:sldId id="562"/>
          </p14:sldIdLst>
        </p14:section>
        <p14:section name="3/13" id="{49941775-5365-B146-85F3-089912519B53}">
          <p14:sldIdLst>
            <p14:sldId id="545"/>
            <p14:sldId id="548"/>
            <p14:sldId id="543"/>
            <p14:sldId id="536"/>
            <p14:sldId id="550"/>
            <p14:sldId id="538"/>
            <p14:sldId id="575"/>
            <p14:sldId id="544"/>
            <p14:sldId id="547"/>
            <p14:sldId id="540"/>
            <p14:sldId id="565"/>
            <p14:sldId id="570"/>
            <p14:sldId id="577"/>
            <p14:sldId id="578"/>
            <p14:sldId id="579"/>
            <p14:sldId id="582"/>
            <p14:sldId id="583"/>
            <p14:sldId id="584"/>
            <p14:sldId id="596"/>
          </p14:sldIdLst>
        </p14:section>
        <p14:section name="3/15" id="{E3B9B6E1-A029-4D4A-ABAD-55379813DC63}">
          <p14:sldIdLst>
            <p14:sldId id="551"/>
            <p14:sldId id="598"/>
            <p14:sldId id="597"/>
            <p14:sldId id="594"/>
            <p14:sldId id="595"/>
            <p14:sldId id="581"/>
            <p14:sldId id="592"/>
            <p14:sldId id="557"/>
            <p14:sldId id="590"/>
          </p14:sldIdLst>
        </p14:section>
        <p14:section name="최종 change propagation을 어떻게 볼 수 있을까?" id="{711F091F-7FED-3349-8BCB-D0767F71B339}">
          <p14:sldIdLst>
            <p14:sldId id="606"/>
            <p14:sldId id="585"/>
            <p14:sldId id="558"/>
            <p14:sldId id="593"/>
            <p14:sldId id="589"/>
            <p14:sldId id="588"/>
          </p14:sldIdLst>
        </p14:section>
        <p14:section name="3.22 고민사항" id="{E1069D9B-3F57-EF4C-8D29-0F7BF2DAEDD9}">
          <p14:sldIdLst>
            <p14:sldId id="599"/>
            <p14:sldId id="623"/>
            <p14:sldId id="619"/>
            <p14:sldId id="608"/>
            <p14:sldId id="607"/>
            <p14:sldId id="600"/>
            <p14:sldId id="618"/>
            <p14:sldId id="612"/>
          </p14:sldIdLst>
        </p14:section>
        <p14:section name="구체적인 도출방안" id="{12E02ABD-A646-6C43-A327-4D6F816EBBA2}">
          <p14:sldIdLst>
            <p14:sldId id="613"/>
            <p14:sldId id="610"/>
            <p14:sldId id="621"/>
            <p14:sldId id="622"/>
            <p14:sldId id="614"/>
            <p14:sldId id="61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1" clrIdx="0">
    <p:extLst>
      <p:ext uri="{19B8F6BF-5375-455C-9EA6-DF929625EA0E}">
        <p15:presenceInfo xmlns:p15="http://schemas.microsoft.com/office/powerpoint/2012/main" userId="16633d384acabd2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CBCB"/>
    <a:srgbClr val="E7E7E7"/>
    <a:srgbClr val="949494"/>
    <a:srgbClr val="E8F3DA"/>
    <a:srgbClr val="FFFFFF"/>
    <a:srgbClr val="1D6FA9"/>
    <a:srgbClr val="0E1D5B"/>
    <a:srgbClr val="041F60"/>
    <a:srgbClr val="C21300"/>
    <a:srgbClr val="C11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4BE0B1-87DD-4589-B8EA-5315969AAC4F}" v="12" dt="2023-03-19T09:34:29.7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65" autoAdjust="0"/>
    <p:restoredTop sz="89663" autoAdjust="0"/>
  </p:normalViewPr>
  <p:slideViewPr>
    <p:cSldViewPr snapToGrid="0">
      <p:cViewPr>
        <p:scale>
          <a:sx n="118" d="100"/>
          <a:sy n="118" d="100"/>
        </p:scale>
        <p:origin x="2472" y="672"/>
      </p:cViewPr>
      <p:guideLst/>
    </p:cSldViewPr>
  </p:slideViewPr>
  <p:notesTextViewPr>
    <p:cViewPr>
      <p:scale>
        <a:sx n="70" d="100"/>
        <a:sy n="7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3952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commentAuthors" Target="commentAuthors.xml"/><Relationship Id="rId9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58E4BE-D92A-40F6-8BA4-0518F74888EA}" type="datetimeFigureOut">
              <a:rPr lang="ko-KR" altLang="en-US" smtClean="0"/>
              <a:t>2023. 3. 22.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CE0041-C0E5-4DF7-9D3F-8533905C54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528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Shiau</a:t>
            </a:r>
            <a:r>
              <a:rPr lang="en" altLang="ko-Kore-KR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Ching-Shin Norman, and Jeremy J. </a:t>
            </a:r>
            <a:r>
              <a:rPr lang="en" altLang="ko-Kore-KR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Michalek</a:t>
            </a:r>
            <a:r>
              <a:rPr lang="en" altLang="ko-Kore-KR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"Optimal product design under price competition." </a:t>
            </a:r>
            <a:r>
              <a:rPr lang="en" altLang="ko-Kore-KR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Mechanical Design</a:t>
            </a:r>
            <a:r>
              <a:rPr lang="en" altLang="ko-Kore-KR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131.7 (2009).</a:t>
            </a:r>
            <a:endParaRPr lang="en-US" altLang="ko-Kore-KR" b="0" i="0" u="none" strike="noStrike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US" altLang="ko-Kore-KR" b="0" i="0" u="none" strike="noStrike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ko-Kore-KR" alt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너무 둘다 아직은 경영학적인 세팅이다</a:t>
            </a:r>
            <a:r>
              <a:rPr lang="en-US" altLang="ko-Kore-KR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en" altLang="ko-Kore-KR" b="0" i="0" u="none" strike="noStrike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kumimoji="1" lang="en" altLang="ko-Kore-KR" b="0" i="0" u="none" strike="noStrike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228600" indent="-228600">
              <a:buAutoNum type="arabicParenR"/>
            </a:pPr>
            <a:r>
              <a:rPr kumimoji="1" lang="ko-KR" alt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위에 것은 신규 제품군이 모두를 대체한다</a:t>
            </a:r>
            <a:r>
              <a:rPr kumimoji="1" lang="en-US" altLang="ko-KR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+ </a:t>
            </a:r>
            <a:r>
              <a:rPr kumimoji="1" lang="ko-KR" alt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다음에 만들어질 모듈들은 모두 새롭게 만들어야 함 등</a:t>
            </a:r>
            <a:r>
              <a:rPr kumimoji="1" lang="en-US" altLang="ko-KR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kumimoji="1" lang="en-US" altLang="ko-KR" b="0" i="0" u="none" strike="noStrike" dirty="0">
              <a:solidFill>
                <a:srgbClr val="222222"/>
              </a:solidFill>
              <a:effectLst/>
              <a:latin typeface="Arial" panose="020B0604020202020204" pitchFamily="34" charset="0"/>
              <a:sym typeface="Wingdings" pitchFamily="2" charset="2"/>
            </a:endParaRPr>
          </a:p>
          <a:p>
            <a:pPr marL="228600" indent="-228600">
              <a:buAutoNum type="arabicParenR"/>
            </a:pPr>
            <a:r>
              <a:rPr kumimoji="1" lang="ko-Kore-KR" alt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sym typeface="Wingdings" pitchFamily="2" charset="2"/>
              </a:rPr>
              <a:t>경쟁자 라는 상황이긴 허나</a:t>
            </a:r>
            <a:r>
              <a:rPr kumimoji="1" lang="en-US" altLang="ko-Kore-KR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sym typeface="Wingdings" pitchFamily="2" charset="2"/>
              </a:rPr>
              <a:t>, </a:t>
            </a:r>
            <a:r>
              <a:rPr kumimoji="1" lang="ko-Kore-KR" alt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sym typeface="Wingdings" pitchFamily="2" charset="2"/>
              </a:rPr>
              <a:t>기존 제품군들을 고려하여</a:t>
            </a:r>
            <a:r>
              <a:rPr kumimoji="1" lang="en-US" altLang="ko-Kore-KR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sym typeface="Wingdings" pitchFamily="2" charset="2"/>
              </a:rPr>
              <a:t>, </a:t>
            </a:r>
            <a:r>
              <a:rPr kumimoji="1" lang="ko-Kore-KR" alt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sym typeface="Wingdings" pitchFamily="2" charset="2"/>
              </a:rPr>
              <a:t>기존 제품들의 가격을 변경 </a:t>
            </a:r>
            <a:r>
              <a:rPr kumimoji="1" lang="en-US" altLang="ko-Kore-KR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sym typeface="Wingdings" pitchFamily="2" charset="2"/>
              </a:rPr>
              <a:t>+ </a:t>
            </a:r>
            <a:r>
              <a:rPr kumimoji="1" lang="ko-Kore-KR" alt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sym typeface="Wingdings" pitchFamily="2" charset="2"/>
              </a:rPr>
              <a:t>신규 제품의 </a:t>
            </a:r>
            <a:r>
              <a:rPr kumimoji="1" lang="en-US" altLang="ko-Kore-KR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sym typeface="Wingdings" pitchFamily="2" charset="2"/>
              </a:rPr>
              <a:t>attribute </a:t>
            </a:r>
            <a:r>
              <a:rPr kumimoji="1" lang="ko-Kore-KR" alt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sym typeface="Wingdings" pitchFamily="2" charset="2"/>
              </a:rPr>
              <a:t>설정 </a:t>
            </a:r>
            <a:r>
              <a:rPr kumimoji="1" lang="en-US" altLang="ko-KR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sym typeface="Wingdings" pitchFamily="2" charset="2"/>
              </a:rPr>
              <a:t> </a:t>
            </a:r>
            <a:r>
              <a:rPr kumimoji="1" lang="ko-KR" alt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sym typeface="Wingdings" pitchFamily="2" charset="2"/>
              </a:rPr>
              <a:t>그러나 </a:t>
            </a:r>
            <a:r>
              <a:rPr kumimoji="1" lang="en-US" altLang="ko-KR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sym typeface="Wingdings" pitchFamily="2" charset="2"/>
              </a:rPr>
              <a:t>cost </a:t>
            </a:r>
            <a:r>
              <a:rPr kumimoji="1" lang="ko-KR" alt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sym typeface="Wingdings" pitchFamily="2" charset="2"/>
              </a:rPr>
              <a:t>부분이 단순 </a:t>
            </a:r>
            <a:r>
              <a:rPr kumimoji="1" lang="en-US" altLang="ko-Kore-KR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sym typeface="Wingdings" pitchFamily="2" charset="2"/>
              </a:rPr>
              <a:t> function </a:t>
            </a:r>
            <a:r>
              <a:rPr kumimoji="1" lang="ko-Kore-KR" alt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sym typeface="Wingdings" pitchFamily="2" charset="2"/>
              </a:rPr>
              <a:t>이자 </a:t>
            </a:r>
            <a:r>
              <a:rPr kumimoji="1" lang="en-US" altLang="ko-Kore-KR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sym typeface="Wingdings" pitchFamily="2" charset="2"/>
              </a:rPr>
              <a:t>fixed.</a:t>
            </a:r>
          </a:p>
          <a:p>
            <a:pPr marL="228600" indent="-228600">
              <a:buAutoNum type="arabicParenR"/>
            </a:pPr>
            <a:endParaRPr kumimoji="1" lang="en" altLang="ko-Kore-KR" b="0" i="0" u="none" strike="noStrike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kumimoji="1" lang="ko-Kore-KR" alt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신제품을 만듬 </a:t>
            </a:r>
            <a:r>
              <a:rPr kumimoji="1" lang="en-US" altLang="ko-Kore-KR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+ </a:t>
            </a:r>
            <a:r>
              <a:rPr kumimoji="1" lang="ko-Kore-KR" alt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기존 제품의 가격을 재설정하는 문제를 풀어 보는건 어떨까</a:t>
            </a:r>
            <a:r>
              <a:rPr kumimoji="1" lang="en-US" altLang="ko-Kore-KR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?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6861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방법론은 전체 </a:t>
            </a:r>
            <a:r>
              <a:rPr kumimoji="1" lang="en-US" altLang="ko-Kore-KR" dirty="0"/>
              <a:t>LP </a:t>
            </a:r>
            <a:r>
              <a:rPr kumimoji="1" lang="ko-Kore-KR" altLang="en-US" dirty="0"/>
              <a:t>수리계획으로 일단 식을 작성하되</a:t>
            </a:r>
            <a:r>
              <a:rPr kumimoji="1" lang="en-US" altLang="ko-Kore-KR" dirty="0"/>
              <a:t>, 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너무 고려사항이 많으니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그에 대한 나의 </a:t>
            </a:r>
            <a:r>
              <a:rPr kumimoji="1" lang="en-US" altLang="ko-Kore-KR" dirty="0"/>
              <a:t>search algorithm </a:t>
            </a:r>
            <a:r>
              <a:rPr kumimoji="1" lang="en-US" altLang="ko-KR" dirty="0"/>
              <a:t>(D-separation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/ graph neural network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통한 최적화</a:t>
            </a:r>
            <a:r>
              <a:rPr kumimoji="1" lang="en-US" altLang="ko-KR" dirty="0"/>
              <a:t>) </a:t>
            </a:r>
            <a:r>
              <a:rPr kumimoji="1" lang="ko-KR" altLang="en-US" dirty="0"/>
              <a:t>알고리즘을 통해 문제를 접근한다</a:t>
            </a:r>
            <a:r>
              <a:rPr kumimoji="1" lang="en-US" altLang="ko-KR" dirty="0"/>
              <a:t>.</a:t>
            </a:r>
          </a:p>
          <a:p>
            <a:r>
              <a:rPr kumimoji="1" lang="ko-Kore-KR" altLang="en-US" dirty="0"/>
              <a:t>효과</a:t>
            </a:r>
            <a:r>
              <a:rPr kumimoji="1" lang="en-US" altLang="ko-Kore-KR" dirty="0"/>
              <a:t>) </a:t>
            </a:r>
            <a:r>
              <a:rPr kumimoji="1" lang="ko-Kore-KR" altLang="en-US" dirty="0"/>
              <a:t>기존 제품들의 생산유무 결정 </a:t>
            </a:r>
            <a:r>
              <a:rPr kumimoji="1" lang="en-US" altLang="ko-Kore-KR" dirty="0"/>
              <a:t>/ </a:t>
            </a:r>
            <a:r>
              <a:rPr kumimoji="1" lang="ko-Kore-KR" altLang="en-US" dirty="0"/>
              <a:t>더 좋은 </a:t>
            </a:r>
            <a:r>
              <a:rPr kumimoji="1" lang="en-US" altLang="ko-Kore-KR" dirty="0"/>
              <a:t>profit max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458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실제로 기존 제품들에 사용된 </a:t>
            </a:r>
            <a:r>
              <a:rPr kumimoji="1" lang="en-US" altLang="ko-Kore-KR" dirty="0"/>
              <a:t>module </a:t>
            </a:r>
            <a:r>
              <a:rPr kumimoji="1" lang="en-US" altLang="ko-Kore-KR" dirty="0" err="1"/>
              <a:t>instanace</a:t>
            </a:r>
            <a:r>
              <a:rPr kumimoji="1" lang="ko-Kore-KR" altLang="en-US" dirty="0"/>
              <a:t>를 쓰면</a:t>
            </a:r>
            <a:r>
              <a:rPr kumimoji="1" lang="en-US" altLang="ko-Kore-KR" dirty="0"/>
              <a:t>, </a:t>
            </a:r>
          </a:p>
          <a:p>
            <a:endParaRPr kumimoji="1" lang="en-US" altLang="ko-Kore-KR" dirty="0"/>
          </a:p>
          <a:p>
            <a:r>
              <a:rPr kumimoji="1" lang="en-US" altLang="ko-KR" dirty="0"/>
              <a:t>1) </a:t>
            </a:r>
            <a:r>
              <a:rPr kumimoji="1" lang="en-US" altLang="ko-Kore-KR" dirty="0"/>
              <a:t>development cost</a:t>
            </a:r>
            <a:r>
              <a:rPr kumimoji="1" lang="ko-Kore-KR" altLang="en-US" dirty="0"/>
              <a:t>를 줄일 수 있고</a:t>
            </a:r>
            <a:endParaRPr kumimoji="1" lang="en-US" altLang="ko-Kore-KR" dirty="0"/>
          </a:p>
          <a:p>
            <a:r>
              <a:rPr kumimoji="1" lang="en-US" altLang="ko-Kore-KR" dirty="0"/>
              <a:t>2</a:t>
            </a:r>
            <a:r>
              <a:rPr kumimoji="1" lang="en-US" altLang="ko-KR" dirty="0"/>
              <a:t>) </a:t>
            </a:r>
            <a:r>
              <a:rPr kumimoji="1" lang="ko-Kore-KR" altLang="en-US" dirty="0"/>
              <a:t>구매의 단가 </a:t>
            </a:r>
            <a:r>
              <a:rPr kumimoji="1" lang="en-US" altLang="ko-Kore-KR" dirty="0"/>
              <a:t>(</a:t>
            </a:r>
            <a:r>
              <a:rPr kumimoji="1" lang="ko-Kore-KR" altLang="en-US" dirty="0"/>
              <a:t>도매가</a:t>
            </a:r>
            <a:r>
              <a:rPr kumimoji="1" lang="en-US" altLang="ko-Kore-KR" dirty="0"/>
              <a:t>) </a:t>
            </a:r>
            <a:r>
              <a:rPr kumimoji="1" lang="en-US" altLang="ko-KR" dirty="0"/>
              <a:t>saving</a:t>
            </a:r>
          </a:p>
          <a:p>
            <a:r>
              <a:rPr kumimoji="1" lang="en-US" altLang="ko-KR" dirty="0"/>
              <a:t>3) </a:t>
            </a:r>
            <a:r>
              <a:rPr kumimoji="1" lang="ko-KR" altLang="en-US" dirty="0"/>
              <a:t>각기 다른 모듈을 </a:t>
            </a:r>
            <a:r>
              <a:rPr kumimoji="1" lang="ko-KR" altLang="en-US" dirty="0" err="1"/>
              <a:t>사용할때의</a:t>
            </a:r>
            <a:r>
              <a:rPr kumimoji="1" lang="ko-KR" altLang="en-US" dirty="0"/>
              <a:t> 고정비용인 </a:t>
            </a:r>
            <a:r>
              <a:rPr kumimoji="1" lang="en-US" altLang="ko-KR" dirty="0"/>
              <a:t>set-up cost (</a:t>
            </a:r>
            <a:r>
              <a:rPr kumimoji="1" lang="en-US" altLang="ko-KR" dirty="0" err="1"/>
              <a:t>swtiching</a:t>
            </a:r>
            <a:r>
              <a:rPr kumimoji="1" lang="en-US" altLang="ko-KR" dirty="0"/>
              <a:t>)</a:t>
            </a:r>
            <a:r>
              <a:rPr kumimoji="1" lang="ko-KR" altLang="en-US" dirty="0"/>
              <a:t>비용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등의 이유로 기존 모듈을 사용하는 경우가 많다</a:t>
            </a:r>
            <a:r>
              <a:rPr kumimoji="1" lang="en-US" altLang="ko-KR" dirty="0"/>
              <a:t>.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9296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방법론은 전체 </a:t>
            </a:r>
            <a:r>
              <a:rPr kumimoji="1" lang="en-US" altLang="ko-Kore-KR" dirty="0"/>
              <a:t>LP </a:t>
            </a:r>
            <a:r>
              <a:rPr kumimoji="1" lang="ko-Kore-KR" altLang="en-US" dirty="0"/>
              <a:t>수리계획으로 일단 식을 작성하되</a:t>
            </a:r>
            <a:r>
              <a:rPr kumimoji="1" lang="en-US" altLang="ko-Kore-KR" dirty="0"/>
              <a:t>, 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너무 고려사항이 많으니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그에 대한 나의 </a:t>
            </a:r>
            <a:r>
              <a:rPr kumimoji="1" lang="en-US" altLang="ko-Kore-KR" dirty="0"/>
              <a:t>search algorithm </a:t>
            </a:r>
            <a:r>
              <a:rPr kumimoji="1" lang="en-US" altLang="ko-KR" dirty="0"/>
              <a:t>(D-separation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/ graph neural network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통한 최적화</a:t>
            </a:r>
            <a:r>
              <a:rPr kumimoji="1" lang="en-US" altLang="ko-KR" dirty="0"/>
              <a:t>) </a:t>
            </a:r>
            <a:r>
              <a:rPr kumimoji="1" lang="ko-KR" altLang="en-US" dirty="0"/>
              <a:t>알고리즘을 통해 문제를 접근한다</a:t>
            </a:r>
            <a:r>
              <a:rPr kumimoji="1" lang="en-US" altLang="ko-KR" dirty="0"/>
              <a:t>.</a:t>
            </a:r>
          </a:p>
          <a:p>
            <a:r>
              <a:rPr kumimoji="1" lang="ko-Kore-KR" altLang="en-US" dirty="0"/>
              <a:t>효과</a:t>
            </a:r>
            <a:r>
              <a:rPr kumimoji="1" lang="en-US" altLang="ko-Kore-KR" dirty="0"/>
              <a:t>) </a:t>
            </a:r>
            <a:r>
              <a:rPr kumimoji="1" lang="ko-Kore-KR" altLang="en-US" dirty="0"/>
              <a:t>기존 제품들의 생산유무 결정 </a:t>
            </a:r>
            <a:r>
              <a:rPr kumimoji="1" lang="en-US" altLang="ko-Kore-KR" dirty="0"/>
              <a:t>/ </a:t>
            </a:r>
            <a:r>
              <a:rPr kumimoji="1" lang="ko-Kore-KR" altLang="en-US" dirty="0"/>
              <a:t>더 좋은 </a:t>
            </a:r>
            <a:r>
              <a:rPr kumimoji="1" lang="en-US" altLang="ko-Kore-KR" dirty="0"/>
              <a:t>profit max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물론</a:t>
            </a:r>
            <a:r>
              <a:rPr kumimoji="1" lang="en-US" altLang="ko-Kore-KR" dirty="0"/>
              <a:t>, </a:t>
            </a:r>
            <a:r>
              <a:rPr kumimoji="1" lang="en-US" altLang="ko-KR" dirty="0"/>
              <a:t>demand </a:t>
            </a:r>
            <a:r>
              <a:rPr kumimoji="1" lang="ko-KR" altLang="en-US" dirty="0"/>
              <a:t>측면을 </a:t>
            </a:r>
            <a:r>
              <a:rPr kumimoji="1" lang="ko-KR" altLang="en-US" dirty="0" err="1"/>
              <a:t>다루는게</a:t>
            </a:r>
            <a:r>
              <a:rPr kumimoji="1" lang="ko-KR" altLang="en-US" dirty="0"/>
              <a:t> 마케팅 쪽이긴 허나</a:t>
            </a:r>
            <a:r>
              <a:rPr kumimoji="1" lang="en-US" altLang="ko-KR" dirty="0"/>
              <a:t>, </a:t>
            </a:r>
          </a:p>
          <a:p>
            <a:r>
              <a:rPr kumimoji="1" lang="en-US" altLang="ko-KR" dirty="0"/>
              <a:t>Demand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잘 예측하자가 아니라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이런식으로</a:t>
            </a:r>
            <a:r>
              <a:rPr kumimoji="1" lang="ko-KR" altLang="en-US" dirty="0"/>
              <a:t> 메커니즘이 돌아가는 문제 속에서</a:t>
            </a:r>
            <a:r>
              <a:rPr kumimoji="1" lang="en-US" altLang="ko-KR" dirty="0"/>
              <a:t>,</a:t>
            </a:r>
          </a:p>
          <a:p>
            <a:r>
              <a:rPr kumimoji="1" lang="ko-Kore-KR" altLang="en-US" dirty="0"/>
              <a:t>공급망 문제의 비용을 최소화  및 수익 최대화를 할 수 있는 </a:t>
            </a:r>
            <a:r>
              <a:rPr kumimoji="1" lang="en-US" altLang="ko-Kore-KR" dirty="0"/>
              <a:t>M</a:t>
            </a:r>
            <a:r>
              <a:rPr kumimoji="1" lang="en-US" altLang="ko-KR" dirty="0"/>
              <a:t>odule selection </a:t>
            </a:r>
            <a:r>
              <a:rPr kumimoji="1" lang="ko-KR" altLang="en-US" dirty="0"/>
              <a:t>문제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8999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제품은 점차 복잡화 되는 것은 사실</a:t>
            </a:r>
            <a:endParaRPr kumimoji="1" lang="en-US" altLang="ko-Kore-KR" dirty="0"/>
          </a:p>
          <a:p>
            <a:r>
              <a:rPr kumimoji="1" lang="ko-Kore-KR" altLang="en-US" dirty="0"/>
              <a:t>특히 전자제품의 경우엔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단순 물리적인 복잡성 뿐만 아니라</a:t>
            </a:r>
            <a:r>
              <a:rPr kumimoji="1" lang="en-US" altLang="ko-Kore-KR" dirty="0"/>
              <a:t>, software </a:t>
            </a:r>
            <a:r>
              <a:rPr kumimoji="1" lang="ko-Kore-KR" altLang="en-US" dirty="0"/>
              <a:t>혹은 전기적인 흐름이 들어가므로 더더욱 복잡화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제품의 </a:t>
            </a:r>
            <a:r>
              <a:rPr kumimoji="1" lang="en-US" altLang="ko-Kore-KR" dirty="0"/>
              <a:t>redesign </a:t>
            </a:r>
            <a:r>
              <a:rPr kumimoji="1" lang="ko-Kore-KR" altLang="en-US" dirty="0"/>
              <a:t>문제나 </a:t>
            </a:r>
            <a:r>
              <a:rPr kumimoji="1" lang="en-US" altLang="ko-Kore-KR" dirty="0"/>
              <a:t>platform </a:t>
            </a:r>
            <a:r>
              <a:rPr kumimoji="1" lang="ko-Kore-KR" altLang="en-US" dirty="0"/>
              <a:t>선별하는 문제에서는 각 모듈 사이에서의 </a:t>
            </a:r>
            <a:r>
              <a:rPr kumimoji="1" lang="en-US" altLang="ko-Kore-KR" dirty="0"/>
              <a:t>dependent</a:t>
            </a:r>
            <a:r>
              <a:rPr kumimoji="1" lang="en-US" altLang="ko-KR" dirty="0"/>
              <a:t>, </a:t>
            </a:r>
            <a:r>
              <a:rPr kumimoji="1" lang="ko-KR" altLang="en-US" dirty="0"/>
              <a:t>즉 </a:t>
            </a:r>
            <a:r>
              <a:rPr kumimoji="1" lang="en-US" altLang="ko-KR" dirty="0"/>
              <a:t>coupling index </a:t>
            </a:r>
            <a:r>
              <a:rPr kumimoji="1" lang="ko-KR" altLang="en-US" dirty="0"/>
              <a:t>등을 고려하여 각 모듈 사이의 관계를 </a:t>
            </a:r>
            <a:r>
              <a:rPr kumimoji="1" lang="ko-Kore-KR" altLang="en-US" dirty="0"/>
              <a:t>고려한 연구들이 많으나</a:t>
            </a:r>
            <a:r>
              <a:rPr kumimoji="1" lang="en-US" altLang="ko-Kore-KR" dirty="0"/>
              <a:t>,</a:t>
            </a:r>
          </a:p>
          <a:p>
            <a:r>
              <a:rPr kumimoji="1" lang="ko-Kore-KR" altLang="en-US" dirty="0"/>
              <a:t>기존엔 </a:t>
            </a:r>
            <a:r>
              <a:rPr kumimoji="1" lang="en-US" altLang="ko-Kore-KR" dirty="0"/>
              <a:t>module selection </a:t>
            </a:r>
            <a:r>
              <a:rPr kumimoji="1" lang="ko-Kore-KR" altLang="en-US" dirty="0"/>
              <a:t>문제의 경우엔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각 </a:t>
            </a:r>
            <a:r>
              <a:rPr kumimoji="1" lang="en-US" altLang="ko-Kore-KR" dirty="0"/>
              <a:t>module</a:t>
            </a:r>
            <a:r>
              <a:rPr kumimoji="1" lang="ko-Kore-KR" altLang="en-US" dirty="0"/>
              <a:t>은 서로 </a:t>
            </a:r>
            <a:r>
              <a:rPr kumimoji="1" lang="en-US" altLang="ko-Kore-KR" dirty="0"/>
              <a:t>i</a:t>
            </a:r>
            <a:r>
              <a:rPr kumimoji="1" lang="en-US" altLang="ko-KR" dirty="0"/>
              <a:t>ndependent </a:t>
            </a:r>
            <a:r>
              <a:rPr kumimoji="1" lang="ko-KR" altLang="en-US" dirty="0"/>
              <a:t>하다는 관점 아래로</a:t>
            </a:r>
            <a:r>
              <a:rPr kumimoji="1" lang="en-US" altLang="ko-KR" dirty="0"/>
              <a:t>, </a:t>
            </a:r>
            <a:r>
              <a:rPr kumimoji="1" lang="ko-KR" altLang="en-US" dirty="0"/>
              <a:t>단순 각 모듈 별로의 선택을 통해 마지막에 </a:t>
            </a:r>
            <a:r>
              <a:rPr kumimoji="1" lang="en-US" altLang="ko-KR" dirty="0"/>
              <a:t>assemble</a:t>
            </a:r>
            <a:r>
              <a:rPr kumimoji="1" lang="ko-KR" altLang="en-US" dirty="0"/>
              <a:t>을 한다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endParaRPr kumimoji="1" lang="en-US" altLang="ko-Kore-KR" dirty="0"/>
          </a:p>
          <a:p>
            <a:r>
              <a:rPr kumimoji="1" lang="ko-Kore-KR" altLang="en-US" dirty="0"/>
              <a:t>그러나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이렇게 복잡화 됨에 따라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모듈간의 연관성이 커지고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이에 따라 </a:t>
            </a:r>
            <a:r>
              <a:rPr kumimoji="1" lang="en-US" altLang="ko-Kore-KR" dirty="0"/>
              <a:t>module selection </a:t>
            </a:r>
            <a:r>
              <a:rPr kumimoji="1" lang="ko-Kore-KR" altLang="en-US" dirty="0"/>
              <a:t>상에서도 일종의 </a:t>
            </a:r>
            <a:r>
              <a:rPr kumimoji="1" lang="en-US" altLang="ko-Kore-KR" dirty="0"/>
              <a:t>compatibility issue </a:t>
            </a:r>
            <a:r>
              <a:rPr kumimoji="1" lang="ko-Kore-KR" altLang="en-US" dirty="0"/>
              <a:t>등의 고려가 필요하다</a:t>
            </a:r>
            <a:r>
              <a:rPr kumimoji="1" lang="en-US" altLang="ko-Kore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509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5277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7578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5719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dirty="0"/>
              <a:t>Direct cost : </a:t>
            </a:r>
            <a:r>
              <a:rPr lang="ko-KR" altLang="en-US" sz="1200" b="1" dirty="0"/>
              <a:t>단순 그 모듈을 통해 </a:t>
            </a:r>
            <a:r>
              <a:rPr lang="en-US" altLang="ko-KR" sz="1200" b="1" dirty="0"/>
              <a:t>FR</a:t>
            </a:r>
            <a:r>
              <a:rPr lang="ko-KR" altLang="en-US" sz="1200" b="1" dirty="0"/>
              <a:t>을 해결하는 과정속에서 발생하는 </a:t>
            </a:r>
            <a:r>
              <a:rPr lang="en-US" altLang="ko-KR" sz="1200" b="1" dirty="0"/>
              <a:t>cost</a:t>
            </a:r>
          </a:p>
          <a:p>
            <a:r>
              <a:rPr lang="en-US" altLang="ko-KR" sz="1200" b="1" dirty="0"/>
              <a:t>Additional effort : </a:t>
            </a:r>
            <a:r>
              <a:rPr lang="ko-KR" altLang="en-US" sz="1200" b="1" dirty="0"/>
              <a:t>앞 단의 </a:t>
            </a:r>
            <a:r>
              <a:rPr lang="en-US" altLang="ko-KR" sz="1200" b="1" dirty="0"/>
              <a:t>candidate</a:t>
            </a:r>
            <a:r>
              <a:rPr lang="ko-KR" altLang="en-US" sz="1200" b="1" dirty="0"/>
              <a:t>로 인한 </a:t>
            </a:r>
            <a:r>
              <a:rPr lang="en-US" altLang="ko-KR" sz="1200" b="1" dirty="0"/>
              <a:t>PC</a:t>
            </a:r>
            <a:r>
              <a:rPr lang="ko-KR" altLang="en-US" sz="1200" b="1" dirty="0"/>
              <a:t>와의 </a:t>
            </a:r>
            <a:r>
              <a:rPr lang="en-US" altLang="ko-KR" sz="1200" b="1" dirty="0"/>
              <a:t>dependency</a:t>
            </a:r>
            <a:r>
              <a:rPr lang="ko-KR" altLang="en-US" sz="1200" b="1" dirty="0"/>
              <a:t>를 </a:t>
            </a:r>
            <a:r>
              <a:rPr lang="en-US" altLang="ko-KR" sz="1200" b="1" dirty="0"/>
              <a:t>relaxation </a:t>
            </a:r>
            <a:r>
              <a:rPr lang="ko-KR" altLang="en-US" sz="1200" b="1" dirty="0"/>
              <a:t>하는 노력</a:t>
            </a:r>
            <a:br>
              <a:rPr lang="en-US" altLang="ko-KR" sz="1200" b="1" dirty="0"/>
            </a:br>
            <a:r>
              <a:rPr lang="en-US" altLang="ko-KR" sz="1200" b="1" dirty="0"/>
              <a:t>   </a:t>
            </a:r>
            <a:r>
              <a:rPr lang="en-US" altLang="ko-KR" sz="1200" b="1" dirty="0">
                <a:sym typeface="Wingdings" panose="05000000000000000000" pitchFamily="2" charset="2"/>
              </a:rPr>
              <a:t> platform </a:t>
            </a:r>
            <a:r>
              <a:rPr lang="ko-KR" altLang="en-US" sz="1200" b="1" dirty="0">
                <a:sym typeface="Wingdings" panose="05000000000000000000" pitchFamily="2" charset="2"/>
              </a:rPr>
              <a:t>간의 </a:t>
            </a:r>
            <a:r>
              <a:rPr lang="en-US" altLang="ko-KR" sz="1200" b="1" dirty="0">
                <a:sym typeface="Wingdings" panose="05000000000000000000" pitchFamily="2" charset="2"/>
              </a:rPr>
              <a:t>independence</a:t>
            </a:r>
            <a:r>
              <a:rPr lang="ko-KR" altLang="en-US" sz="1200" b="1" dirty="0">
                <a:sym typeface="Wingdings" panose="05000000000000000000" pitchFamily="2" charset="2"/>
              </a:rPr>
              <a:t>를 유지하기 위한 </a:t>
            </a:r>
            <a:r>
              <a:rPr lang="en-US" altLang="ko-KR" sz="1200" b="1" dirty="0">
                <a:sym typeface="Wingdings" panose="05000000000000000000" pitchFamily="2" charset="2"/>
              </a:rPr>
              <a:t>maintenance effort</a:t>
            </a:r>
            <a:r>
              <a:rPr lang="en-US" altLang="ko-KR" sz="1200" b="1" dirty="0"/>
              <a:t> </a:t>
            </a:r>
            <a:endParaRPr lang="en-US" altLang="ko-KR" sz="1100" dirty="0"/>
          </a:p>
          <a:p>
            <a:endParaRPr lang="en-US" altLang="ko-KR" dirty="0"/>
          </a:p>
          <a:p>
            <a:r>
              <a:rPr lang="en-US" altLang="ko-KR" b="1" dirty="0"/>
              <a:t>Need (release) management strategy with considering (pre-planned) platform life cycle</a:t>
            </a:r>
            <a:endParaRPr lang="en-US" altLang="ko-KR" sz="1200" b="1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    </a:t>
            </a:r>
            <a:r>
              <a:rPr lang="en-US" altLang="ko-KR" sz="1200" dirty="0">
                <a:solidFill>
                  <a:srgbClr val="FF0000"/>
                </a:solidFill>
              </a:rPr>
              <a:t>Identification of component combination from various candidates</a:t>
            </a:r>
            <a:r>
              <a:rPr lang="en-US" altLang="ko-KR" sz="1200" dirty="0"/>
              <a:t> that deal with customer requirement</a:t>
            </a:r>
            <a:br>
              <a:rPr lang="en-US" altLang="ko-KR" sz="1200" dirty="0"/>
            </a:br>
            <a:r>
              <a:rPr lang="en-US" altLang="ko-KR" sz="1200" dirty="0"/>
              <a:t>       - Need microscopic view of adaptability (Module or component level)</a:t>
            </a:r>
            <a:br>
              <a:rPr lang="en-US" altLang="ko-KR" sz="1200" dirty="0"/>
            </a:br>
            <a:r>
              <a:rPr lang="en-US" altLang="ko-KR" sz="1200" dirty="0"/>
              <a:t>       - Change management with </a:t>
            </a:r>
            <a:r>
              <a:rPr lang="en-US" altLang="ko-KR" sz="1200" dirty="0">
                <a:solidFill>
                  <a:srgbClr val="FF0000"/>
                </a:solidFill>
              </a:rPr>
              <a:t>unchangeable (= product platform) component</a:t>
            </a:r>
            <a:br>
              <a:rPr lang="en-US" altLang="ko-KR" sz="1200" dirty="0">
                <a:solidFill>
                  <a:srgbClr val="FF0000"/>
                </a:solidFill>
              </a:rPr>
            </a:br>
            <a:r>
              <a:rPr lang="en-US" altLang="ko-KR" sz="1200" dirty="0">
                <a:solidFill>
                  <a:srgbClr val="FF0000"/>
                </a:solidFill>
              </a:rPr>
              <a:t>     </a:t>
            </a:r>
            <a:r>
              <a:rPr lang="en-US" altLang="ko-KR" sz="1200" dirty="0"/>
              <a:t>  - </a:t>
            </a:r>
            <a:r>
              <a:rPr lang="en-US" altLang="ko-KR" sz="1200" dirty="0">
                <a:solidFill>
                  <a:srgbClr val="FF0000"/>
                </a:solidFill>
              </a:rPr>
              <a:t>Additional effort </a:t>
            </a:r>
            <a:r>
              <a:rPr lang="en-US" altLang="ko-KR" sz="1200" dirty="0"/>
              <a:t>to reduce the impact towards platform</a:t>
            </a:r>
            <a:r>
              <a:rPr lang="ko-KR" altLang="en-US" sz="1200" dirty="0"/>
              <a:t> </a:t>
            </a:r>
            <a:r>
              <a:rPr lang="en-US" altLang="ko-KR" sz="1200" dirty="0"/>
              <a:t>vs platform maturity acceleration</a:t>
            </a:r>
          </a:p>
          <a:p>
            <a:endParaRPr lang="en-US" altLang="ko-KR" dirty="0"/>
          </a:p>
          <a:p>
            <a:r>
              <a:rPr lang="ko-KR" altLang="en-US" b="1" dirty="0"/>
              <a:t>그래서 어떤 </a:t>
            </a:r>
            <a:r>
              <a:rPr lang="en-US" altLang="ko-KR" b="1" dirty="0"/>
              <a:t>decision</a:t>
            </a:r>
            <a:r>
              <a:rPr lang="ko-KR" altLang="en-US" b="1" dirty="0"/>
              <a:t>을 하고 싶은가</a:t>
            </a:r>
            <a:r>
              <a:rPr lang="en-US" altLang="ko-KR" b="1" dirty="0"/>
              <a:t>.</a:t>
            </a:r>
          </a:p>
          <a:p>
            <a:pPr marL="342900" indent="-342900">
              <a:buAutoNum type="arabicParenR"/>
            </a:pPr>
            <a:r>
              <a:rPr lang="en-US" altLang="ko-KR" sz="1200" b="1" dirty="0"/>
              <a:t>Platform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renewal</a:t>
            </a:r>
            <a:r>
              <a:rPr lang="ko-KR" altLang="en-US" sz="1200" b="1" dirty="0"/>
              <a:t>의 시점을 선택</a:t>
            </a:r>
            <a:endParaRPr lang="en-US" altLang="ko-KR" sz="1200" b="1" dirty="0"/>
          </a:p>
          <a:p>
            <a:pPr marL="342900" indent="-342900">
              <a:buAutoNum type="arabicParenR"/>
            </a:pPr>
            <a:r>
              <a:rPr lang="en-US" altLang="ko-KR" sz="1200" b="1" dirty="0"/>
              <a:t>Platform </a:t>
            </a:r>
            <a:r>
              <a:rPr lang="ko-KR" altLang="en-US" sz="1200" b="1" dirty="0"/>
              <a:t>을 새로 </a:t>
            </a:r>
            <a:r>
              <a:rPr lang="ko-KR" altLang="en-US" sz="1200" b="1" dirty="0" err="1"/>
              <a:t>만들것인지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기존 </a:t>
            </a:r>
            <a:r>
              <a:rPr lang="en-US" altLang="ko-KR" sz="1200" b="1" dirty="0"/>
              <a:t>platform</a:t>
            </a:r>
            <a:r>
              <a:rPr lang="ko-KR" altLang="en-US" sz="1200" b="1" dirty="0"/>
              <a:t>으로 만들어야 하는지</a:t>
            </a:r>
            <a:endParaRPr lang="en-US" altLang="ko-KR" sz="1200" b="1" dirty="0"/>
          </a:p>
          <a:p>
            <a:pPr marL="342900" indent="-342900">
              <a:buAutoNum type="arabicParenR"/>
            </a:pPr>
            <a:r>
              <a:rPr lang="ko-KR" altLang="en-US" sz="1200" b="1" dirty="0"/>
              <a:t>기존에 정한 </a:t>
            </a:r>
            <a:r>
              <a:rPr lang="en-US" altLang="ko-KR" sz="1200" b="1" dirty="0"/>
              <a:t>platform lifecycle </a:t>
            </a:r>
            <a:r>
              <a:rPr lang="ko-KR" altLang="en-US" sz="1200" b="1" dirty="0"/>
              <a:t>동안의 </a:t>
            </a:r>
            <a:r>
              <a:rPr lang="en-US" altLang="ko-KR" sz="1200" b="1" dirty="0"/>
              <a:t>cost &amp; duration</a:t>
            </a:r>
            <a:r>
              <a:rPr lang="ko-KR" altLang="en-US" sz="1200" b="1" dirty="0"/>
              <a:t>이 가장 적은 </a:t>
            </a:r>
            <a:r>
              <a:rPr lang="en-US" altLang="ko-KR" sz="1200" b="1" dirty="0"/>
              <a:t>decision</a:t>
            </a:r>
            <a:r>
              <a:rPr lang="ko-KR" altLang="en-US" sz="1200" b="1" dirty="0"/>
              <a:t>을 선정</a:t>
            </a:r>
            <a:r>
              <a:rPr lang="en-US" altLang="ko-KR" sz="1200" b="1" dirty="0"/>
              <a:t>. (With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DP)</a:t>
            </a: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4575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dirty="0"/>
              <a:t>Direct cost : </a:t>
            </a:r>
            <a:r>
              <a:rPr lang="ko-KR" altLang="en-US" sz="1200" b="1" dirty="0"/>
              <a:t>단순 그 모듈을 통해 </a:t>
            </a:r>
            <a:r>
              <a:rPr lang="en-US" altLang="ko-KR" sz="1200" b="1" dirty="0"/>
              <a:t>FR</a:t>
            </a:r>
            <a:r>
              <a:rPr lang="ko-KR" altLang="en-US" sz="1200" b="1" dirty="0"/>
              <a:t>을 해결하는 과정속에서 발생하는 </a:t>
            </a:r>
            <a:r>
              <a:rPr lang="en-US" altLang="ko-KR" sz="1200" b="1" dirty="0"/>
              <a:t>cost</a:t>
            </a:r>
          </a:p>
          <a:p>
            <a:r>
              <a:rPr lang="en-US" altLang="ko-KR" sz="1200" b="1" dirty="0"/>
              <a:t>Additional effort : </a:t>
            </a:r>
            <a:r>
              <a:rPr lang="ko-KR" altLang="en-US" sz="1200" b="1" dirty="0"/>
              <a:t>앞 단의 </a:t>
            </a:r>
            <a:r>
              <a:rPr lang="en-US" altLang="ko-KR" sz="1200" b="1" dirty="0"/>
              <a:t>candidate</a:t>
            </a:r>
            <a:r>
              <a:rPr lang="ko-KR" altLang="en-US" sz="1200" b="1" dirty="0"/>
              <a:t>로 인한 </a:t>
            </a:r>
            <a:r>
              <a:rPr lang="en-US" altLang="ko-KR" sz="1200" b="1" dirty="0"/>
              <a:t>PC</a:t>
            </a:r>
            <a:r>
              <a:rPr lang="ko-KR" altLang="en-US" sz="1200" b="1" dirty="0"/>
              <a:t>와의 </a:t>
            </a:r>
            <a:r>
              <a:rPr lang="en-US" altLang="ko-KR" sz="1200" b="1" dirty="0"/>
              <a:t>dependency</a:t>
            </a:r>
            <a:r>
              <a:rPr lang="ko-KR" altLang="en-US" sz="1200" b="1" dirty="0"/>
              <a:t>를 </a:t>
            </a:r>
            <a:r>
              <a:rPr lang="en-US" altLang="ko-KR" sz="1200" b="1" dirty="0"/>
              <a:t>relaxation </a:t>
            </a:r>
            <a:r>
              <a:rPr lang="ko-KR" altLang="en-US" sz="1200" b="1" dirty="0"/>
              <a:t>하는 노력</a:t>
            </a:r>
            <a:br>
              <a:rPr lang="en-US" altLang="ko-KR" sz="1200" b="1" dirty="0"/>
            </a:br>
            <a:r>
              <a:rPr lang="en-US" altLang="ko-KR" sz="1200" b="1" dirty="0"/>
              <a:t>   </a:t>
            </a:r>
            <a:r>
              <a:rPr lang="en-US" altLang="ko-KR" sz="1200" b="1" dirty="0">
                <a:sym typeface="Wingdings" panose="05000000000000000000" pitchFamily="2" charset="2"/>
              </a:rPr>
              <a:t> platform </a:t>
            </a:r>
            <a:r>
              <a:rPr lang="ko-KR" altLang="en-US" sz="1200" b="1" dirty="0">
                <a:sym typeface="Wingdings" panose="05000000000000000000" pitchFamily="2" charset="2"/>
              </a:rPr>
              <a:t>간의 </a:t>
            </a:r>
            <a:r>
              <a:rPr lang="en-US" altLang="ko-KR" sz="1200" b="1" dirty="0">
                <a:sym typeface="Wingdings" panose="05000000000000000000" pitchFamily="2" charset="2"/>
              </a:rPr>
              <a:t>independence</a:t>
            </a:r>
            <a:r>
              <a:rPr lang="ko-KR" altLang="en-US" sz="1200" b="1" dirty="0">
                <a:sym typeface="Wingdings" panose="05000000000000000000" pitchFamily="2" charset="2"/>
              </a:rPr>
              <a:t>를 유지하기 위한 </a:t>
            </a:r>
            <a:r>
              <a:rPr lang="en-US" altLang="ko-KR" sz="1200" b="1" dirty="0">
                <a:sym typeface="Wingdings" panose="05000000000000000000" pitchFamily="2" charset="2"/>
              </a:rPr>
              <a:t>maintenance effort</a:t>
            </a:r>
            <a:r>
              <a:rPr lang="en-US" altLang="ko-KR" sz="1200" b="1" dirty="0"/>
              <a:t> </a:t>
            </a:r>
            <a:endParaRPr lang="en-US" altLang="ko-KR" sz="1100" dirty="0"/>
          </a:p>
          <a:p>
            <a:endParaRPr lang="en-US" altLang="ko-KR" dirty="0"/>
          </a:p>
          <a:p>
            <a:r>
              <a:rPr lang="en-US" altLang="ko-KR" b="1" dirty="0"/>
              <a:t>Need (release) management strategy with considering (pre-planned) platform life cycle</a:t>
            </a:r>
            <a:endParaRPr lang="en-US" altLang="ko-KR" sz="1200" b="1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    </a:t>
            </a:r>
            <a:r>
              <a:rPr lang="en-US" altLang="ko-KR" sz="1200" dirty="0">
                <a:solidFill>
                  <a:srgbClr val="FF0000"/>
                </a:solidFill>
              </a:rPr>
              <a:t>Identification of component combination from various candidates</a:t>
            </a:r>
            <a:r>
              <a:rPr lang="en-US" altLang="ko-KR" sz="1200" dirty="0"/>
              <a:t> that deal with customer requirement</a:t>
            </a:r>
            <a:br>
              <a:rPr lang="en-US" altLang="ko-KR" sz="1200" dirty="0"/>
            </a:br>
            <a:r>
              <a:rPr lang="en-US" altLang="ko-KR" sz="1200" dirty="0"/>
              <a:t>       - Need microscopic view of adaptability (Module or component level)</a:t>
            </a:r>
            <a:br>
              <a:rPr lang="en-US" altLang="ko-KR" sz="1200" dirty="0"/>
            </a:br>
            <a:r>
              <a:rPr lang="en-US" altLang="ko-KR" sz="1200" dirty="0"/>
              <a:t>       - Change management with </a:t>
            </a:r>
            <a:r>
              <a:rPr lang="en-US" altLang="ko-KR" sz="1200" dirty="0">
                <a:solidFill>
                  <a:srgbClr val="FF0000"/>
                </a:solidFill>
              </a:rPr>
              <a:t>unchangeable (= product platform) component</a:t>
            </a:r>
            <a:br>
              <a:rPr lang="en-US" altLang="ko-KR" sz="1200" dirty="0">
                <a:solidFill>
                  <a:srgbClr val="FF0000"/>
                </a:solidFill>
              </a:rPr>
            </a:br>
            <a:r>
              <a:rPr lang="en-US" altLang="ko-KR" sz="1200" dirty="0">
                <a:solidFill>
                  <a:srgbClr val="FF0000"/>
                </a:solidFill>
              </a:rPr>
              <a:t>     </a:t>
            </a:r>
            <a:r>
              <a:rPr lang="en-US" altLang="ko-KR" sz="1200" dirty="0"/>
              <a:t>  - </a:t>
            </a:r>
            <a:r>
              <a:rPr lang="en-US" altLang="ko-KR" sz="1200" dirty="0">
                <a:solidFill>
                  <a:srgbClr val="FF0000"/>
                </a:solidFill>
              </a:rPr>
              <a:t>Additional effort </a:t>
            </a:r>
            <a:r>
              <a:rPr lang="en-US" altLang="ko-KR" sz="1200" dirty="0"/>
              <a:t>to reduce the impact towards platform</a:t>
            </a:r>
            <a:r>
              <a:rPr lang="ko-KR" altLang="en-US" sz="1200" dirty="0"/>
              <a:t> </a:t>
            </a:r>
            <a:r>
              <a:rPr lang="en-US" altLang="ko-KR" sz="1200" dirty="0"/>
              <a:t>vs platform maturity acceleration</a:t>
            </a:r>
          </a:p>
          <a:p>
            <a:endParaRPr lang="en-US" altLang="ko-KR" dirty="0"/>
          </a:p>
          <a:p>
            <a:r>
              <a:rPr lang="ko-KR" altLang="en-US" b="1" dirty="0"/>
              <a:t>그래서 어떤 </a:t>
            </a:r>
            <a:r>
              <a:rPr lang="en-US" altLang="ko-KR" b="1" dirty="0"/>
              <a:t>decision</a:t>
            </a:r>
            <a:r>
              <a:rPr lang="ko-KR" altLang="en-US" b="1" dirty="0"/>
              <a:t>을 하고 싶은가</a:t>
            </a:r>
            <a:r>
              <a:rPr lang="en-US" altLang="ko-KR" b="1" dirty="0"/>
              <a:t>.</a:t>
            </a:r>
          </a:p>
          <a:p>
            <a:pPr marL="342900" indent="-342900">
              <a:buAutoNum type="arabicParenR"/>
            </a:pPr>
            <a:r>
              <a:rPr lang="en-US" altLang="ko-KR" sz="1200" b="1" dirty="0"/>
              <a:t>Platform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renewal</a:t>
            </a:r>
            <a:r>
              <a:rPr lang="ko-KR" altLang="en-US" sz="1200" b="1" dirty="0"/>
              <a:t>의 시점을 선택</a:t>
            </a:r>
            <a:endParaRPr lang="en-US" altLang="ko-KR" sz="1200" b="1" dirty="0"/>
          </a:p>
          <a:p>
            <a:pPr marL="342900" indent="-342900">
              <a:buAutoNum type="arabicParenR"/>
            </a:pPr>
            <a:r>
              <a:rPr lang="en-US" altLang="ko-KR" sz="1200" b="1" dirty="0"/>
              <a:t>Platform </a:t>
            </a:r>
            <a:r>
              <a:rPr lang="ko-KR" altLang="en-US" sz="1200" b="1" dirty="0"/>
              <a:t>을 새로 </a:t>
            </a:r>
            <a:r>
              <a:rPr lang="ko-KR" altLang="en-US" sz="1200" b="1" dirty="0" err="1"/>
              <a:t>만들것인지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기존 </a:t>
            </a:r>
            <a:r>
              <a:rPr lang="en-US" altLang="ko-KR" sz="1200" b="1" dirty="0"/>
              <a:t>platform</a:t>
            </a:r>
            <a:r>
              <a:rPr lang="ko-KR" altLang="en-US" sz="1200" b="1" dirty="0"/>
              <a:t>으로 만들어야 하는지</a:t>
            </a:r>
            <a:endParaRPr lang="en-US" altLang="ko-KR" sz="1200" b="1" dirty="0"/>
          </a:p>
          <a:p>
            <a:pPr marL="342900" indent="-342900">
              <a:buAutoNum type="arabicParenR"/>
            </a:pPr>
            <a:r>
              <a:rPr lang="ko-KR" altLang="en-US" sz="1200" b="1" dirty="0"/>
              <a:t>기존에 정한 </a:t>
            </a:r>
            <a:r>
              <a:rPr lang="en-US" altLang="ko-KR" sz="1200" b="1" dirty="0"/>
              <a:t>platform lifecycle </a:t>
            </a:r>
            <a:r>
              <a:rPr lang="ko-KR" altLang="en-US" sz="1200" b="1" dirty="0"/>
              <a:t>동안의 </a:t>
            </a:r>
            <a:r>
              <a:rPr lang="en-US" altLang="ko-KR" sz="1200" b="1" dirty="0"/>
              <a:t>cost &amp; duration</a:t>
            </a:r>
            <a:r>
              <a:rPr lang="ko-KR" altLang="en-US" sz="1200" b="1" dirty="0"/>
              <a:t>이 가장 적은 </a:t>
            </a:r>
            <a:r>
              <a:rPr lang="en-US" altLang="ko-KR" sz="1200" b="1" dirty="0"/>
              <a:t>decision</a:t>
            </a:r>
            <a:r>
              <a:rPr lang="ko-KR" altLang="en-US" sz="1200" b="1" dirty="0"/>
              <a:t>을 선정</a:t>
            </a:r>
            <a:r>
              <a:rPr lang="en-US" altLang="ko-KR" sz="1200" b="1" dirty="0"/>
              <a:t>. (With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DP)</a:t>
            </a: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7883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879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사견을 좀 뺴고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실제 사례 이므로</a:t>
            </a:r>
            <a:r>
              <a:rPr kumimoji="1" lang="en-US" altLang="ko-Kore-KR" dirty="0"/>
              <a:t>, 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실제 제품에 대한 ㅖ시를 통해</a:t>
            </a:r>
            <a:r>
              <a:rPr kumimoji="1" lang="en-US" altLang="ko-Kore-KR" dirty="0"/>
              <a:t>, [</a:t>
            </a:r>
            <a:r>
              <a:rPr kumimoji="1" lang="ko-Kore-KR" altLang="en-US" dirty="0"/>
              <a:t>사견과 </a:t>
            </a:r>
            <a:r>
              <a:rPr kumimoji="1" lang="en-US" altLang="ko-Kore-KR" dirty="0"/>
              <a:t>f</a:t>
            </a:r>
            <a:r>
              <a:rPr kumimoji="1" lang="en-US" altLang="ko-KR" dirty="0"/>
              <a:t>act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분간해라</a:t>
            </a:r>
            <a:r>
              <a:rPr kumimoji="1" lang="en-US" altLang="ko-KR" dirty="0"/>
              <a:t>]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단종이 될 수 있는 </a:t>
            </a:r>
            <a:r>
              <a:rPr kumimoji="1" lang="en-US" altLang="ko-Kore-KR" dirty="0"/>
              <a:t>2</a:t>
            </a:r>
            <a:r>
              <a:rPr kumimoji="1" lang="ko-Kore-KR" altLang="en-US" dirty="0"/>
              <a:t>가지 특징에서</a:t>
            </a:r>
            <a:r>
              <a:rPr kumimoji="1" lang="en-US" altLang="ko-Kore-KR" dirty="0"/>
              <a:t> </a:t>
            </a:r>
            <a:r>
              <a:rPr kumimoji="1" lang="en-US" altLang="ko-KR" dirty="0"/>
              <a:t>/ </a:t>
            </a:r>
            <a:r>
              <a:rPr kumimoji="1" lang="ko-KR" altLang="en-US" dirty="0"/>
              <a:t>맨처음에 생각하고자 했던 것과 괴리가 발생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371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8658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2165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9342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1325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1441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0957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dirty="0"/>
              <a:t>Direct cost : </a:t>
            </a:r>
            <a:r>
              <a:rPr lang="ko-KR" altLang="en-US" sz="1200" b="1" dirty="0"/>
              <a:t>단순 그 모듈을 통해 </a:t>
            </a:r>
            <a:r>
              <a:rPr lang="en-US" altLang="ko-KR" sz="1200" b="1" dirty="0"/>
              <a:t>FR</a:t>
            </a:r>
            <a:r>
              <a:rPr lang="ko-KR" altLang="en-US" sz="1200" b="1" dirty="0"/>
              <a:t>을 해결하는 과정속에서 발생하는 </a:t>
            </a:r>
            <a:r>
              <a:rPr lang="en-US" altLang="ko-KR" sz="1200" b="1" dirty="0"/>
              <a:t>cost</a:t>
            </a:r>
          </a:p>
          <a:p>
            <a:r>
              <a:rPr lang="en-US" altLang="ko-KR" sz="1200" b="1" dirty="0"/>
              <a:t>Additional effort : </a:t>
            </a:r>
            <a:r>
              <a:rPr lang="ko-KR" altLang="en-US" sz="1200" b="1" dirty="0"/>
              <a:t>앞 단의 </a:t>
            </a:r>
            <a:r>
              <a:rPr lang="en-US" altLang="ko-KR" sz="1200" b="1" dirty="0"/>
              <a:t>candidate</a:t>
            </a:r>
            <a:r>
              <a:rPr lang="ko-KR" altLang="en-US" sz="1200" b="1" dirty="0"/>
              <a:t>로 인한 </a:t>
            </a:r>
            <a:r>
              <a:rPr lang="en-US" altLang="ko-KR" sz="1200" b="1" dirty="0"/>
              <a:t>PC</a:t>
            </a:r>
            <a:r>
              <a:rPr lang="ko-KR" altLang="en-US" sz="1200" b="1" dirty="0"/>
              <a:t>와의 </a:t>
            </a:r>
            <a:r>
              <a:rPr lang="en-US" altLang="ko-KR" sz="1200" b="1" dirty="0"/>
              <a:t>dependency</a:t>
            </a:r>
            <a:r>
              <a:rPr lang="ko-KR" altLang="en-US" sz="1200" b="1" dirty="0"/>
              <a:t>를 </a:t>
            </a:r>
            <a:r>
              <a:rPr lang="en-US" altLang="ko-KR" sz="1200" b="1" dirty="0"/>
              <a:t>relaxation </a:t>
            </a:r>
            <a:r>
              <a:rPr lang="ko-KR" altLang="en-US" sz="1200" b="1" dirty="0"/>
              <a:t>하는 노력</a:t>
            </a:r>
            <a:br>
              <a:rPr lang="en-US" altLang="ko-KR" sz="1200" b="1" dirty="0"/>
            </a:br>
            <a:r>
              <a:rPr lang="en-US" altLang="ko-KR" sz="1200" b="1" dirty="0"/>
              <a:t>   </a:t>
            </a:r>
            <a:r>
              <a:rPr lang="en-US" altLang="ko-KR" sz="1200" b="1" dirty="0">
                <a:sym typeface="Wingdings" panose="05000000000000000000" pitchFamily="2" charset="2"/>
              </a:rPr>
              <a:t> platform </a:t>
            </a:r>
            <a:r>
              <a:rPr lang="ko-KR" altLang="en-US" sz="1200" b="1" dirty="0">
                <a:sym typeface="Wingdings" panose="05000000000000000000" pitchFamily="2" charset="2"/>
              </a:rPr>
              <a:t>간의 </a:t>
            </a:r>
            <a:r>
              <a:rPr lang="en-US" altLang="ko-KR" sz="1200" b="1" dirty="0">
                <a:sym typeface="Wingdings" panose="05000000000000000000" pitchFamily="2" charset="2"/>
              </a:rPr>
              <a:t>independence</a:t>
            </a:r>
            <a:r>
              <a:rPr lang="ko-KR" altLang="en-US" sz="1200" b="1" dirty="0">
                <a:sym typeface="Wingdings" panose="05000000000000000000" pitchFamily="2" charset="2"/>
              </a:rPr>
              <a:t>를 유지하기 위한 </a:t>
            </a:r>
            <a:r>
              <a:rPr lang="en-US" altLang="ko-KR" sz="1200" b="1" dirty="0">
                <a:sym typeface="Wingdings" panose="05000000000000000000" pitchFamily="2" charset="2"/>
              </a:rPr>
              <a:t>maintenance effort</a:t>
            </a:r>
            <a:r>
              <a:rPr lang="en-US" altLang="ko-KR" sz="1200" b="1" dirty="0"/>
              <a:t> </a:t>
            </a:r>
            <a:endParaRPr lang="en-US" altLang="ko-KR" sz="1100" dirty="0"/>
          </a:p>
          <a:p>
            <a:endParaRPr lang="en-US" altLang="ko-KR" dirty="0"/>
          </a:p>
          <a:p>
            <a:r>
              <a:rPr lang="en-US" altLang="ko-KR" b="1" dirty="0"/>
              <a:t>Need (release) management strategy with considering (pre-planned) platform life cycle</a:t>
            </a:r>
            <a:endParaRPr lang="en-US" altLang="ko-KR" sz="1200" b="1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    </a:t>
            </a:r>
            <a:r>
              <a:rPr lang="en-US" altLang="ko-KR" sz="1200" dirty="0">
                <a:solidFill>
                  <a:srgbClr val="FF0000"/>
                </a:solidFill>
              </a:rPr>
              <a:t>Identification of component combination from various candidates</a:t>
            </a:r>
            <a:r>
              <a:rPr lang="en-US" altLang="ko-KR" sz="1200" dirty="0"/>
              <a:t> that deal with customer requirement</a:t>
            </a:r>
            <a:br>
              <a:rPr lang="en-US" altLang="ko-KR" sz="1200" dirty="0"/>
            </a:br>
            <a:r>
              <a:rPr lang="en-US" altLang="ko-KR" sz="1200" dirty="0"/>
              <a:t>       - Need microscopic view of adaptability (Module or component level)</a:t>
            </a:r>
            <a:br>
              <a:rPr lang="en-US" altLang="ko-KR" sz="1200" dirty="0"/>
            </a:br>
            <a:r>
              <a:rPr lang="en-US" altLang="ko-KR" sz="1200" dirty="0"/>
              <a:t>       - Change management with </a:t>
            </a:r>
            <a:r>
              <a:rPr lang="en-US" altLang="ko-KR" sz="1200" dirty="0">
                <a:solidFill>
                  <a:srgbClr val="FF0000"/>
                </a:solidFill>
              </a:rPr>
              <a:t>unchangeable (= product platform) component</a:t>
            </a:r>
            <a:br>
              <a:rPr lang="en-US" altLang="ko-KR" sz="1200" dirty="0">
                <a:solidFill>
                  <a:srgbClr val="FF0000"/>
                </a:solidFill>
              </a:rPr>
            </a:br>
            <a:r>
              <a:rPr lang="en-US" altLang="ko-KR" sz="1200" dirty="0">
                <a:solidFill>
                  <a:srgbClr val="FF0000"/>
                </a:solidFill>
              </a:rPr>
              <a:t>     </a:t>
            </a:r>
            <a:r>
              <a:rPr lang="en-US" altLang="ko-KR" sz="1200" dirty="0"/>
              <a:t>  - </a:t>
            </a:r>
            <a:r>
              <a:rPr lang="en-US" altLang="ko-KR" sz="1200" dirty="0">
                <a:solidFill>
                  <a:srgbClr val="FF0000"/>
                </a:solidFill>
              </a:rPr>
              <a:t>Additional effort </a:t>
            </a:r>
            <a:r>
              <a:rPr lang="en-US" altLang="ko-KR" sz="1200" dirty="0"/>
              <a:t>to reduce the impact towards platform</a:t>
            </a:r>
            <a:r>
              <a:rPr lang="ko-KR" altLang="en-US" sz="1200" dirty="0"/>
              <a:t> </a:t>
            </a:r>
            <a:r>
              <a:rPr lang="en-US" altLang="ko-KR" sz="1200" dirty="0"/>
              <a:t>vs platform maturity acceleration</a:t>
            </a:r>
          </a:p>
          <a:p>
            <a:endParaRPr lang="en-US" altLang="ko-KR" dirty="0"/>
          </a:p>
          <a:p>
            <a:r>
              <a:rPr lang="ko-KR" altLang="en-US" b="1" dirty="0"/>
              <a:t>그래서 어떤 </a:t>
            </a:r>
            <a:r>
              <a:rPr lang="en-US" altLang="ko-KR" b="1" dirty="0"/>
              <a:t>decision</a:t>
            </a:r>
            <a:r>
              <a:rPr lang="ko-KR" altLang="en-US" b="1" dirty="0"/>
              <a:t>을 하고 싶은가</a:t>
            </a:r>
            <a:r>
              <a:rPr lang="en-US" altLang="ko-KR" b="1" dirty="0"/>
              <a:t>.</a:t>
            </a:r>
          </a:p>
          <a:p>
            <a:pPr marL="342900" indent="-342900">
              <a:buAutoNum type="arabicParenR"/>
            </a:pPr>
            <a:r>
              <a:rPr lang="en-US" altLang="ko-KR" sz="1200" b="1" dirty="0"/>
              <a:t>Platform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renewal</a:t>
            </a:r>
            <a:r>
              <a:rPr lang="ko-KR" altLang="en-US" sz="1200" b="1" dirty="0"/>
              <a:t>의 시점을 선택</a:t>
            </a:r>
            <a:endParaRPr lang="en-US" altLang="ko-KR" sz="1200" b="1" dirty="0"/>
          </a:p>
          <a:p>
            <a:pPr marL="342900" indent="-342900">
              <a:buAutoNum type="arabicParenR"/>
            </a:pPr>
            <a:r>
              <a:rPr lang="en-US" altLang="ko-KR" sz="1200" b="1" dirty="0"/>
              <a:t>Platform </a:t>
            </a:r>
            <a:r>
              <a:rPr lang="ko-KR" altLang="en-US" sz="1200" b="1" dirty="0"/>
              <a:t>을 새로 </a:t>
            </a:r>
            <a:r>
              <a:rPr lang="ko-KR" altLang="en-US" sz="1200" b="1" dirty="0" err="1"/>
              <a:t>만들것인지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기존 </a:t>
            </a:r>
            <a:r>
              <a:rPr lang="en-US" altLang="ko-KR" sz="1200" b="1" dirty="0"/>
              <a:t>platform</a:t>
            </a:r>
            <a:r>
              <a:rPr lang="ko-KR" altLang="en-US" sz="1200" b="1" dirty="0"/>
              <a:t>으로 만들어야 하는지</a:t>
            </a:r>
            <a:endParaRPr lang="en-US" altLang="ko-KR" sz="1200" b="1" dirty="0"/>
          </a:p>
          <a:p>
            <a:pPr marL="342900" indent="-342900">
              <a:buAutoNum type="arabicParenR"/>
            </a:pPr>
            <a:r>
              <a:rPr lang="ko-KR" altLang="en-US" sz="1200" b="1" dirty="0"/>
              <a:t>기존에 정한 </a:t>
            </a:r>
            <a:r>
              <a:rPr lang="en-US" altLang="ko-KR" sz="1200" b="1" dirty="0"/>
              <a:t>platform lifecycle </a:t>
            </a:r>
            <a:r>
              <a:rPr lang="ko-KR" altLang="en-US" sz="1200" b="1" dirty="0"/>
              <a:t>동안의 </a:t>
            </a:r>
            <a:r>
              <a:rPr lang="en-US" altLang="ko-KR" sz="1200" b="1" dirty="0"/>
              <a:t>cost &amp; duration</a:t>
            </a:r>
            <a:r>
              <a:rPr lang="ko-KR" altLang="en-US" sz="1200" b="1" dirty="0"/>
              <a:t>이 가장 적은 </a:t>
            </a:r>
            <a:r>
              <a:rPr lang="en-US" altLang="ko-KR" sz="1200" b="1" dirty="0"/>
              <a:t>decision</a:t>
            </a:r>
            <a:r>
              <a:rPr lang="ko-KR" altLang="en-US" sz="1200" b="1" dirty="0"/>
              <a:t>을 선정</a:t>
            </a:r>
            <a:r>
              <a:rPr lang="en-US" altLang="ko-KR" sz="1200" b="1" dirty="0"/>
              <a:t>. (With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DP)</a:t>
            </a: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5685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dirty="0"/>
              <a:t>Direct cost : </a:t>
            </a:r>
            <a:r>
              <a:rPr lang="ko-KR" altLang="en-US" sz="1200" b="1" dirty="0"/>
              <a:t>단순 그 모듈을 통해 </a:t>
            </a:r>
            <a:r>
              <a:rPr lang="en-US" altLang="ko-KR" sz="1200" b="1" dirty="0"/>
              <a:t>FR</a:t>
            </a:r>
            <a:r>
              <a:rPr lang="ko-KR" altLang="en-US" sz="1200" b="1" dirty="0"/>
              <a:t>을 해결하는 과정속에서 발생하는 </a:t>
            </a:r>
            <a:r>
              <a:rPr lang="en-US" altLang="ko-KR" sz="1200" b="1" dirty="0"/>
              <a:t>cost</a:t>
            </a:r>
          </a:p>
          <a:p>
            <a:r>
              <a:rPr lang="en-US" altLang="ko-KR" sz="1200" b="1" dirty="0"/>
              <a:t>Additional effort : </a:t>
            </a:r>
            <a:r>
              <a:rPr lang="ko-KR" altLang="en-US" sz="1200" b="1" dirty="0"/>
              <a:t>앞 단의 </a:t>
            </a:r>
            <a:r>
              <a:rPr lang="en-US" altLang="ko-KR" sz="1200" b="1" dirty="0"/>
              <a:t>candidate</a:t>
            </a:r>
            <a:r>
              <a:rPr lang="ko-KR" altLang="en-US" sz="1200" b="1" dirty="0"/>
              <a:t>로 인한 </a:t>
            </a:r>
            <a:r>
              <a:rPr lang="en-US" altLang="ko-KR" sz="1200" b="1" dirty="0"/>
              <a:t>PC</a:t>
            </a:r>
            <a:r>
              <a:rPr lang="ko-KR" altLang="en-US" sz="1200" b="1" dirty="0"/>
              <a:t>와의 </a:t>
            </a:r>
            <a:r>
              <a:rPr lang="en-US" altLang="ko-KR" sz="1200" b="1" dirty="0"/>
              <a:t>dependency</a:t>
            </a:r>
            <a:r>
              <a:rPr lang="ko-KR" altLang="en-US" sz="1200" b="1" dirty="0"/>
              <a:t>를 </a:t>
            </a:r>
            <a:r>
              <a:rPr lang="en-US" altLang="ko-KR" sz="1200" b="1" dirty="0"/>
              <a:t>relaxation </a:t>
            </a:r>
            <a:r>
              <a:rPr lang="ko-KR" altLang="en-US" sz="1200" b="1" dirty="0"/>
              <a:t>하는 노력</a:t>
            </a:r>
            <a:br>
              <a:rPr lang="en-US" altLang="ko-KR" sz="1200" b="1" dirty="0"/>
            </a:br>
            <a:r>
              <a:rPr lang="en-US" altLang="ko-KR" sz="1200" b="1" dirty="0"/>
              <a:t>   </a:t>
            </a:r>
            <a:r>
              <a:rPr lang="en-US" altLang="ko-KR" sz="1200" b="1" dirty="0">
                <a:sym typeface="Wingdings" panose="05000000000000000000" pitchFamily="2" charset="2"/>
              </a:rPr>
              <a:t> platform </a:t>
            </a:r>
            <a:r>
              <a:rPr lang="ko-KR" altLang="en-US" sz="1200" b="1" dirty="0">
                <a:sym typeface="Wingdings" panose="05000000000000000000" pitchFamily="2" charset="2"/>
              </a:rPr>
              <a:t>간의 </a:t>
            </a:r>
            <a:r>
              <a:rPr lang="en-US" altLang="ko-KR" sz="1200" b="1" dirty="0">
                <a:sym typeface="Wingdings" panose="05000000000000000000" pitchFamily="2" charset="2"/>
              </a:rPr>
              <a:t>independence</a:t>
            </a:r>
            <a:r>
              <a:rPr lang="ko-KR" altLang="en-US" sz="1200" b="1" dirty="0">
                <a:sym typeface="Wingdings" panose="05000000000000000000" pitchFamily="2" charset="2"/>
              </a:rPr>
              <a:t>를 유지하기 위한 </a:t>
            </a:r>
            <a:r>
              <a:rPr lang="en-US" altLang="ko-KR" sz="1200" b="1" dirty="0">
                <a:sym typeface="Wingdings" panose="05000000000000000000" pitchFamily="2" charset="2"/>
              </a:rPr>
              <a:t>maintenance effort</a:t>
            </a:r>
            <a:r>
              <a:rPr lang="en-US" altLang="ko-KR" sz="1200" b="1" dirty="0"/>
              <a:t> </a:t>
            </a:r>
            <a:endParaRPr lang="en-US" altLang="ko-KR" sz="1100" dirty="0"/>
          </a:p>
          <a:p>
            <a:endParaRPr lang="en-US" altLang="ko-KR" dirty="0"/>
          </a:p>
          <a:p>
            <a:r>
              <a:rPr lang="en-US" altLang="ko-KR" b="1" dirty="0"/>
              <a:t>Need (release) management strategy with considering (pre-planned) platform life cycle</a:t>
            </a:r>
            <a:endParaRPr lang="en-US" altLang="ko-KR" sz="1200" b="1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    </a:t>
            </a:r>
            <a:r>
              <a:rPr lang="en-US" altLang="ko-KR" sz="1200" dirty="0">
                <a:solidFill>
                  <a:srgbClr val="FF0000"/>
                </a:solidFill>
              </a:rPr>
              <a:t>Identification of component combination from various candidates</a:t>
            </a:r>
            <a:r>
              <a:rPr lang="en-US" altLang="ko-KR" sz="1200" dirty="0"/>
              <a:t> that deal with customer requirement</a:t>
            </a:r>
            <a:br>
              <a:rPr lang="en-US" altLang="ko-KR" sz="1200" dirty="0"/>
            </a:br>
            <a:r>
              <a:rPr lang="en-US" altLang="ko-KR" sz="1200" dirty="0"/>
              <a:t>       - Need microscopic view of adaptability (Module or component level)</a:t>
            </a:r>
            <a:br>
              <a:rPr lang="en-US" altLang="ko-KR" sz="1200" dirty="0"/>
            </a:br>
            <a:r>
              <a:rPr lang="en-US" altLang="ko-KR" sz="1200" dirty="0"/>
              <a:t>       - Change management with </a:t>
            </a:r>
            <a:r>
              <a:rPr lang="en-US" altLang="ko-KR" sz="1200" dirty="0">
                <a:solidFill>
                  <a:srgbClr val="FF0000"/>
                </a:solidFill>
              </a:rPr>
              <a:t>unchangeable (= product platform) component</a:t>
            </a:r>
            <a:br>
              <a:rPr lang="en-US" altLang="ko-KR" sz="1200" dirty="0">
                <a:solidFill>
                  <a:srgbClr val="FF0000"/>
                </a:solidFill>
              </a:rPr>
            </a:br>
            <a:r>
              <a:rPr lang="en-US" altLang="ko-KR" sz="1200" dirty="0">
                <a:solidFill>
                  <a:srgbClr val="FF0000"/>
                </a:solidFill>
              </a:rPr>
              <a:t>     </a:t>
            </a:r>
            <a:r>
              <a:rPr lang="en-US" altLang="ko-KR" sz="1200" dirty="0"/>
              <a:t>  - </a:t>
            </a:r>
            <a:r>
              <a:rPr lang="en-US" altLang="ko-KR" sz="1200" dirty="0">
                <a:solidFill>
                  <a:srgbClr val="FF0000"/>
                </a:solidFill>
              </a:rPr>
              <a:t>Additional effort </a:t>
            </a:r>
            <a:r>
              <a:rPr lang="en-US" altLang="ko-KR" sz="1200" dirty="0"/>
              <a:t>to reduce the impact towards platform</a:t>
            </a:r>
            <a:r>
              <a:rPr lang="ko-KR" altLang="en-US" sz="1200" dirty="0"/>
              <a:t> </a:t>
            </a:r>
            <a:r>
              <a:rPr lang="en-US" altLang="ko-KR" sz="1200" dirty="0"/>
              <a:t>vs platform maturity acceleration</a:t>
            </a:r>
          </a:p>
          <a:p>
            <a:endParaRPr lang="en-US" altLang="ko-KR" dirty="0"/>
          </a:p>
          <a:p>
            <a:r>
              <a:rPr lang="ko-KR" altLang="en-US" b="1" dirty="0"/>
              <a:t>그래서 어떤 </a:t>
            </a:r>
            <a:r>
              <a:rPr lang="en-US" altLang="ko-KR" b="1" dirty="0"/>
              <a:t>decision</a:t>
            </a:r>
            <a:r>
              <a:rPr lang="ko-KR" altLang="en-US" b="1" dirty="0"/>
              <a:t>을 하고 싶은가</a:t>
            </a:r>
            <a:r>
              <a:rPr lang="en-US" altLang="ko-KR" b="1" dirty="0"/>
              <a:t>.</a:t>
            </a:r>
          </a:p>
          <a:p>
            <a:pPr marL="342900" indent="-342900">
              <a:buAutoNum type="arabicParenR"/>
            </a:pPr>
            <a:r>
              <a:rPr lang="en-US" altLang="ko-KR" sz="1200" b="1" dirty="0"/>
              <a:t>Platform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renewal</a:t>
            </a:r>
            <a:r>
              <a:rPr lang="ko-KR" altLang="en-US" sz="1200" b="1" dirty="0"/>
              <a:t>의 시점을 선택</a:t>
            </a:r>
            <a:endParaRPr lang="en-US" altLang="ko-KR" sz="1200" b="1" dirty="0"/>
          </a:p>
          <a:p>
            <a:pPr marL="342900" indent="-342900">
              <a:buAutoNum type="arabicParenR"/>
            </a:pPr>
            <a:r>
              <a:rPr lang="en-US" altLang="ko-KR" sz="1200" b="1" dirty="0"/>
              <a:t>Platform </a:t>
            </a:r>
            <a:r>
              <a:rPr lang="ko-KR" altLang="en-US" sz="1200" b="1" dirty="0"/>
              <a:t>을 새로 </a:t>
            </a:r>
            <a:r>
              <a:rPr lang="ko-KR" altLang="en-US" sz="1200" b="1" dirty="0" err="1"/>
              <a:t>만들것인지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기존 </a:t>
            </a:r>
            <a:r>
              <a:rPr lang="en-US" altLang="ko-KR" sz="1200" b="1" dirty="0"/>
              <a:t>platform</a:t>
            </a:r>
            <a:r>
              <a:rPr lang="ko-KR" altLang="en-US" sz="1200" b="1" dirty="0"/>
              <a:t>으로 만들어야 하는지</a:t>
            </a:r>
            <a:endParaRPr lang="en-US" altLang="ko-KR" sz="1200" b="1" dirty="0"/>
          </a:p>
          <a:p>
            <a:pPr marL="342900" indent="-342900">
              <a:buAutoNum type="arabicParenR"/>
            </a:pPr>
            <a:r>
              <a:rPr lang="ko-KR" altLang="en-US" sz="1200" b="1" dirty="0"/>
              <a:t>기존에 정한 </a:t>
            </a:r>
            <a:r>
              <a:rPr lang="en-US" altLang="ko-KR" sz="1200" b="1" dirty="0"/>
              <a:t>platform lifecycle </a:t>
            </a:r>
            <a:r>
              <a:rPr lang="ko-KR" altLang="en-US" sz="1200" b="1" dirty="0"/>
              <a:t>동안의 </a:t>
            </a:r>
            <a:r>
              <a:rPr lang="en-US" altLang="ko-KR" sz="1200" b="1" dirty="0"/>
              <a:t>cost &amp; duration</a:t>
            </a:r>
            <a:r>
              <a:rPr lang="ko-KR" altLang="en-US" sz="1200" b="1" dirty="0"/>
              <a:t>이 가장 적은 </a:t>
            </a:r>
            <a:r>
              <a:rPr lang="en-US" altLang="ko-KR" sz="1200" b="1" dirty="0"/>
              <a:t>decision</a:t>
            </a:r>
            <a:r>
              <a:rPr lang="ko-KR" altLang="en-US" sz="1200" b="1" dirty="0"/>
              <a:t>을 선정</a:t>
            </a:r>
            <a:r>
              <a:rPr lang="en-US" altLang="ko-KR" sz="1200" b="1" dirty="0"/>
              <a:t>. (With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DP)</a:t>
            </a: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7378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dirty="0"/>
              <a:t>Direct cost : </a:t>
            </a:r>
            <a:r>
              <a:rPr lang="ko-KR" altLang="en-US" sz="1200" b="1" dirty="0"/>
              <a:t>단순 그 모듈을 통해 </a:t>
            </a:r>
            <a:r>
              <a:rPr lang="en-US" altLang="ko-KR" sz="1200" b="1" dirty="0"/>
              <a:t>FR</a:t>
            </a:r>
            <a:r>
              <a:rPr lang="ko-KR" altLang="en-US" sz="1200" b="1" dirty="0"/>
              <a:t>을 해결하는 과정속에서 발생하는 </a:t>
            </a:r>
            <a:r>
              <a:rPr lang="en-US" altLang="ko-KR" sz="1200" b="1" dirty="0"/>
              <a:t>cost</a:t>
            </a:r>
          </a:p>
          <a:p>
            <a:r>
              <a:rPr lang="en-US" altLang="ko-KR" sz="1200" b="1" dirty="0"/>
              <a:t>Additional effort : </a:t>
            </a:r>
            <a:r>
              <a:rPr lang="ko-KR" altLang="en-US" sz="1200" b="1" dirty="0"/>
              <a:t>앞 단의 </a:t>
            </a:r>
            <a:r>
              <a:rPr lang="en-US" altLang="ko-KR" sz="1200" b="1" dirty="0"/>
              <a:t>candidate</a:t>
            </a:r>
            <a:r>
              <a:rPr lang="ko-KR" altLang="en-US" sz="1200" b="1" dirty="0"/>
              <a:t>로 인한 </a:t>
            </a:r>
            <a:r>
              <a:rPr lang="en-US" altLang="ko-KR" sz="1200" b="1" dirty="0"/>
              <a:t>PC</a:t>
            </a:r>
            <a:r>
              <a:rPr lang="ko-KR" altLang="en-US" sz="1200" b="1" dirty="0"/>
              <a:t>와의 </a:t>
            </a:r>
            <a:r>
              <a:rPr lang="en-US" altLang="ko-KR" sz="1200" b="1" dirty="0"/>
              <a:t>dependency</a:t>
            </a:r>
            <a:r>
              <a:rPr lang="ko-KR" altLang="en-US" sz="1200" b="1" dirty="0"/>
              <a:t>를 </a:t>
            </a:r>
            <a:r>
              <a:rPr lang="en-US" altLang="ko-KR" sz="1200" b="1" dirty="0"/>
              <a:t>relaxation </a:t>
            </a:r>
            <a:r>
              <a:rPr lang="ko-KR" altLang="en-US" sz="1200" b="1" dirty="0"/>
              <a:t>하는 노력</a:t>
            </a:r>
            <a:br>
              <a:rPr lang="en-US" altLang="ko-KR" sz="1200" b="1" dirty="0"/>
            </a:br>
            <a:r>
              <a:rPr lang="en-US" altLang="ko-KR" sz="1200" b="1" dirty="0"/>
              <a:t>   </a:t>
            </a:r>
            <a:r>
              <a:rPr lang="en-US" altLang="ko-KR" sz="1200" b="1" dirty="0">
                <a:sym typeface="Wingdings" panose="05000000000000000000" pitchFamily="2" charset="2"/>
              </a:rPr>
              <a:t> platform </a:t>
            </a:r>
            <a:r>
              <a:rPr lang="ko-KR" altLang="en-US" sz="1200" b="1" dirty="0">
                <a:sym typeface="Wingdings" panose="05000000000000000000" pitchFamily="2" charset="2"/>
              </a:rPr>
              <a:t>간의 </a:t>
            </a:r>
            <a:r>
              <a:rPr lang="en-US" altLang="ko-KR" sz="1200" b="1" dirty="0">
                <a:sym typeface="Wingdings" panose="05000000000000000000" pitchFamily="2" charset="2"/>
              </a:rPr>
              <a:t>independence</a:t>
            </a:r>
            <a:r>
              <a:rPr lang="ko-KR" altLang="en-US" sz="1200" b="1" dirty="0">
                <a:sym typeface="Wingdings" panose="05000000000000000000" pitchFamily="2" charset="2"/>
              </a:rPr>
              <a:t>를 유지하기 위한 </a:t>
            </a:r>
            <a:r>
              <a:rPr lang="en-US" altLang="ko-KR" sz="1200" b="1" dirty="0">
                <a:sym typeface="Wingdings" panose="05000000000000000000" pitchFamily="2" charset="2"/>
              </a:rPr>
              <a:t>maintenance effort</a:t>
            </a:r>
            <a:r>
              <a:rPr lang="en-US" altLang="ko-KR" sz="1200" b="1" dirty="0"/>
              <a:t> </a:t>
            </a:r>
            <a:endParaRPr lang="en-US" altLang="ko-KR" sz="1100" dirty="0"/>
          </a:p>
          <a:p>
            <a:endParaRPr lang="en-US" altLang="ko-KR" dirty="0"/>
          </a:p>
          <a:p>
            <a:r>
              <a:rPr lang="en-US" altLang="ko-KR" b="1" dirty="0"/>
              <a:t>Need (release) management strategy with considering (pre-planned) platform life cycle</a:t>
            </a:r>
            <a:endParaRPr lang="en-US" altLang="ko-KR" sz="1200" b="1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    </a:t>
            </a:r>
            <a:r>
              <a:rPr lang="en-US" altLang="ko-KR" sz="1200" dirty="0">
                <a:solidFill>
                  <a:srgbClr val="FF0000"/>
                </a:solidFill>
              </a:rPr>
              <a:t>Identification of component combination from various candidates</a:t>
            </a:r>
            <a:r>
              <a:rPr lang="en-US" altLang="ko-KR" sz="1200" dirty="0"/>
              <a:t> that deal with customer requirement</a:t>
            </a:r>
            <a:br>
              <a:rPr lang="en-US" altLang="ko-KR" sz="1200" dirty="0"/>
            </a:br>
            <a:r>
              <a:rPr lang="en-US" altLang="ko-KR" sz="1200" dirty="0"/>
              <a:t>       - Need microscopic view of adaptability (Module or component level)</a:t>
            </a:r>
            <a:br>
              <a:rPr lang="en-US" altLang="ko-KR" sz="1200" dirty="0"/>
            </a:br>
            <a:r>
              <a:rPr lang="en-US" altLang="ko-KR" sz="1200" dirty="0"/>
              <a:t>       - Change management with </a:t>
            </a:r>
            <a:r>
              <a:rPr lang="en-US" altLang="ko-KR" sz="1200" dirty="0">
                <a:solidFill>
                  <a:srgbClr val="FF0000"/>
                </a:solidFill>
              </a:rPr>
              <a:t>unchangeable (= product platform) component</a:t>
            </a:r>
            <a:br>
              <a:rPr lang="en-US" altLang="ko-KR" sz="1200" dirty="0">
                <a:solidFill>
                  <a:srgbClr val="FF0000"/>
                </a:solidFill>
              </a:rPr>
            </a:br>
            <a:r>
              <a:rPr lang="en-US" altLang="ko-KR" sz="1200" dirty="0">
                <a:solidFill>
                  <a:srgbClr val="FF0000"/>
                </a:solidFill>
              </a:rPr>
              <a:t>     </a:t>
            </a:r>
            <a:r>
              <a:rPr lang="en-US" altLang="ko-KR" sz="1200" dirty="0"/>
              <a:t>  - </a:t>
            </a:r>
            <a:r>
              <a:rPr lang="en-US" altLang="ko-KR" sz="1200" dirty="0">
                <a:solidFill>
                  <a:srgbClr val="FF0000"/>
                </a:solidFill>
              </a:rPr>
              <a:t>Additional effort </a:t>
            </a:r>
            <a:r>
              <a:rPr lang="en-US" altLang="ko-KR" sz="1200" dirty="0"/>
              <a:t>to reduce the impact towards platform</a:t>
            </a:r>
            <a:r>
              <a:rPr lang="ko-KR" altLang="en-US" sz="1200" dirty="0"/>
              <a:t> </a:t>
            </a:r>
            <a:r>
              <a:rPr lang="en-US" altLang="ko-KR" sz="1200" dirty="0"/>
              <a:t>vs platform maturity acceleration</a:t>
            </a:r>
          </a:p>
          <a:p>
            <a:endParaRPr lang="en-US" altLang="ko-KR" dirty="0"/>
          </a:p>
          <a:p>
            <a:r>
              <a:rPr lang="ko-KR" altLang="en-US" b="1" dirty="0"/>
              <a:t>그래서 어떤 </a:t>
            </a:r>
            <a:r>
              <a:rPr lang="en-US" altLang="ko-KR" b="1" dirty="0"/>
              <a:t>decision</a:t>
            </a:r>
            <a:r>
              <a:rPr lang="ko-KR" altLang="en-US" b="1" dirty="0"/>
              <a:t>을 하고 싶은가</a:t>
            </a:r>
            <a:r>
              <a:rPr lang="en-US" altLang="ko-KR" b="1" dirty="0"/>
              <a:t>.</a:t>
            </a:r>
          </a:p>
          <a:p>
            <a:pPr marL="342900" indent="-342900">
              <a:buAutoNum type="arabicParenR"/>
            </a:pPr>
            <a:r>
              <a:rPr lang="en-US" altLang="ko-KR" sz="1200" b="1" dirty="0"/>
              <a:t>Platform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renewal</a:t>
            </a:r>
            <a:r>
              <a:rPr lang="ko-KR" altLang="en-US" sz="1200" b="1" dirty="0"/>
              <a:t>의 시점을 선택</a:t>
            </a:r>
            <a:endParaRPr lang="en-US" altLang="ko-KR" sz="1200" b="1" dirty="0"/>
          </a:p>
          <a:p>
            <a:pPr marL="342900" indent="-342900">
              <a:buAutoNum type="arabicParenR"/>
            </a:pPr>
            <a:r>
              <a:rPr lang="en-US" altLang="ko-KR" sz="1200" b="1" dirty="0"/>
              <a:t>Platform </a:t>
            </a:r>
            <a:r>
              <a:rPr lang="ko-KR" altLang="en-US" sz="1200" b="1" dirty="0"/>
              <a:t>을 새로 </a:t>
            </a:r>
            <a:r>
              <a:rPr lang="ko-KR" altLang="en-US" sz="1200" b="1" dirty="0" err="1"/>
              <a:t>만들것인지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기존 </a:t>
            </a:r>
            <a:r>
              <a:rPr lang="en-US" altLang="ko-KR" sz="1200" b="1" dirty="0"/>
              <a:t>platform</a:t>
            </a:r>
            <a:r>
              <a:rPr lang="ko-KR" altLang="en-US" sz="1200" b="1" dirty="0"/>
              <a:t>으로 만들어야 하는지</a:t>
            </a:r>
            <a:endParaRPr lang="en-US" altLang="ko-KR" sz="1200" b="1" dirty="0"/>
          </a:p>
          <a:p>
            <a:pPr marL="342900" indent="-342900">
              <a:buAutoNum type="arabicParenR"/>
            </a:pPr>
            <a:r>
              <a:rPr lang="ko-KR" altLang="en-US" sz="1200" b="1" dirty="0"/>
              <a:t>기존에 정한 </a:t>
            </a:r>
            <a:r>
              <a:rPr lang="en-US" altLang="ko-KR" sz="1200" b="1" dirty="0"/>
              <a:t>platform lifecycle </a:t>
            </a:r>
            <a:r>
              <a:rPr lang="ko-KR" altLang="en-US" sz="1200" b="1" dirty="0"/>
              <a:t>동안의 </a:t>
            </a:r>
            <a:r>
              <a:rPr lang="en-US" altLang="ko-KR" sz="1200" b="1" dirty="0"/>
              <a:t>cost &amp; duration</a:t>
            </a:r>
            <a:r>
              <a:rPr lang="ko-KR" altLang="en-US" sz="1200" b="1" dirty="0"/>
              <a:t>이 가장 적은 </a:t>
            </a:r>
            <a:r>
              <a:rPr lang="en-US" altLang="ko-KR" sz="1200" b="1" dirty="0"/>
              <a:t>decision</a:t>
            </a:r>
            <a:r>
              <a:rPr lang="ko-KR" altLang="en-US" sz="1200" b="1" dirty="0"/>
              <a:t>을 선정</a:t>
            </a:r>
            <a:r>
              <a:rPr lang="en-US" altLang="ko-KR" sz="1200" b="1" dirty="0"/>
              <a:t>. (With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DP)</a:t>
            </a: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6967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dirty="0"/>
              <a:t>Direct cost : </a:t>
            </a:r>
            <a:r>
              <a:rPr lang="ko-KR" altLang="en-US" sz="1200" b="1" dirty="0"/>
              <a:t>단순 그 모듈을 통해 </a:t>
            </a:r>
            <a:r>
              <a:rPr lang="en-US" altLang="ko-KR" sz="1200" b="1" dirty="0"/>
              <a:t>FR</a:t>
            </a:r>
            <a:r>
              <a:rPr lang="ko-KR" altLang="en-US" sz="1200" b="1" dirty="0"/>
              <a:t>을 해결하는 과정속에서 발생하는 </a:t>
            </a:r>
            <a:r>
              <a:rPr lang="en-US" altLang="ko-KR" sz="1200" b="1" dirty="0"/>
              <a:t>cost</a:t>
            </a:r>
          </a:p>
          <a:p>
            <a:r>
              <a:rPr lang="en-US" altLang="ko-KR" sz="1200" b="1" dirty="0"/>
              <a:t>Additional effort : </a:t>
            </a:r>
            <a:r>
              <a:rPr lang="ko-KR" altLang="en-US" sz="1200" b="1" dirty="0"/>
              <a:t>앞 단의 </a:t>
            </a:r>
            <a:r>
              <a:rPr lang="en-US" altLang="ko-KR" sz="1200" b="1" dirty="0"/>
              <a:t>candidate</a:t>
            </a:r>
            <a:r>
              <a:rPr lang="ko-KR" altLang="en-US" sz="1200" b="1" dirty="0"/>
              <a:t>로 인한 </a:t>
            </a:r>
            <a:r>
              <a:rPr lang="en-US" altLang="ko-KR" sz="1200" b="1" dirty="0"/>
              <a:t>PC</a:t>
            </a:r>
            <a:r>
              <a:rPr lang="ko-KR" altLang="en-US" sz="1200" b="1" dirty="0"/>
              <a:t>와의 </a:t>
            </a:r>
            <a:r>
              <a:rPr lang="en-US" altLang="ko-KR" sz="1200" b="1" dirty="0"/>
              <a:t>dependency</a:t>
            </a:r>
            <a:r>
              <a:rPr lang="ko-KR" altLang="en-US" sz="1200" b="1" dirty="0"/>
              <a:t>를 </a:t>
            </a:r>
            <a:r>
              <a:rPr lang="en-US" altLang="ko-KR" sz="1200" b="1" dirty="0"/>
              <a:t>relaxation </a:t>
            </a:r>
            <a:r>
              <a:rPr lang="ko-KR" altLang="en-US" sz="1200" b="1" dirty="0"/>
              <a:t>하는 노력</a:t>
            </a:r>
            <a:br>
              <a:rPr lang="en-US" altLang="ko-KR" sz="1200" b="1" dirty="0"/>
            </a:br>
            <a:r>
              <a:rPr lang="en-US" altLang="ko-KR" sz="1200" b="1" dirty="0"/>
              <a:t>   </a:t>
            </a:r>
            <a:r>
              <a:rPr lang="en-US" altLang="ko-KR" sz="1200" b="1" dirty="0">
                <a:sym typeface="Wingdings" panose="05000000000000000000" pitchFamily="2" charset="2"/>
              </a:rPr>
              <a:t> platform </a:t>
            </a:r>
            <a:r>
              <a:rPr lang="ko-KR" altLang="en-US" sz="1200" b="1" dirty="0">
                <a:sym typeface="Wingdings" panose="05000000000000000000" pitchFamily="2" charset="2"/>
              </a:rPr>
              <a:t>간의 </a:t>
            </a:r>
            <a:r>
              <a:rPr lang="en-US" altLang="ko-KR" sz="1200" b="1" dirty="0">
                <a:sym typeface="Wingdings" panose="05000000000000000000" pitchFamily="2" charset="2"/>
              </a:rPr>
              <a:t>independence</a:t>
            </a:r>
            <a:r>
              <a:rPr lang="ko-KR" altLang="en-US" sz="1200" b="1" dirty="0">
                <a:sym typeface="Wingdings" panose="05000000000000000000" pitchFamily="2" charset="2"/>
              </a:rPr>
              <a:t>를 유지하기 위한 </a:t>
            </a:r>
            <a:r>
              <a:rPr lang="en-US" altLang="ko-KR" sz="1200" b="1" dirty="0">
                <a:sym typeface="Wingdings" panose="05000000000000000000" pitchFamily="2" charset="2"/>
              </a:rPr>
              <a:t>maintenance effort</a:t>
            </a:r>
            <a:r>
              <a:rPr lang="en-US" altLang="ko-KR" sz="1200" b="1" dirty="0"/>
              <a:t> </a:t>
            </a:r>
            <a:endParaRPr lang="en-US" altLang="ko-KR" sz="1100" dirty="0"/>
          </a:p>
          <a:p>
            <a:endParaRPr lang="en-US" altLang="ko-KR" dirty="0"/>
          </a:p>
          <a:p>
            <a:r>
              <a:rPr lang="en-US" altLang="ko-KR" b="1" dirty="0"/>
              <a:t>Need (release) management strategy with considering (pre-planned) platform life cycle</a:t>
            </a:r>
            <a:endParaRPr lang="en-US" altLang="ko-KR" sz="1200" b="1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    </a:t>
            </a:r>
            <a:r>
              <a:rPr lang="en-US" altLang="ko-KR" sz="1200" dirty="0">
                <a:solidFill>
                  <a:srgbClr val="FF0000"/>
                </a:solidFill>
              </a:rPr>
              <a:t>Identification of component combination from various candidates</a:t>
            </a:r>
            <a:r>
              <a:rPr lang="en-US" altLang="ko-KR" sz="1200" dirty="0"/>
              <a:t> that deal with customer requirement</a:t>
            </a:r>
            <a:br>
              <a:rPr lang="en-US" altLang="ko-KR" sz="1200" dirty="0"/>
            </a:br>
            <a:r>
              <a:rPr lang="en-US" altLang="ko-KR" sz="1200" dirty="0"/>
              <a:t>       - Need microscopic view of adaptability (Module or component level)</a:t>
            </a:r>
            <a:br>
              <a:rPr lang="en-US" altLang="ko-KR" sz="1200" dirty="0"/>
            </a:br>
            <a:r>
              <a:rPr lang="en-US" altLang="ko-KR" sz="1200" dirty="0"/>
              <a:t>       - Change management with </a:t>
            </a:r>
            <a:r>
              <a:rPr lang="en-US" altLang="ko-KR" sz="1200" dirty="0">
                <a:solidFill>
                  <a:srgbClr val="FF0000"/>
                </a:solidFill>
              </a:rPr>
              <a:t>unchangeable (= product platform) component</a:t>
            </a:r>
            <a:br>
              <a:rPr lang="en-US" altLang="ko-KR" sz="1200" dirty="0">
                <a:solidFill>
                  <a:srgbClr val="FF0000"/>
                </a:solidFill>
              </a:rPr>
            </a:br>
            <a:r>
              <a:rPr lang="en-US" altLang="ko-KR" sz="1200" dirty="0">
                <a:solidFill>
                  <a:srgbClr val="FF0000"/>
                </a:solidFill>
              </a:rPr>
              <a:t>     </a:t>
            </a:r>
            <a:r>
              <a:rPr lang="en-US" altLang="ko-KR" sz="1200" dirty="0"/>
              <a:t>  - </a:t>
            </a:r>
            <a:r>
              <a:rPr lang="en-US" altLang="ko-KR" sz="1200" dirty="0">
                <a:solidFill>
                  <a:srgbClr val="FF0000"/>
                </a:solidFill>
              </a:rPr>
              <a:t>Additional effort </a:t>
            </a:r>
            <a:r>
              <a:rPr lang="en-US" altLang="ko-KR" sz="1200" dirty="0"/>
              <a:t>to reduce the impact towards platform</a:t>
            </a:r>
            <a:r>
              <a:rPr lang="ko-KR" altLang="en-US" sz="1200" dirty="0"/>
              <a:t> </a:t>
            </a:r>
            <a:r>
              <a:rPr lang="en-US" altLang="ko-KR" sz="1200" dirty="0"/>
              <a:t>vs platform maturity acceleration</a:t>
            </a:r>
          </a:p>
          <a:p>
            <a:endParaRPr lang="en-US" altLang="ko-KR" dirty="0"/>
          </a:p>
          <a:p>
            <a:r>
              <a:rPr lang="ko-KR" altLang="en-US" b="1" dirty="0"/>
              <a:t>그래서 어떤 </a:t>
            </a:r>
            <a:r>
              <a:rPr lang="en-US" altLang="ko-KR" b="1" dirty="0"/>
              <a:t>decision</a:t>
            </a:r>
            <a:r>
              <a:rPr lang="ko-KR" altLang="en-US" b="1" dirty="0"/>
              <a:t>을 하고 싶은가</a:t>
            </a:r>
            <a:r>
              <a:rPr lang="en-US" altLang="ko-KR" b="1" dirty="0"/>
              <a:t>.</a:t>
            </a:r>
          </a:p>
          <a:p>
            <a:pPr marL="342900" indent="-342900">
              <a:buAutoNum type="arabicParenR"/>
            </a:pPr>
            <a:r>
              <a:rPr lang="en-US" altLang="ko-KR" sz="1200" b="1" dirty="0"/>
              <a:t>Platform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renewal</a:t>
            </a:r>
            <a:r>
              <a:rPr lang="ko-KR" altLang="en-US" sz="1200" b="1" dirty="0"/>
              <a:t>의 시점을 선택</a:t>
            </a:r>
            <a:endParaRPr lang="en-US" altLang="ko-KR" sz="1200" b="1" dirty="0"/>
          </a:p>
          <a:p>
            <a:pPr marL="342900" indent="-342900">
              <a:buAutoNum type="arabicParenR"/>
            </a:pPr>
            <a:r>
              <a:rPr lang="en-US" altLang="ko-KR" sz="1200" b="1" dirty="0"/>
              <a:t>Platform </a:t>
            </a:r>
            <a:r>
              <a:rPr lang="ko-KR" altLang="en-US" sz="1200" b="1" dirty="0"/>
              <a:t>을 새로 </a:t>
            </a:r>
            <a:r>
              <a:rPr lang="ko-KR" altLang="en-US" sz="1200" b="1" dirty="0" err="1"/>
              <a:t>만들것인지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기존 </a:t>
            </a:r>
            <a:r>
              <a:rPr lang="en-US" altLang="ko-KR" sz="1200" b="1" dirty="0"/>
              <a:t>platform</a:t>
            </a:r>
            <a:r>
              <a:rPr lang="ko-KR" altLang="en-US" sz="1200" b="1" dirty="0"/>
              <a:t>으로 만들어야 하는지</a:t>
            </a:r>
            <a:endParaRPr lang="en-US" altLang="ko-KR" sz="1200" b="1" dirty="0"/>
          </a:p>
          <a:p>
            <a:pPr marL="342900" indent="-342900">
              <a:buAutoNum type="arabicParenR"/>
            </a:pPr>
            <a:r>
              <a:rPr lang="ko-KR" altLang="en-US" sz="1200" b="1" dirty="0"/>
              <a:t>기존에 정한 </a:t>
            </a:r>
            <a:r>
              <a:rPr lang="en-US" altLang="ko-KR" sz="1200" b="1" dirty="0"/>
              <a:t>platform lifecycle </a:t>
            </a:r>
            <a:r>
              <a:rPr lang="ko-KR" altLang="en-US" sz="1200" b="1" dirty="0"/>
              <a:t>동안의 </a:t>
            </a:r>
            <a:r>
              <a:rPr lang="en-US" altLang="ko-KR" sz="1200" b="1" dirty="0"/>
              <a:t>cost &amp; duration</a:t>
            </a:r>
            <a:r>
              <a:rPr lang="ko-KR" altLang="en-US" sz="1200" b="1" dirty="0"/>
              <a:t>이 가장 적은 </a:t>
            </a:r>
            <a:r>
              <a:rPr lang="en-US" altLang="ko-KR" sz="1200" b="1" dirty="0"/>
              <a:t>decision</a:t>
            </a:r>
            <a:r>
              <a:rPr lang="ko-KR" altLang="en-US" sz="1200" b="1" dirty="0"/>
              <a:t>을 선정</a:t>
            </a:r>
            <a:r>
              <a:rPr lang="en-US" altLang="ko-KR" sz="1200" b="1" dirty="0"/>
              <a:t>. (With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DP)</a:t>
            </a: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114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kumimoji="1" lang="ko-Kore-KR" altLang="en-US" sz="1200" b="1" spc="-40" dirty="0">
                <a:latin typeface="+mn-ea"/>
              </a:rPr>
              <a:t>구조화룰 해보고자 진행중</a:t>
            </a:r>
            <a:r>
              <a:rPr kumimoji="1" lang="en-US" altLang="ko-Kore-KR" sz="1200" b="1" spc="-40" dirty="0">
                <a:latin typeface="+mn-ea"/>
              </a:rPr>
              <a:t>.</a:t>
            </a:r>
          </a:p>
          <a:p>
            <a:pPr algn="l"/>
            <a:endParaRPr kumimoji="1" lang="en-US" altLang="ko-Kore-KR" sz="1200" b="1" spc="-40" dirty="0">
              <a:latin typeface="+mn-ea"/>
            </a:endParaRPr>
          </a:p>
          <a:p>
            <a:pPr algn="l"/>
            <a:r>
              <a:rPr kumimoji="1" lang="ko-Kore-KR" altLang="en-US" sz="1200" b="1" spc="-40" dirty="0">
                <a:latin typeface="+mn-ea"/>
              </a:rPr>
              <a:t>위에 두개의 </a:t>
            </a:r>
            <a:r>
              <a:rPr kumimoji="1" lang="en-US" altLang="ko-Kore-KR" sz="1200" b="1" spc="-40" dirty="0">
                <a:latin typeface="+mn-ea"/>
              </a:rPr>
              <a:t>market share </a:t>
            </a:r>
            <a:r>
              <a:rPr kumimoji="1" lang="ko-Kore-KR" altLang="en-US" sz="1200" b="1" spc="-40" dirty="0">
                <a:latin typeface="+mn-ea"/>
              </a:rPr>
              <a:t>와 </a:t>
            </a:r>
            <a:r>
              <a:rPr kumimoji="1" lang="en-US" altLang="ko-Kore-KR" sz="1200" b="1" spc="-40" dirty="0">
                <a:latin typeface="+mn-ea"/>
              </a:rPr>
              <a:t>supply </a:t>
            </a:r>
            <a:r>
              <a:rPr kumimoji="1" lang="en-US" altLang="ko-Kore-KR" sz="1200" b="1" spc="-40" dirty="0" err="1">
                <a:latin typeface="+mn-ea"/>
              </a:rPr>
              <a:t>chian</a:t>
            </a:r>
            <a:r>
              <a:rPr kumimoji="1" lang="ko-Kore-KR" altLang="en-US" sz="1200" b="1" spc="-40" dirty="0">
                <a:latin typeface="+mn-ea"/>
              </a:rPr>
              <a:t>이 상대적으로 제품공학적인 느낌이 떨어져서</a:t>
            </a:r>
            <a:r>
              <a:rPr kumimoji="1" lang="en-US" altLang="ko-Kore-KR" sz="1200" b="1" spc="-40" dirty="0">
                <a:latin typeface="+mn-ea"/>
              </a:rPr>
              <a:t>,</a:t>
            </a:r>
          </a:p>
          <a:p>
            <a:pPr algn="l"/>
            <a:r>
              <a:rPr kumimoji="1" lang="ko-Kore-KR" altLang="en-US" sz="1200" b="1" spc="-40" dirty="0">
                <a:latin typeface="+mn-ea"/>
              </a:rPr>
              <a:t>실제 </a:t>
            </a:r>
            <a:r>
              <a:rPr kumimoji="1" lang="en-US" altLang="ko-Kore-KR" sz="1200" b="1" spc="-40" dirty="0">
                <a:latin typeface="+mn-ea"/>
              </a:rPr>
              <a:t>module selection</a:t>
            </a:r>
            <a:r>
              <a:rPr kumimoji="1" lang="ko-Kore-KR" altLang="en-US" sz="1200" b="1" spc="-40" dirty="0">
                <a:latin typeface="+mn-ea"/>
              </a:rPr>
              <a:t>에 호환이 안되는 즉</a:t>
            </a:r>
            <a:r>
              <a:rPr kumimoji="1" lang="en-US" altLang="ko-Kore-KR" sz="1200" b="1" spc="-40" dirty="0">
                <a:latin typeface="+mn-ea"/>
              </a:rPr>
              <a:t>, coupling / compatibility </a:t>
            </a:r>
            <a:r>
              <a:rPr kumimoji="1" lang="ko-Kore-KR" altLang="en-US" sz="1200" b="1" spc="-40" dirty="0">
                <a:latin typeface="+mn-ea"/>
              </a:rPr>
              <a:t>관게를 추가적으로 고려하여 </a:t>
            </a:r>
            <a:r>
              <a:rPr kumimoji="1" lang="en-US" altLang="ko-Kore-KR" sz="1200" b="1" spc="-40" dirty="0">
                <a:latin typeface="+mn-ea"/>
              </a:rPr>
              <a:t>f</a:t>
            </a:r>
            <a:r>
              <a:rPr kumimoji="1" lang="en-US" altLang="ko-KR" sz="1200" b="1" spc="-40" dirty="0">
                <a:latin typeface="+mn-ea"/>
              </a:rPr>
              <a:t>easible solution</a:t>
            </a:r>
            <a:r>
              <a:rPr kumimoji="1" lang="ko-KR" altLang="en-US" sz="1200" b="1" spc="-40" dirty="0">
                <a:latin typeface="+mn-ea"/>
              </a:rPr>
              <a:t>을 이끌고자 했다</a:t>
            </a:r>
            <a:r>
              <a:rPr kumimoji="1" lang="en-US" altLang="ko-KR" sz="1200" b="1" spc="-40" dirty="0">
                <a:latin typeface="+mn-ea"/>
              </a:rPr>
              <a:t>.</a:t>
            </a:r>
            <a:endParaRPr kumimoji="1" lang="ko-Kore-KR" altLang="en-US" sz="1200" b="1" spc="-40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3273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0349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9284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8111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3822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dirty="0"/>
              <a:t>Direct cost : </a:t>
            </a:r>
            <a:r>
              <a:rPr lang="ko-KR" altLang="en-US" sz="1200" b="1" dirty="0"/>
              <a:t>단순 그 모듈을 통해 </a:t>
            </a:r>
            <a:r>
              <a:rPr lang="en-US" altLang="ko-KR" sz="1200" b="1" dirty="0"/>
              <a:t>FR</a:t>
            </a:r>
            <a:r>
              <a:rPr lang="ko-KR" altLang="en-US" sz="1200" b="1" dirty="0"/>
              <a:t>을 해결하는 과정속에서 발생하는 </a:t>
            </a:r>
            <a:r>
              <a:rPr lang="en-US" altLang="ko-KR" sz="1200" b="1" dirty="0"/>
              <a:t>cost</a:t>
            </a:r>
          </a:p>
          <a:p>
            <a:r>
              <a:rPr lang="en-US" altLang="ko-KR" sz="1200" b="1" dirty="0"/>
              <a:t>Additional effort : </a:t>
            </a:r>
            <a:r>
              <a:rPr lang="ko-KR" altLang="en-US" sz="1200" b="1" dirty="0"/>
              <a:t>앞 단의 </a:t>
            </a:r>
            <a:r>
              <a:rPr lang="en-US" altLang="ko-KR" sz="1200" b="1" dirty="0"/>
              <a:t>candidate</a:t>
            </a:r>
            <a:r>
              <a:rPr lang="ko-KR" altLang="en-US" sz="1200" b="1" dirty="0"/>
              <a:t>로 인한 </a:t>
            </a:r>
            <a:r>
              <a:rPr lang="en-US" altLang="ko-KR" sz="1200" b="1" dirty="0"/>
              <a:t>PC</a:t>
            </a:r>
            <a:r>
              <a:rPr lang="ko-KR" altLang="en-US" sz="1200" b="1" dirty="0"/>
              <a:t>와의 </a:t>
            </a:r>
            <a:r>
              <a:rPr lang="en-US" altLang="ko-KR" sz="1200" b="1" dirty="0"/>
              <a:t>dependency</a:t>
            </a:r>
            <a:r>
              <a:rPr lang="ko-KR" altLang="en-US" sz="1200" b="1" dirty="0"/>
              <a:t>를 </a:t>
            </a:r>
            <a:r>
              <a:rPr lang="en-US" altLang="ko-KR" sz="1200" b="1" dirty="0"/>
              <a:t>relaxation </a:t>
            </a:r>
            <a:r>
              <a:rPr lang="ko-KR" altLang="en-US" sz="1200" b="1" dirty="0"/>
              <a:t>하는 노력</a:t>
            </a:r>
            <a:br>
              <a:rPr lang="en-US" altLang="ko-KR" sz="1200" b="1" dirty="0"/>
            </a:br>
            <a:r>
              <a:rPr lang="en-US" altLang="ko-KR" sz="1200" b="1" dirty="0"/>
              <a:t>   </a:t>
            </a:r>
            <a:r>
              <a:rPr lang="en-US" altLang="ko-KR" sz="1200" b="1" dirty="0">
                <a:sym typeface="Wingdings" panose="05000000000000000000" pitchFamily="2" charset="2"/>
              </a:rPr>
              <a:t> platform </a:t>
            </a:r>
            <a:r>
              <a:rPr lang="ko-KR" altLang="en-US" sz="1200" b="1" dirty="0">
                <a:sym typeface="Wingdings" panose="05000000000000000000" pitchFamily="2" charset="2"/>
              </a:rPr>
              <a:t>간의 </a:t>
            </a:r>
            <a:r>
              <a:rPr lang="en-US" altLang="ko-KR" sz="1200" b="1" dirty="0">
                <a:sym typeface="Wingdings" panose="05000000000000000000" pitchFamily="2" charset="2"/>
              </a:rPr>
              <a:t>independence</a:t>
            </a:r>
            <a:r>
              <a:rPr lang="ko-KR" altLang="en-US" sz="1200" b="1" dirty="0">
                <a:sym typeface="Wingdings" panose="05000000000000000000" pitchFamily="2" charset="2"/>
              </a:rPr>
              <a:t>를 유지하기 위한 </a:t>
            </a:r>
            <a:r>
              <a:rPr lang="en-US" altLang="ko-KR" sz="1200" b="1" dirty="0">
                <a:sym typeface="Wingdings" panose="05000000000000000000" pitchFamily="2" charset="2"/>
              </a:rPr>
              <a:t>maintenance effort</a:t>
            </a:r>
            <a:r>
              <a:rPr lang="en-US" altLang="ko-KR" sz="1200" b="1" dirty="0"/>
              <a:t> </a:t>
            </a:r>
            <a:endParaRPr lang="en-US" altLang="ko-KR" sz="1100" dirty="0"/>
          </a:p>
          <a:p>
            <a:endParaRPr lang="en-US" altLang="ko-KR" dirty="0"/>
          </a:p>
          <a:p>
            <a:r>
              <a:rPr lang="en-US" altLang="ko-KR" b="1" dirty="0"/>
              <a:t>Need (release) management strategy with considering (pre-planned) platform life cycle</a:t>
            </a:r>
            <a:endParaRPr lang="en-US" altLang="ko-KR" sz="1200" b="1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    </a:t>
            </a:r>
            <a:r>
              <a:rPr lang="en-US" altLang="ko-KR" sz="1200" dirty="0">
                <a:solidFill>
                  <a:srgbClr val="FF0000"/>
                </a:solidFill>
              </a:rPr>
              <a:t>Identification of component combination from various candidates</a:t>
            </a:r>
            <a:r>
              <a:rPr lang="en-US" altLang="ko-KR" sz="1200" dirty="0"/>
              <a:t> that deal with customer requirement</a:t>
            </a:r>
            <a:br>
              <a:rPr lang="en-US" altLang="ko-KR" sz="1200" dirty="0"/>
            </a:br>
            <a:r>
              <a:rPr lang="en-US" altLang="ko-KR" sz="1200" dirty="0"/>
              <a:t>       - Need microscopic view of adaptability (Module or component level)</a:t>
            </a:r>
            <a:br>
              <a:rPr lang="en-US" altLang="ko-KR" sz="1200" dirty="0"/>
            </a:br>
            <a:r>
              <a:rPr lang="en-US" altLang="ko-KR" sz="1200" dirty="0"/>
              <a:t>       - Change management with </a:t>
            </a:r>
            <a:r>
              <a:rPr lang="en-US" altLang="ko-KR" sz="1200" dirty="0">
                <a:solidFill>
                  <a:srgbClr val="FF0000"/>
                </a:solidFill>
              </a:rPr>
              <a:t>unchangeable (= product platform) component</a:t>
            </a:r>
            <a:br>
              <a:rPr lang="en-US" altLang="ko-KR" sz="1200" dirty="0">
                <a:solidFill>
                  <a:srgbClr val="FF0000"/>
                </a:solidFill>
              </a:rPr>
            </a:br>
            <a:r>
              <a:rPr lang="en-US" altLang="ko-KR" sz="1200" dirty="0">
                <a:solidFill>
                  <a:srgbClr val="FF0000"/>
                </a:solidFill>
              </a:rPr>
              <a:t>     </a:t>
            </a:r>
            <a:r>
              <a:rPr lang="en-US" altLang="ko-KR" sz="1200" dirty="0"/>
              <a:t>  - </a:t>
            </a:r>
            <a:r>
              <a:rPr lang="en-US" altLang="ko-KR" sz="1200" dirty="0">
                <a:solidFill>
                  <a:srgbClr val="FF0000"/>
                </a:solidFill>
              </a:rPr>
              <a:t>Additional effort </a:t>
            </a:r>
            <a:r>
              <a:rPr lang="en-US" altLang="ko-KR" sz="1200" dirty="0"/>
              <a:t>to reduce the impact towards platform</a:t>
            </a:r>
            <a:r>
              <a:rPr lang="ko-KR" altLang="en-US" sz="1200" dirty="0"/>
              <a:t> </a:t>
            </a:r>
            <a:r>
              <a:rPr lang="en-US" altLang="ko-KR" sz="1200" dirty="0"/>
              <a:t>vs platform maturity acceleration</a:t>
            </a:r>
          </a:p>
          <a:p>
            <a:endParaRPr lang="en-US" altLang="ko-KR" dirty="0"/>
          </a:p>
          <a:p>
            <a:r>
              <a:rPr lang="ko-KR" altLang="en-US" b="1" dirty="0"/>
              <a:t>그래서 어떤 </a:t>
            </a:r>
            <a:r>
              <a:rPr lang="en-US" altLang="ko-KR" b="1" dirty="0"/>
              <a:t>decision</a:t>
            </a:r>
            <a:r>
              <a:rPr lang="ko-KR" altLang="en-US" b="1" dirty="0"/>
              <a:t>을 하고 싶은가</a:t>
            </a:r>
            <a:r>
              <a:rPr lang="en-US" altLang="ko-KR" b="1" dirty="0"/>
              <a:t>.</a:t>
            </a:r>
          </a:p>
          <a:p>
            <a:pPr marL="342900" indent="-342900">
              <a:buAutoNum type="arabicParenR"/>
            </a:pPr>
            <a:r>
              <a:rPr lang="en-US" altLang="ko-KR" sz="1200" b="1" dirty="0"/>
              <a:t>Platform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renewal</a:t>
            </a:r>
            <a:r>
              <a:rPr lang="ko-KR" altLang="en-US" sz="1200" b="1" dirty="0"/>
              <a:t>의 시점을 선택</a:t>
            </a:r>
            <a:endParaRPr lang="en-US" altLang="ko-KR" sz="1200" b="1" dirty="0"/>
          </a:p>
          <a:p>
            <a:pPr marL="342900" indent="-342900">
              <a:buAutoNum type="arabicParenR"/>
            </a:pPr>
            <a:r>
              <a:rPr lang="en-US" altLang="ko-KR" sz="1200" b="1" dirty="0"/>
              <a:t>Platform </a:t>
            </a:r>
            <a:r>
              <a:rPr lang="ko-KR" altLang="en-US" sz="1200" b="1" dirty="0"/>
              <a:t>을 새로 </a:t>
            </a:r>
            <a:r>
              <a:rPr lang="ko-KR" altLang="en-US" sz="1200" b="1" dirty="0" err="1"/>
              <a:t>만들것인지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기존 </a:t>
            </a:r>
            <a:r>
              <a:rPr lang="en-US" altLang="ko-KR" sz="1200" b="1" dirty="0"/>
              <a:t>platform</a:t>
            </a:r>
            <a:r>
              <a:rPr lang="ko-KR" altLang="en-US" sz="1200" b="1" dirty="0"/>
              <a:t>으로 만들어야 하는지</a:t>
            </a:r>
            <a:endParaRPr lang="en-US" altLang="ko-KR" sz="1200" b="1" dirty="0"/>
          </a:p>
          <a:p>
            <a:pPr marL="342900" indent="-342900">
              <a:buAutoNum type="arabicParenR"/>
            </a:pPr>
            <a:r>
              <a:rPr lang="ko-KR" altLang="en-US" sz="1200" b="1" dirty="0"/>
              <a:t>기존에 정한 </a:t>
            </a:r>
            <a:r>
              <a:rPr lang="en-US" altLang="ko-KR" sz="1200" b="1" dirty="0"/>
              <a:t>platform lifecycle </a:t>
            </a:r>
            <a:r>
              <a:rPr lang="ko-KR" altLang="en-US" sz="1200" b="1" dirty="0"/>
              <a:t>동안의 </a:t>
            </a:r>
            <a:r>
              <a:rPr lang="en-US" altLang="ko-KR" sz="1200" b="1" dirty="0"/>
              <a:t>cost &amp; duration</a:t>
            </a:r>
            <a:r>
              <a:rPr lang="ko-KR" altLang="en-US" sz="1200" b="1" dirty="0"/>
              <a:t>이 가장 적은 </a:t>
            </a:r>
            <a:r>
              <a:rPr lang="en-US" altLang="ko-KR" sz="1200" b="1" dirty="0"/>
              <a:t>decision</a:t>
            </a:r>
            <a:r>
              <a:rPr lang="ko-KR" altLang="en-US" sz="1200" b="1" dirty="0"/>
              <a:t>을 선정</a:t>
            </a:r>
            <a:r>
              <a:rPr lang="en-US" altLang="ko-KR" sz="1200" b="1" dirty="0"/>
              <a:t>. (With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DP)</a:t>
            </a: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2247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dirty="0"/>
              <a:t>Direct cost : </a:t>
            </a:r>
            <a:r>
              <a:rPr lang="ko-KR" altLang="en-US" sz="1200" b="1" dirty="0"/>
              <a:t>단순 그 모듈을 통해 </a:t>
            </a:r>
            <a:r>
              <a:rPr lang="en-US" altLang="ko-KR" sz="1200" b="1" dirty="0"/>
              <a:t>FR</a:t>
            </a:r>
            <a:r>
              <a:rPr lang="ko-KR" altLang="en-US" sz="1200" b="1" dirty="0"/>
              <a:t>을 해결하는 과정속에서 발생하는 </a:t>
            </a:r>
            <a:r>
              <a:rPr lang="en-US" altLang="ko-KR" sz="1200" b="1" dirty="0"/>
              <a:t>cost</a:t>
            </a:r>
          </a:p>
          <a:p>
            <a:r>
              <a:rPr lang="en-US" altLang="ko-KR" sz="1200" b="1" dirty="0"/>
              <a:t>Additional effort : </a:t>
            </a:r>
            <a:r>
              <a:rPr lang="ko-KR" altLang="en-US" sz="1200" b="1" dirty="0"/>
              <a:t>앞 단의 </a:t>
            </a:r>
            <a:r>
              <a:rPr lang="en-US" altLang="ko-KR" sz="1200" b="1" dirty="0"/>
              <a:t>candidate</a:t>
            </a:r>
            <a:r>
              <a:rPr lang="ko-KR" altLang="en-US" sz="1200" b="1" dirty="0"/>
              <a:t>로 인한 </a:t>
            </a:r>
            <a:r>
              <a:rPr lang="en-US" altLang="ko-KR" sz="1200" b="1" dirty="0"/>
              <a:t>PC</a:t>
            </a:r>
            <a:r>
              <a:rPr lang="ko-KR" altLang="en-US" sz="1200" b="1" dirty="0"/>
              <a:t>와의 </a:t>
            </a:r>
            <a:r>
              <a:rPr lang="en-US" altLang="ko-KR" sz="1200" b="1" dirty="0"/>
              <a:t>dependency</a:t>
            </a:r>
            <a:r>
              <a:rPr lang="ko-KR" altLang="en-US" sz="1200" b="1" dirty="0"/>
              <a:t>를 </a:t>
            </a:r>
            <a:r>
              <a:rPr lang="en-US" altLang="ko-KR" sz="1200" b="1" dirty="0"/>
              <a:t>relaxation </a:t>
            </a:r>
            <a:r>
              <a:rPr lang="ko-KR" altLang="en-US" sz="1200" b="1" dirty="0"/>
              <a:t>하는 노력</a:t>
            </a:r>
            <a:br>
              <a:rPr lang="en-US" altLang="ko-KR" sz="1200" b="1" dirty="0"/>
            </a:br>
            <a:r>
              <a:rPr lang="en-US" altLang="ko-KR" sz="1200" b="1" dirty="0"/>
              <a:t>   </a:t>
            </a:r>
            <a:r>
              <a:rPr lang="en-US" altLang="ko-KR" sz="1200" b="1" dirty="0">
                <a:sym typeface="Wingdings" panose="05000000000000000000" pitchFamily="2" charset="2"/>
              </a:rPr>
              <a:t> platform </a:t>
            </a:r>
            <a:r>
              <a:rPr lang="ko-KR" altLang="en-US" sz="1200" b="1" dirty="0">
                <a:sym typeface="Wingdings" panose="05000000000000000000" pitchFamily="2" charset="2"/>
              </a:rPr>
              <a:t>간의 </a:t>
            </a:r>
            <a:r>
              <a:rPr lang="en-US" altLang="ko-KR" sz="1200" b="1" dirty="0">
                <a:sym typeface="Wingdings" panose="05000000000000000000" pitchFamily="2" charset="2"/>
              </a:rPr>
              <a:t>independence</a:t>
            </a:r>
            <a:r>
              <a:rPr lang="ko-KR" altLang="en-US" sz="1200" b="1" dirty="0">
                <a:sym typeface="Wingdings" panose="05000000000000000000" pitchFamily="2" charset="2"/>
              </a:rPr>
              <a:t>를 유지하기 위한 </a:t>
            </a:r>
            <a:r>
              <a:rPr lang="en-US" altLang="ko-KR" sz="1200" b="1" dirty="0">
                <a:sym typeface="Wingdings" panose="05000000000000000000" pitchFamily="2" charset="2"/>
              </a:rPr>
              <a:t>maintenance effort</a:t>
            </a:r>
            <a:r>
              <a:rPr lang="en-US" altLang="ko-KR" sz="1200" b="1" dirty="0"/>
              <a:t> </a:t>
            </a:r>
            <a:endParaRPr lang="en-US" altLang="ko-KR" sz="1100" dirty="0"/>
          </a:p>
          <a:p>
            <a:endParaRPr lang="en-US" altLang="ko-KR" dirty="0"/>
          </a:p>
          <a:p>
            <a:r>
              <a:rPr lang="en-US" altLang="ko-KR" b="1" dirty="0"/>
              <a:t>Need (release) management strategy with considering (pre-planned) platform life cycle</a:t>
            </a:r>
            <a:endParaRPr lang="en-US" altLang="ko-KR" sz="1200" b="1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    </a:t>
            </a:r>
            <a:r>
              <a:rPr lang="en-US" altLang="ko-KR" sz="1200" dirty="0">
                <a:solidFill>
                  <a:srgbClr val="FF0000"/>
                </a:solidFill>
              </a:rPr>
              <a:t>Identification of component combination from various candidates</a:t>
            </a:r>
            <a:r>
              <a:rPr lang="en-US" altLang="ko-KR" sz="1200" dirty="0"/>
              <a:t> that deal with customer requirement</a:t>
            </a:r>
            <a:br>
              <a:rPr lang="en-US" altLang="ko-KR" sz="1200" dirty="0"/>
            </a:br>
            <a:r>
              <a:rPr lang="en-US" altLang="ko-KR" sz="1200" dirty="0"/>
              <a:t>       - Need microscopic view of adaptability (Module or component level)</a:t>
            </a:r>
            <a:br>
              <a:rPr lang="en-US" altLang="ko-KR" sz="1200" dirty="0"/>
            </a:br>
            <a:r>
              <a:rPr lang="en-US" altLang="ko-KR" sz="1200" dirty="0"/>
              <a:t>       - Change management with </a:t>
            </a:r>
            <a:r>
              <a:rPr lang="en-US" altLang="ko-KR" sz="1200" dirty="0">
                <a:solidFill>
                  <a:srgbClr val="FF0000"/>
                </a:solidFill>
              </a:rPr>
              <a:t>unchangeable (= product platform) component</a:t>
            </a:r>
            <a:br>
              <a:rPr lang="en-US" altLang="ko-KR" sz="1200" dirty="0">
                <a:solidFill>
                  <a:srgbClr val="FF0000"/>
                </a:solidFill>
              </a:rPr>
            </a:br>
            <a:r>
              <a:rPr lang="en-US" altLang="ko-KR" sz="1200" dirty="0">
                <a:solidFill>
                  <a:srgbClr val="FF0000"/>
                </a:solidFill>
              </a:rPr>
              <a:t>     </a:t>
            </a:r>
            <a:r>
              <a:rPr lang="en-US" altLang="ko-KR" sz="1200" dirty="0"/>
              <a:t>  - </a:t>
            </a:r>
            <a:r>
              <a:rPr lang="en-US" altLang="ko-KR" sz="1200" dirty="0">
                <a:solidFill>
                  <a:srgbClr val="FF0000"/>
                </a:solidFill>
              </a:rPr>
              <a:t>Additional effort </a:t>
            </a:r>
            <a:r>
              <a:rPr lang="en-US" altLang="ko-KR" sz="1200" dirty="0"/>
              <a:t>to reduce the impact towards platform</a:t>
            </a:r>
            <a:r>
              <a:rPr lang="ko-KR" altLang="en-US" sz="1200" dirty="0"/>
              <a:t> </a:t>
            </a:r>
            <a:r>
              <a:rPr lang="en-US" altLang="ko-KR" sz="1200" dirty="0"/>
              <a:t>vs platform maturity acceleration</a:t>
            </a:r>
          </a:p>
          <a:p>
            <a:endParaRPr lang="en-US" altLang="ko-KR" dirty="0"/>
          </a:p>
          <a:p>
            <a:r>
              <a:rPr lang="ko-KR" altLang="en-US" b="1" dirty="0"/>
              <a:t>그래서 어떤 </a:t>
            </a:r>
            <a:r>
              <a:rPr lang="en-US" altLang="ko-KR" b="1" dirty="0"/>
              <a:t>decision</a:t>
            </a:r>
            <a:r>
              <a:rPr lang="ko-KR" altLang="en-US" b="1" dirty="0"/>
              <a:t>을 하고 싶은가</a:t>
            </a:r>
            <a:r>
              <a:rPr lang="en-US" altLang="ko-KR" b="1" dirty="0"/>
              <a:t>.</a:t>
            </a:r>
          </a:p>
          <a:p>
            <a:pPr marL="342900" indent="-342900">
              <a:buAutoNum type="arabicParenR"/>
            </a:pPr>
            <a:r>
              <a:rPr lang="en-US" altLang="ko-KR" sz="1200" b="1" dirty="0"/>
              <a:t>Platform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renewal</a:t>
            </a:r>
            <a:r>
              <a:rPr lang="ko-KR" altLang="en-US" sz="1200" b="1" dirty="0"/>
              <a:t>의 시점을 선택</a:t>
            </a:r>
            <a:endParaRPr lang="en-US" altLang="ko-KR" sz="1200" b="1" dirty="0"/>
          </a:p>
          <a:p>
            <a:pPr marL="342900" indent="-342900">
              <a:buAutoNum type="arabicParenR"/>
            </a:pPr>
            <a:r>
              <a:rPr lang="en-US" altLang="ko-KR" sz="1200" b="1" dirty="0"/>
              <a:t>Platform </a:t>
            </a:r>
            <a:r>
              <a:rPr lang="ko-KR" altLang="en-US" sz="1200" b="1" dirty="0"/>
              <a:t>을 새로 </a:t>
            </a:r>
            <a:r>
              <a:rPr lang="ko-KR" altLang="en-US" sz="1200" b="1" dirty="0" err="1"/>
              <a:t>만들것인지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기존 </a:t>
            </a:r>
            <a:r>
              <a:rPr lang="en-US" altLang="ko-KR" sz="1200" b="1" dirty="0"/>
              <a:t>platform</a:t>
            </a:r>
            <a:r>
              <a:rPr lang="ko-KR" altLang="en-US" sz="1200" b="1" dirty="0"/>
              <a:t>으로 만들어야 하는지</a:t>
            </a:r>
            <a:endParaRPr lang="en-US" altLang="ko-KR" sz="1200" b="1" dirty="0"/>
          </a:p>
          <a:p>
            <a:pPr marL="342900" indent="-342900">
              <a:buAutoNum type="arabicParenR"/>
            </a:pPr>
            <a:r>
              <a:rPr lang="ko-KR" altLang="en-US" sz="1200" b="1" dirty="0"/>
              <a:t>기존에 정한 </a:t>
            </a:r>
            <a:r>
              <a:rPr lang="en-US" altLang="ko-KR" sz="1200" b="1" dirty="0"/>
              <a:t>platform lifecycle </a:t>
            </a:r>
            <a:r>
              <a:rPr lang="ko-KR" altLang="en-US" sz="1200" b="1" dirty="0"/>
              <a:t>동안의 </a:t>
            </a:r>
            <a:r>
              <a:rPr lang="en-US" altLang="ko-KR" sz="1200" b="1" dirty="0"/>
              <a:t>cost &amp; duration</a:t>
            </a:r>
            <a:r>
              <a:rPr lang="ko-KR" altLang="en-US" sz="1200" b="1" dirty="0"/>
              <a:t>이 가장 적은 </a:t>
            </a:r>
            <a:r>
              <a:rPr lang="en-US" altLang="ko-KR" sz="1200" b="1" dirty="0"/>
              <a:t>decision</a:t>
            </a:r>
            <a:r>
              <a:rPr lang="ko-KR" altLang="en-US" sz="1200" b="1" dirty="0"/>
              <a:t>을 선정</a:t>
            </a:r>
            <a:r>
              <a:rPr lang="en-US" altLang="ko-KR" sz="1200" b="1" dirty="0"/>
              <a:t>. (With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DP)</a:t>
            </a: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2352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dirty="0"/>
              <a:t>Direct cost : </a:t>
            </a:r>
            <a:r>
              <a:rPr lang="ko-KR" altLang="en-US" sz="1200" b="1" dirty="0"/>
              <a:t>단순 그 모듈을 통해 </a:t>
            </a:r>
            <a:r>
              <a:rPr lang="en-US" altLang="ko-KR" sz="1200" b="1" dirty="0"/>
              <a:t>FR</a:t>
            </a:r>
            <a:r>
              <a:rPr lang="ko-KR" altLang="en-US" sz="1200" b="1" dirty="0"/>
              <a:t>을 해결하는 과정속에서 발생하는 </a:t>
            </a:r>
            <a:r>
              <a:rPr lang="en-US" altLang="ko-KR" sz="1200" b="1" dirty="0"/>
              <a:t>cost</a:t>
            </a:r>
          </a:p>
          <a:p>
            <a:r>
              <a:rPr lang="en-US" altLang="ko-KR" sz="1200" b="1" dirty="0"/>
              <a:t>Additional effort : </a:t>
            </a:r>
            <a:r>
              <a:rPr lang="ko-KR" altLang="en-US" sz="1200" b="1" dirty="0"/>
              <a:t>앞 단의 </a:t>
            </a:r>
            <a:r>
              <a:rPr lang="en-US" altLang="ko-KR" sz="1200" b="1" dirty="0"/>
              <a:t>candidate</a:t>
            </a:r>
            <a:r>
              <a:rPr lang="ko-KR" altLang="en-US" sz="1200" b="1" dirty="0"/>
              <a:t>로 인한 </a:t>
            </a:r>
            <a:r>
              <a:rPr lang="en-US" altLang="ko-KR" sz="1200" b="1" dirty="0"/>
              <a:t>PC</a:t>
            </a:r>
            <a:r>
              <a:rPr lang="ko-KR" altLang="en-US" sz="1200" b="1" dirty="0"/>
              <a:t>와의 </a:t>
            </a:r>
            <a:r>
              <a:rPr lang="en-US" altLang="ko-KR" sz="1200" b="1" dirty="0"/>
              <a:t>dependency</a:t>
            </a:r>
            <a:r>
              <a:rPr lang="ko-KR" altLang="en-US" sz="1200" b="1" dirty="0"/>
              <a:t>를 </a:t>
            </a:r>
            <a:r>
              <a:rPr lang="en-US" altLang="ko-KR" sz="1200" b="1" dirty="0"/>
              <a:t>relaxation </a:t>
            </a:r>
            <a:r>
              <a:rPr lang="ko-KR" altLang="en-US" sz="1200" b="1" dirty="0"/>
              <a:t>하는 노력</a:t>
            </a:r>
            <a:br>
              <a:rPr lang="en-US" altLang="ko-KR" sz="1200" b="1" dirty="0"/>
            </a:br>
            <a:r>
              <a:rPr lang="en-US" altLang="ko-KR" sz="1200" b="1" dirty="0"/>
              <a:t>   </a:t>
            </a:r>
            <a:r>
              <a:rPr lang="en-US" altLang="ko-KR" sz="1200" b="1" dirty="0">
                <a:sym typeface="Wingdings" panose="05000000000000000000" pitchFamily="2" charset="2"/>
              </a:rPr>
              <a:t> platform </a:t>
            </a:r>
            <a:r>
              <a:rPr lang="ko-KR" altLang="en-US" sz="1200" b="1" dirty="0">
                <a:sym typeface="Wingdings" panose="05000000000000000000" pitchFamily="2" charset="2"/>
              </a:rPr>
              <a:t>간의 </a:t>
            </a:r>
            <a:r>
              <a:rPr lang="en-US" altLang="ko-KR" sz="1200" b="1" dirty="0">
                <a:sym typeface="Wingdings" panose="05000000000000000000" pitchFamily="2" charset="2"/>
              </a:rPr>
              <a:t>independence</a:t>
            </a:r>
            <a:r>
              <a:rPr lang="ko-KR" altLang="en-US" sz="1200" b="1" dirty="0">
                <a:sym typeface="Wingdings" panose="05000000000000000000" pitchFamily="2" charset="2"/>
              </a:rPr>
              <a:t>를 유지하기 위한 </a:t>
            </a:r>
            <a:r>
              <a:rPr lang="en-US" altLang="ko-KR" sz="1200" b="1" dirty="0">
                <a:sym typeface="Wingdings" panose="05000000000000000000" pitchFamily="2" charset="2"/>
              </a:rPr>
              <a:t>maintenance effort</a:t>
            </a:r>
            <a:r>
              <a:rPr lang="en-US" altLang="ko-KR" sz="1200" b="1" dirty="0"/>
              <a:t> </a:t>
            </a:r>
            <a:endParaRPr lang="en-US" altLang="ko-KR" sz="1100" dirty="0"/>
          </a:p>
          <a:p>
            <a:endParaRPr lang="en-US" altLang="ko-KR" dirty="0"/>
          </a:p>
          <a:p>
            <a:r>
              <a:rPr lang="en-US" altLang="ko-KR" b="1" dirty="0"/>
              <a:t>Need (release) management strategy with considering (pre-planned) platform life cycle</a:t>
            </a:r>
            <a:endParaRPr lang="en-US" altLang="ko-KR" sz="1200" b="1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    </a:t>
            </a:r>
            <a:r>
              <a:rPr lang="en-US" altLang="ko-KR" sz="1200" dirty="0">
                <a:solidFill>
                  <a:srgbClr val="FF0000"/>
                </a:solidFill>
              </a:rPr>
              <a:t>Identification of component combination from various candidates</a:t>
            </a:r>
            <a:r>
              <a:rPr lang="en-US" altLang="ko-KR" sz="1200" dirty="0"/>
              <a:t> that deal with customer requirement</a:t>
            </a:r>
            <a:br>
              <a:rPr lang="en-US" altLang="ko-KR" sz="1200" dirty="0"/>
            </a:br>
            <a:r>
              <a:rPr lang="en-US" altLang="ko-KR" sz="1200" dirty="0"/>
              <a:t>       - Need microscopic view of adaptability (Module or component level)</a:t>
            </a:r>
            <a:br>
              <a:rPr lang="en-US" altLang="ko-KR" sz="1200" dirty="0"/>
            </a:br>
            <a:r>
              <a:rPr lang="en-US" altLang="ko-KR" sz="1200" dirty="0"/>
              <a:t>       - Change management with </a:t>
            </a:r>
            <a:r>
              <a:rPr lang="en-US" altLang="ko-KR" sz="1200" dirty="0">
                <a:solidFill>
                  <a:srgbClr val="FF0000"/>
                </a:solidFill>
              </a:rPr>
              <a:t>unchangeable (= product platform) component</a:t>
            </a:r>
            <a:br>
              <a:rPr lang="en-US" altLang="ko-KR" sz="1200" dirty="0">
                <a:solidFill>
                  <a:srgbClr val="FF0000"/>
                </a:solidFill>
              </a:rPr>
            </a:br>
            <a:r>
              <a:rPr lang="en-US" altLang="ko-KR" sz="1200" dirty="0">
                <a:solidFill>
                  <a:srgbClr val="FF0000"/>
                </a:solidFill>
              </a:rPr>
              <a:t>     </a:t>
            </a:r>
            <a:r>
              <a:rPr lang="en-US" altLang="ko-KR" sz="1200" dirty="0"/>
              <a:t>  - </a:t>
            </a:r>
            <a:r>
              <a:rPr lang="en-US" altLang="ko-KR" sz="1200" dirty="0">
                <a:solidFill>
                  <a:srgbClr val="FF0000"/>
                </a:solidFill>
              </a:rPr>
              <a:t>Additional effort </a:t>
            </a:r>
            <a:r>
              <a:rPr lang="en-US" altLang="ko-KR" sz="1200" dirty="0"/>
              <a:t>to reduce the impact towards platform</a:t>
            </a:r>
            <a:r>
              <a:rPr lang="ko-KR" altLang="en-US" sz="1200" dirty="0"/>
              <a:t> </a:t>
            </a:r>
            <a:r>
              <a:rPr lang="en-US" altLang="ko-KR" sz="1200" dirty="0"/>
              <a:t>vs platform maturity acceleration</a:t>
            </a:r>
          </a:p>
          <a:p>
            <a:endParaRPr lang="en-US" altLang="ko-KR" dirty="0"/>
          </a:p>
          <a:p>
            <a:r>
              <a:rPr lang="ko-KR" altLang="en-US" b="1" dirty="0"/>
              <a:t>그래서 어떤 </a:t>
            </a:r>
            <a:r>
              <a:rPr lang="en-US" altLang="ko-KR" b="1" dirty="0"/>
              <a:t>decision</a:t>
            </a:r>
            <a:r>
              <a:rPr lang="ko-KR" altLang="en-US" b="1" dirty="0"/>
              <a:t>을 하고 싶은가</a:t>
            </a:r>
            <a:r>
              <a:rPr lang="en-US" altLang="ko-KR" b="1" dirty="0"/>
              <a:t>.</a:t>
            </a:r>
          </a:p>
          <a:p>
            <a:pPr marL="342900" indent="-342900">
              <a:buAutoNum type="arabicParenR"/>
            </a:pPr>
            <a:r>
              <a:rPr lang="en-US" altLang="ko-KR" sz="1200" b="1" dirty="0"/>
              <a:t>Platform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renewal</a:t>
            </a:r>
            <a:r>
              <a:rPr lang="ko-KR" altLang="en-US" sz="1200" b="1" dirty="0"/>
              <a:t>의 시점을 선택</a:t>
            </a:r>
            <a:endParaRPr lang="en-US" altLang="ko-KR" sz="1200" b="1" dirty="0"/>
          </a:p>
          <a:p>
            <a:pPr marL="342900" indent="-342900">
              <a:buAutoNum type="arabicParenR"/>
            </a:pPr>
            <a:r>
              <a:rPr lang="en-US" altLang="ko-KR" sz="1200" b="1" dirty="0"/>
              <a:t>Platform </a:t>
            </a:r>
            <a:r>
              <a:rPr lang="ko-KR" altLang="en-US" sz="1200" b="1" dirty="0"/>
              <a:t>을 새로 </a:t>
            </a:r>
            <a:r>
              <a:rPr lang="ko-KR" altLang="en-US" sz="1200" b="1" dirty="0" err="1"/>
              <a:t>만들것인지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기존 </a:t>
            </a:r>
            <a:r>
              <a:rPr lang="en-US" altLang="ko-KR" sz="1200" b="1" dirty="0"/>
              <a:t>platform</a:t>
            </a:r>
            <a:r>
              <a:rPr lang="ko-KR" altLang="en-US" sz="1200" b="1" dirty="0"/>
              <a:t>으로 만들어야 하는지</a:t>
            </a:r>
            <a:endParaRPr lang="en-US" altLang="ko-KR" sz="1200" b="1" dirty="0"/>
          </a:p>
          <a:p>
            <a:pPr marL="342900" indent="-342900">
              <a:buAutoNum type="arabicParenR"/>
            </a:pPr>
            <a:r>
              <a:rPr lang="ko-KR" altLang="en-US" sz="1200" b="1" dirty="0"/>
              <a:t>기존에 정한 </a:t>
            </a:r>
            <a:r>
              <a:rPr lang="en-US" altLang="ko-KR" sz="1200" b="1" dirty="0"/>
              <a:t>platform lifecycle </a:t>
            </a:r>
            <a:r>
              <a:rPr lang="ko-KR" altLang="en-US" sz="1200" b="1" dirty="0"/>
              <a:t>동안의 </a:t>
            </a:r>
            <a:r>
              <a:rPr lang="en-US" altLang="ko-KR" sz="1200" b="1" dirty="0"/>
              <a:t>cost &amp; duration</a:t>
            </a:r>
            <a:r>
              <a:rPr lang="ko-KR" altLang="en-US" sz="1200" b="1" dirty="0"/>
              <a:t>이 가장 적은 </a:t>
            </a:r>
            <a:r>
              <a:rPr lang="en-US" altLang="ko-KR" sz="1200" b="1" dirty="0"/>
              <a:t>decision</a:t>
            </a:r>
            <a:r>
              <a:rPr lang="ko-KR" altLang="en-US" sz="1200" b="1" dirty="0"/>
              <a:t>을 선정</a:t>
            </a:r>
            <a:r>
              <a:rPr lang="en-US" altLang="ko-KR" sz="1200" b="1" dirty="0"/>
              <a:t>. (With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DP)</a:t>
            </a: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5269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dirty="0"/>
              <a:t>Direct cost : </a:t>
            </a:r>
            <a:r>
              <a:rPr lang="ko-KR" altLang="en-US" sz="1200" b="1" dirty="0"/>
              <a:t>단순 그 모듈을 통해 </a:t>
            </a:r>
            <a:r>
              <a:rPr lang="en-US" altLang="ko-KR" sz="1200" b="1" dirty="0"/>
              <a:t>FR</a:t>
            </a:r>
            <a:r>
              <a:rPr lang="ko-KR" altLang="en-US" sz="1200" b="1" dirty="0"/>
              <a:t>을 해결하는 과정속에서 발생하는 </a:t>
            </a:r>
            <a:r>
              <a:rPr lang="en-US" altLang="ko-KR" sz="1200" b="1" dirty="0"/>
              <a:t>cost</a:t>
            </a:r>
          </a:p>
          <a:p>
            <a:r>
              <a:rPr lang="en-US" altLang="ko-KR" sz="1200" b="1" dirty="0"/>
              <a:t>Additional effort : </a:t>
            </a:r>
            <a:r>
              <a:rPr lang="ko-KR" altLang="en-US" sz="1200" b="1" dirty="0"/>
              <a:t>앞 단의 </a:t>
            </a:r>
            <a:r>
              <a:rPr lang="en-US" altLang="ko-KR" sz="1200" b="1" dirty="0"/>
              <a:t>candidate</a:t>
            </a:r>
            <a:r>
              <a:rPr lang="ko-KR" altLang="en-US" sz="1200" b="1" dirty="0"/>
              <a:t>로 인한 </a:t>
            </a:r>
            <a:r>
              <a:rPr lang="en-US" altLang="ko-KR" sz="1200" b="1" dirty="0"/>
              <a:t>PC</a:t>
            </a:r>
            <a:r>
              <a:rPr lang="ko-KR" altLang="en-US" sz="1200" b="1" dirty="0"/>
              <a:t>와의 </a:t>
            </a:r>
            <a:r>
              <a:rPr lang="en-US" altLang="ko-KR" sz="1200" b="1" dirty="0"/>
              <a:t>dependency</a:t>
            </a:r>
            <a:r>
              <a:rPr lang="ko-KR" altLang="en-US" sz="1200" b="1" dirty="0"/>
              <a:t>를 </a:t>
            </a:r>
            <a:r>
              <a:rPr lang="en-US" altLang="ko-KR" sz="1200" b="1" dirty="0"/>
              <a:t>relaxation </a:t>
            </a:r>
            <a:r>
              <a:rPr lang="ko-KR" altLang="en-US" sz="1200" b="1" dirty="0"/>
              <a:t>하는 노력</a:t>
            </a:r>
            <a:br>
              <a:rPr lang="en-US" altLang="ko-KR" sz="1200" b="1" dirty="0"/>
            </a:br>
            <a:r>
              <a:rPr lang="en-US" altLang="ko-KR" sz="1200" b="1" dirty="0"/>
              <a:t>   </a:t>
            </a:r>
            <a:r>
              <a:rPr lang="en-US" altLang="ko-KR" sz="1200" b="1" dirty="0">
                <a:sym typeface="Wingdings" panose="05000000000000000000" pitchFamily="2" charset="2"/>
              </a:rPr>
              <a:t> platform </a:t>
            </a:r>
            <a:r>
              <a:rPr lang="ko-KR" altLang="en-US" sz="1200" b="1" dirty="0">
                <a:sym typeface="Wingdings" panose="05000000000000000000" pitchFamily="2" charset="2"/>
              </a:rPr>
              <a:t>간의 </a:t>
            </a:r>
            <a:r>
              <a:rPr lang="en-US" altLang="ko-KR" sz="1200" b="1" dirty="0">
                <a:sym typeface="Wingdings" panose="05000000000000000000" pitchFamily="2" charset="2"/>
              </a:rPr>
              <a:t>independence</a:t>
            </a:r>
            <a:r>
              <a:rPr lang="ko-KR" altLang="en-US" sz="1200" b="1" dirty="0">
                <a:sym typeface="Wingdings" panose="05000000000000000000" pitchFamily="2" charset="2"/>
              </a:rPr>
              <a:t>를 유지하기 위한 </a:t>
            </a:r>
            <a:r>
              <a:rPr lang="en-US" altLang="ko-KR" sz="1200" b="1" dirty="0">
                <a:sym typeface="Wingdings" panose="05000000000000000000" pitchFamily="2" charset="2"/>
              </a:rPr>
              <a:t>maintenance effort</a:t>
            </a:r>
            <a:r>
              <a:rPr lang="en-US" altLang="ko-KR" sz="1200" b="1" dirty="0"/>
              <a:t> </a:t>
            </a:r>
            <a:endParaRPr lang="en-US" altLang="ko-KR" sz="1100" dirty="0"/>
          </a:p>
          <a:p>
            <a:endParaRPr lang="en-US" altLang="ko-KR" dirty="0"/>
          </a:p>
          <a:p>
            <a:r>
              <a:rPr lang="en-US" altLang="ko-KR" b="1" dirty="0"/>
              <a:t>Need (release) management strategy with considering (pre-planned) platform life cycle</a:t>
            </a:r>
            <a:endParaRPr lang="en-US" altLang="ko-KR" sz="1200" b="1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    </a:t>
            </a:r>
            <a:r>
              <a:rPr lang="en-US" altLang="ko-KR" sz="1200" dirty="0">
                <a:solidFill>
                  <a:srgbClr val="FF0000"/>
                </a:solidFill>
              </a:rPr>
              <a:t>Identification of component combination from various candidates</a:t>
            </a:r>
            <a:r>
              <a:rPr lang="en-US" altLang="ko-KR" sz="1200" dirty="0"/>
              <a:t> that deal with customer requirement</a:t>
            </a:r>
            <a:br>
              <a:rPr lang="en-US" altLang="ko-KR" sz="1200" dirty="0"/>
            </a:br>
            <a:r>
              <a:rPr lang="en-US" altLang="ko-KR" sz="1200" dirty="0"/>
              <a:t>       - Need microscopic view of adaptability (Module or component level)</a:t>
            </a:r>
            <a:br>
              <a:rPr lang="en-US" altLang="ko-KR" sz="1200" dirty="0"/>
            </a:br>
            <a:r>
              <a:rPr lang="en-US" altLang="ko-KR" sz="1200" dirty="0"/>
              <a:t>       - Change management with </a:t>
            </a:r>
            <a:r>
              <a:rPr lang="en-US" altLang="ko-KR" sz="1200" dirty="0">
                <a:solidFill>
                  <a:srgbClr val="FF0000"/>
                </a:solidFill>
              </a:rPr>
              <a:t>unchangeable (= product platform) component</a:t>
            </a:r>
            <a:br>
              <a:rPr lang="en-US" altLang="ko-KR" sz="1200" dirty="0">
                <a:solidFill>
                  <a:srgbClr val="FF0000"/>
                </a:solidFill>
              </a:rPr>
            </a:br>
            <a:r>
              <a:rPr lang="en-US" altLang="ko-KR" sz="1200" dirty="0">
                <a:solidFill>
                  <a:srgbClr val="FF0000"/>
                </a:solidFill>
              </a:rPr>
              <a:t>     </a:t>
            </a:r>
            <a:r>
              <a:rPr lang="en-US" altLang="ko-KR" sz="1200" dirty="0"/>
              <a:t>  - </a:t>
            </a:r>
            <a:r>
              <a:rPr lang="en-US" altLang="ko-KR" sz="1200" dirty="0">
                <a:solidFill>
                  <a:srgbClr val="FF0000"/>
                </a:solidFill>
              </a:rPr>
              <a:t>Additional effort </a:t>
            </a:r>
            <a:r>
              <a:rPr lang="en-US" altLang="ko-KR" sz="1200" dirty="0"/>
              <a:t>to reduce the impact towards platform</a:t>
            </a:r>
            <a:r>
              <a:rPr lang="ko-KR" altLang="en-US" sz="1200" dirty="0"/>
              <a:t> </a:t>
            </a:r>
            <a:r>
              <a:rPr lang="en-US" altLang="ko-KR" sz="1200" dirty="0"/>
              <a:t>vs platform maturity acceleration</a:t>
            </a:r>
          </a:p>
          <a:p>
            <a:endParaRPr lang="en-US" altLang="ko-KR" dirty="0"/>
          </a:p>
          <a:p>
            <a:r>
              <a:rPr lang="ko-KR" altLang="en-US" b="1" dirty="0"/>
              <a:t>그래서 어떤 </a:t>
            </a:r>
            <a:r>
              <a:rPr lang="en-US" altLang="ko-KR" b="1" dirty="0"/>
              <a:t>decision</a:t>
            </a:r>
            <a:r>
              <a:rPr lang="ko-KR" altLang="en-US" b="1" dirty="0"/>
              <a:t>을 하고 싶은가</a:t>
            </a:r>
            <a:r>
              <a:rPr lang="en-US" altLang="ko-KR" b="1" dirty="0"/>
              <a:t>.</a:t>
            </a:r>
          </a:p>
          <a:p>
            <a:pPr marL="342900" indent="-342900">
              <a:buAutoNum type="arabicParenR"/>
            </a:pPr>
            <a:r>
              <a:rPr lang="en-US" altLang="ko-KR" sz="1200" b="1" dirty="0"/>
              <a:t>Platform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renewal</a:t>
            </a:r>
            <a:r>
              <a:rPr lang="ko-KR" altLang="en-US" sz="1200" b="1" dirty="0"/>
              <a:t>의 시점을 선택</a:t>
            </a:r>
            <a:endParaRPr lang="en-US" altLang="ko-KR" sz="1200" b="1" dirty="0"/>
          </a:p>
          <a:p>
            <a:pPr marL="342900" indent="-342900">
              <a:buAutoNum type="arabicParenR"/>
            </a:pPr>
            <a:r>
              <a:rPr lang="en-US" altLang="ko-KR" sz="1200" b="1" dirty="0"/>
              <a:t>Platform </a:t>
            </a:r>
            <a:r>
              <a:rPr lang="ko-KR" altLang="en-US" sz="1200" b="1" dirty="0"/>
              <a:t>을 새로 </a:t>
            </a:r>
            <a:r>
              <a:rPr lang="ko-KR" altLang="en-US" sz="1200" b="1" dirty="0" err="1"/>
              <a:t>만들것인지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기존 </a:t>
            </a:r>
            <a:r>
              <a:rPr lang="en-US" altLang="ko-KR" sz="1200" b="1" dirty="0"/>
              <a:t>platform</a:t>
            </a:r>
            <a:r>
              <a:rPr lang="ko-KR" altLang="en-US" sz="1200" b="1" dirty="0"/>
              <a:t>으로 만들어야 하는지</a:t>
            </a:r>
            <a:endParaRPr lang="en-US" altLang="ko-KR" sz="1200" b="1" dirty="0"/>
          </a:p>
          <a:p>
            <a:pPr marL="342900" indent="-342900">
              <a:buAutoNum type="arabicParenR"/>
            </a:pPr>
            <a:r>
              <a:rPr lang="ko-KR" altLang="en-US" sz="1200" b="1" dirty="0"/>
              <a:t>기존에 정한 </a:t>
            </a:r>
            <a:r>
              <a:rPr lang="en-US" altLang="ko-KR" sz="1200" b="1" dirty="0"/>
              <a:t>platform lifecycle </a:t>
            </a:r>
            <a:r>
              <a:rPr lang="ko-KR" altLang="en-US" sz="1200" b="1" dirty="0"/>
              <a:t>동안의 </a:t>
            </a:r>
            <a:r>
              <a:rPr lang="en-US" altLang="ko-KR" sz="1200" b="1" dirty="0"/>
              <a:t>cost &amp; duration</a:t>
            </a:r>
            <a:r>
              <a:rPr lang="ko-KR" altLang="en-US" sz="1200" b="1" dirty="0"/>
              <a:t>이 가장 적은 </a:t>
            </a:r>
            <a:r>
              <a:rPr lang="en-US" altLang="ko-KR" sz="1200" b="1" dirty="0"/>
              <a:t>decision</a:t>
            </a:r>
            <a:r>
              <a:rPr lang="ko-KR" altLang="en-US" sz="1200" b="1" dirty="0"/>
              <a:t>을 선정</a:t>
            </a:r>
            <a:r>
              <a:rPr lang="en-US" altLang="ko-KR" sz="1200" b="1" dirty="0"/>
              <a:t>. (With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DP)</a:t>
            </a: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1214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8294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dirty="0"/>
              <a:t>Direct cost : </a:t>
            </a:r>
            <a:r>
              <a:rPr lang="ko-KR" altLang="en-US" sz="1200" b="1" dirty="0"/>
              <a:t>단순 그 모듈을 통해 </a:t>
            </a:r>
            <a:r>
              <a:rPr lang="en-US" altLang="ko-KR" sz="1200" b="1" dirty="0"/>
              <a:t>FR</a:t>
            </a:r>
            <a:r>
              <a:rPr lang="ko-KR" altLang="en-US" sz="1200" b="1" dirty="0"/>
              <a:t>을 해결하는 과정속에서 발생하는 </a:t>
            </a:r>
            <a:r>
              <a:rPr lang="en-US" altLang="ko-KR" sz="1200" b="1" dirty="0"/>
              <a:t>cost</a:t>
            </a:r>
          </a:p>
          <a:p>
            <a:r>
              <a:rPr lang="en-US" altLang="ko-KR" sz="1200" b="1" dirty="0"/>
              <a:t>Additional effort : </a:t>
            </a:r>
            <a:r>
              <a:rPr lang="ko-KR" altLang="en-US" sz="1200" b="1" dirty="0"/>
              <a:t>앞 단의 </a:t>
            </a:r>
            <a:r>
              <a:rPr lang="en-US" altLang="ko-KR" sz="1200" b="1" dirty="0"/>
              <a:t>candidate</a:t>
            </a:r>
            <a:r>
              <a:rPr lang="ko-KR" altLang="en-US" sz="1200" b="1" dirty="0"/>
              <a:t>로 인한 </a:t>
            </a:r>
            <a:r>
              <a:rPr lang="en-US" altLang="ko-KR" sz="1200" b="1" dirty="0"/>
              <a:t>PC</a:t>
            </a:r>
            <a:r>
              <a:rPr lang="ko-KR" altLang="en-US" sz="1200" b="1" dirty="0"/>
              <a:t>와의 </a:t>
            </a:r>
            <a:r>
              <a:rPr lang="en-US" altLang="ko-KR" sz="1200" b="1" dirty="0"/>
              <a:t>dependency</a:t>
            </a:r>
            <a:r>
              <a:rPr lang="ko-KR" altLang="en-US" sz="1200" b="1" dirty="0"/>
              <a:t>를 </a:t>
            </a:r>
            <a:r>
              <a:rPr lang="en-US" altLang="ko-KR" sz="1200" b="1" dirty="0"/>
              <a:t>relaxation </a:t>
            </a:r>
            <a:r>
              <a:rPr lang="ko-KR" altLang="en-US" sz="1200" b="1" dirty="0"/>
              <a:t>하는 노력</a:t>
            </a:r>
            <a:br>
              <a:rPr lang="en-US" altLang="ko-KR" sz="1200" b="1" dirty="0"/>
            </a:br>
            <a:r>
              <a:rPr lang="en-US" altLang="ko-KR" sz="1200" b="1" dirty="0"/>
              <a:t>   </a:t>
            </a:r>
            <a:r>
              <a:rPr lang="en-US" altLang="ko-KR" sz="1200" b="1" dirty="0">
                <a:sym typeface="Wingdings" panose="05000000000000000000" pitchFamily="2" charset="2"/>
              </a:rPr>
              <a:t> platform </a:t>
            </a:r>
            <a:r>
              <a:rPr lang="ko-KR" altLang="en-US" sz="1200" b="1" dirty="0">
                <a:sym typeface="Wingdings" panose="05000000000000000000" pitchFamily="2" charset="2"/>
              </a:rPr>
              <a:t>간의 </a:t>
            </a:r>
            <a:r>
              <a:rPr lang="en-US" altLang="ko-KR" sz="1200" b="1" dirty="0">
                <a:sym typeface="Wingdings" panose="05000000000000000000" pitchFamily="2" charset="2"/>
              </a:rPr>
              <a:t>independence</a:t>
            </a:r>
            <a:r>
              <a:rPr lang="ko-KR" altLang="en-US" sz="1200" b="1" dirty="0">
                <a:sym typeface="Wingdings" panose="05000000000000000000" pitchFamily="2" charset="2"/>
              </a:rPr>
              <a:t>를 유지하기 위한 </a:t>
            </a:r>
            <a:r>
              <a:rPr lang="en-US" altLang="ko-KR" sz="1200" b="1" dirty="0">
                <a:sym typeface="Wingdings" panose="05000000000000000000" pitchFamily="2" charset="2"/>
              </a:rPr>
              <a:t>maintenance effort</a:t>
            </a:r>
            <a:r>
              <a:rPr lang="en-US" altLang="ko-KR" sz="1200" b="1" dirty="0"/>
              <a:t> </a:t>
            </a:r>
            <a:endParaRPr lang="en-US" altLang="ko-KR" sz="1100" dirty="0"/>
          </a:p>
          <a:p>
            <a:endParaRPr lang="en-US" altLang="ko-KR" dirty="0"/>
          </a:p>
          <a:p>
            <a:r>
              <a:rPr lang="en-US" altLang="ko-KR" b="1" dirty="0"/>
              <a:t>Need (release) management strategy with considering (pre-planned) platform life cycle</a:t>
            </a:r>
            <a:endParaRPr lang="en-US" altLang="ko-KR" sz="1200" b="1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    </a:t>
            </a:r>
            <a:r>
              <a:rPr lang="en-US" altLang="ko-KR" sz="1200" dirty="0">
                <a:solidFill>
                  <a:srgbClr val="FF0000"/>
                </a:solidFill>
              </a:rPr>
              <a:t>Identification of component combination from various candidates</a:t>
            </a:r>
            <a:r>
              <a:rPr lang="en-US" altLang="ko-KR" sz="1200" dirty="0"/>
              <a:t> that deal with customer requirement</a:t>
            </a:r>
            <a:br>
              <a:rPr lang="en-US" altLang="ko-KR" sz="1200" dirty="0"/>
            </a:br>
            <a:r>
              <a:rPr lang="en-US" altLang="ko-KR" sz="1200" dirty="0"/>
              <a:t>       - Need microscopic view of adaptability (Module or component level)</a:t>
            </a:r>
            <a:br>
              <a:rPr lang="en-US" altLang="ko-KR" sz="1200" dirty="0"/>
            </a:br>
            <a:r>
              <a:rPr lang="en-US" altLang="ko-KR" sz="1200" dirty="0"/>
              <a:t>       - Change management with </a:t>
            </a:r>
            <a:r>
              <a:rPr lang="en-US" altLang="ko-KR" sz="1200" dirty="0">
                <a:solidFill>
                  <a:srgbClr val="FF0000"/>
                </a:solidFill>
              </a:rPr>
              <a:t>unchangeable (= product platform) component</a:t>
            </a:r>
            <a:br>
              <a:rPr lang="en-US" altLang="ko-KR" sz="1200" dirty="0">
                <a:solidFill>
                  <a:srgbClr val="FF0000"/>
                </a:solidFill>
              </a:rPr>
            </a:br>
            <a:r>
              <a:rPr lang="en-US" altLang="ko-KR" sz="1200" dirty="0">
                <a:solidFill>
                  <a:srgbClr val="FF0000"/>
                </a:solidFill>
              </a:rPr>
              <a:t>     </a:t>
            </a:r>
            <a:r>
              <a:rPr lang="en-US" altLang="ko-KR" sz="1200" dirty="0"/>
              <a:t>  - </a:t>
            </a:r>
            <a:r>
              <a:rPr lang="en-US" altLang="ko-KR" sz="1200" dirty="0">
                <a:solidFill>
                  <a:srgbClr val="FF0000"/>
                </a:solidFill>
              </a:rPr>
              <a:t>Additional effort </a:t>
            </a:r>
            <a:r>
              <a:rPr lang="en-US" altLang="ko-KR" sz="1200" dirty="0"/>
              <a:t>to reduce the impact towards platform</a:t>
            </a:r>
            <a:r>
              <a:rPr lang="ko-KR" altLang="en-US" sz="1200" dirty="0"/>
              <a:t> </a:t>
            </a:r>
            <a:r>
              <a:rPr lang="en-US" altLang="ko-KR" sz="1200" dirty="0"/>
              <a:t>vs platform maturity acceleration</a:t>
            </a:r>
          </a:p>
          <a:p>
            <a:endParaRPr lang="en-US" altLang="ko-KR" dirty="0"/>
          </a:p>
          <a:p>
            <a:r>
              <a:rPr lang="ko-KR" altLang="en-US" b="1" dirty="0"/>
              <a:t>그래서 어떤 </a:t>
            </a:r>
            <a:r>
              <a:rPr lang="en-US" altLang="ko-KR" b="1" dirty="0"/>
              <a:t>decision</a:t>
            </a:r>
            <a:r>
              <a:rPr lang="ko-KR" altLang="en-US" b="1" dirty="0"/>
              <a:t>을 하고 싶은가</a:t>
            </a:r>
            <a:r>
              <a:rPr lang="en-US" altLang="ko-KR" b="1" dirty="0"/>
              <a:t>.</a:t>
            </a:r>
          </a:p>
          <a:p>
            <a:pPr marL="342900" indent="-342900">
              <a:buAutoNum type="arabicParenR"/>
            </a:pPr>
            <a:r>
              <a:rPr lang="en-US" altLang="ko-KR" sz="1200" b="1" dirty="0"/>
              <a:t>Platform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renewal</a:t>
            </a:r>
            <a:r>
              <a:rPr lang="ko-KR" altLang="en-US" sz="1200" b="1" dirty="0"/>
              <a:t>의 시점을 선택</a:t>
            </a:r>
            <a:endParaRPr lang="en-US" altLang="ko-KR" sz="1200" b="1" dirty="0"/>
          </a:p>
          <a:p>
            <a:pPr marL="342900" indent="-342900">
              <a:buAutoNum type="arabicParenR"/>
            </a:pPr>
            <a:r>
              <a:rPr lang="en-US" altLang="ko-KR" sz="1200" b="1" dirty="0"/>
              <a:t>Platform </a:t>
            </a:r>
            <a:r>
              <a:rPr lang="ko-KR" altLang="en-US" sz="1200" b="1" dirty="0"/>
              <a:t>을 새로 </a:t>
            </a:r>
            <a:r>
              <a:rPr lang="ko-KR" altLang="en-US" sz="1200" b="1" dirty="0" err="1"/>
              <a:t>만들것인지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기존 </a:t>
            </a:r>
            <a:r>
              <a:rPr lang="en-US" altLang="ko-KR" sz="1200" b="1" dirty="0"/>
              <a:t>platform</a:t>
            </a:r>
            <a:r>
              <a:rPr lang="ko-KR" altLang="en-US" sz="1200" b="1" dirty="0"/>
              <a:t>으로 만들어야 하는지</a:t>
            </a:r>
            <a:endParaRPr lang="en-US" altLang="ko-KR" sz="1200" b="1" dirty="0"/>
          </a:p>
          <a:p>
            <a:pPr marL="342900" indent="-342900">
              <a:buAutoNum type="arabicParenR"/>
            </a:pPr>
            <a:r>
              <a:rPr lang="ko-KR" altLang="en-US" sz="1200" b="1" dirty="0"/>
              <a:t>기존에 정한 </a:t>
            </a:r>
            <a:r>
              <a:rPr lang="en-US" altLang="ko-KR" sz="1200" b="1" dirty="0"/>
              <a:t>platform lifecycle </a:t>
            </a:r>
            <a:r>
              <a:rPr lang="ko-KR" altLang="en-US" sz="1200" b="1" dirty="0"/>
              <a:t>동안의 </a:t>
            </a:r>
            <a:r>
              <a:rPr lang="en-US" altLang="ko-KR" sz="1200" b="1" dirty="0"/>
              <a:t>cost &amp; duration</a:t>
            </a:r>
            <a:r>
              <a:rPr lang="ko-KR" altLang="en-US" sz="1200" b="1" dirty="0"/>
              <a:t>이 가장 적은 </a:t>
            </a:r>
            <a:r>
              <a:rPr lang="en-US" altLang="ko-KR" sz="1200" b="1" dirty="0"/>
              <a:t>decision</a:t>
            </a:r>
            <a:r>
              <a:rPr lang="ko-KR" altLang="en-US" sz="1200" b="1" dirty="0"/>
              <a:t>을 선정</a:t>
            </a:r>
            <a:r>
              <a:rPr lang="en-US" altLang="ko-KR" sz="1200" b="1" dirty="0"/>
              <a:t>. (With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DP)</a:t>
            </a: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341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사견을 좀 뺴고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실제 사례 이므로</a:t>
            </a:r>
            <a:r>
              <a:rPr kumimoji="1" lang="en-US" altLang="ko-Kore-KR" dirty="0"/>
              <a:t>, 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실제 제품에 대한 ㅖ시를 통해</a:t>
            </a:r>
            <a:r>
              <a:rPr kumimoji="1" lang="en-US" altLang="ko-Kore-KR" dirty="0"/>
              <a:t>, [</a:t>
            </a:r>
            <a:r>
              <a:rPr kumimoji="1" lang="ko-Kore-KR" altLang="en-US" dirty="0"/>
              <a:t>사견과 </a:t>
            </a:r>
            <a:r>
              <a:rPr kumimoji="1" lang="en-US" altLang="ko-Kore-KR" dirty="0"/>
              <a:t>f</a:t>
            </a:r>
            <a:r>
              <a:rPr kumimoji="1" lang="en-US" altLang="ko-KR" dirty="0"/>
              <a:t>act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분간해라</a:t>
            </a:r>
            <a:r>
              <a:rPr kumimoji="1" lang="en-US" altLang="ko-KR" dirty="0"/>
              <a:t>]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3550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dirty="0"/>
              <a:t>Direct cost : </a:t>
            </a:r>
            <a:r>
              <a:rPr lang="ko-KR" altLang="en-US" sz="1200" b="1" dirty="0"/>
              <a:t>단순 그 모듈을 통해 </a:t>
            </a:r>
            <a:r>
              <a:rPr lang="en-US" altLang="ko-KR" sz="1200" b="1" dirty="0"/>
              <a:t>FR</a:t>
            </a:r>
            <a:r>
              <a:rPr lang="ko-KR" altLang="en-US" sz="1200" b="1" dirty="0"/>
              <a:t>을 해결하는 과정속에서 발생하는 </a:t>
            </a:r>
            <a:r>
              <a:rPr lang="en-US" altLang="ko-KR" sz="1200" b="1" dirty="0"/>
              <a:t>cost</a:t>
            </a:r>
          </a:p>
          <a:p>
            <a:r>
              <a:rPr lang="en-US" altLang="ko-KR" sz="1200" b="1" dirty="0"/>
              <a:t>Additional effort : </a:t>
            </a:r>
            <a:r>
              <a:rPr lang="ko-KR" altLang="en-US" sz="1200" b="1" dirty="0"/>
              <a:t>앞 단의 </a:t>
            </a:r>
            <a:r>
              <a:rPr lang="en-US" altLang="ko-KR" sz="1200" b="1" dirty="0"/>
              <a:t>candidate</a:t>
            </a:r>
            <a:r>
              <a:rPr lang="ko-KR" altLang="en-US" sz="1200" b="1" dirty="0"/>
              <a:t>로 인한 </a:t>
            </a:r>
            <a:r>
              <a:rPr lang="en-US" altLang="ko-KR" sz="1200" b="1" dirty="0"/>
              <a:t>PC</a:t>
            </a:r>
            <a:r>
              <a:rPr lang="ko-KR" altLang="en-US" sz="1200" b="1" dirty="0"/>
              <a:t>와의 </a:t>
            </a:r>
            <a:r>
              <a:rPr lang="en-US" altLang="ko-KR" sz="1200" b="1" dirty="0"/>
              <a:t>dependency</a:t>
            </a:r>
            <a:r>
              <a:rPr lang="ko-KR" altLang="en-US" sz="1200" b="1" dirty="0"/>
              <a:t>를 </a:t>
            </a:r>
            <a:r>
              <a:rPr lang="en-US" altLang="ko-KR" sz="1200" b="1" dirty="0"/>
              <a:t>relaxation </a:t>
            </a:r>
            <a:r>
              <a:rPr lang="ko-KR" altLang="en-US" sz="1200" b="1" dirty="0"/>
              <a:t>하는 노력</a:t>
            </a:r>
            <a:br>
              <a:rPr lang="en-US" altLang="ko-KR" sz="1200" b="1" dirty="0"/>
            </a:br>
            <a:r>
              <a:rPr lang="en-US" altLang="ko-KR" sz="1200" b="1" dirty="0"/>
              <a:t>   </a:t>
            </a:r>
            <a:r>
              <a:rPr lang="en-US" altLang="ko-KR" sz="1200" b="1" dirty="0">
                <a:sym typeface="Wingdings" panose="05000000000000000000" pitchFamily="2" charset="2"/>
              </a:rPr>
              <a:t> platform </a:t>
            </a:r>
            <a:r>
              <a:rPr lang="ko-KR" altLang="en-US" sz="1200" b="1" dirty="0">
                <a:sym typeface="Wingdings" panose="05000000000000000000" pitchFamily="2" charset="2"/>
              </a:rPr>
              <a:t>간의 </a:t>
            </a:r>
            <a:r>
              <a:rPr lang="en-US" altLang="ko-KR" sz="1200" b="1" dirty="0">
                <a:sym typeface="Wingdings" panose="05000000000000000000" pitchFamily="2" charset="2"/>
              </a:rPr>
              <a:t>independence</a:t>
            </a:r>
            <a:r>
              <a:rPr lang="ko-KR" altLang="en-US" sz="1200" b="1" dirty="0">
                <a:sym typeface="Wingdings" panose="05000000000000000000" pitchFamily="2" charset="2"/>
              </a:rPr>
              <a:t>를 유지하기 위한 </a:t>
            </a:r>
            <a:r>
              <a:rPr lang="en-US" altLang="ko-KR" sz="1200" b="1" dirty="0">
                <a:sym typeface="Wingdings" panose="05000000000000000000" pitchFamily="2" charset="2"/>
              </a:rPr>
              <a:t>maintenance effort</a:t>
            </a:r>
            <a:r>
              <a:rPr lang="en-US" altLang="ko-KR" sz="1200" b="1" dirty="0"/>
              <a:t> </a:t>
            </a:r>
            <a:endParaRPr lang="en-US" altLang="ko-KR" sz="1100" dirty="0"/>
          </a:p>
          <a:p>
            <a:endParaRPr lang="en-US" altLang="ko-KR" dirty="0"/>
          </a:p>
          <a:p>
            <a:r>
              <a:rPr lang="en-US" altLang="ko-KR" b="1" dirty="0"/>
              <a:t>Need (release) management strategy with considering (pre-planned) platform life cycle</a:t>
            </a:r>
            <a:endParaRPr lang="en-US" altLang="ko-KR" sz="1200" b="1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    </a:t>
            </a:r>
            <a:r>
              <a:rPr lang="en-US" altLang="ko-KR" sz="1200" dirty="0">
                <a:solidFill>
                  <a:srgbClr val="FF0000"/>
                </a:solidFill>
              </a:rPr>
              <a:t>Identification of component combination from various candidates</a:t>
            </a:r>
            <a:r>
              <a:rPr lang="en-US" altLang="ko-KR" sz="1200" dirty="0"/>
              <a:t> that deal with customer requirement</a:t>
            </a:r>
            <a:br>
              <a:rPr lang="en-US" altLang="ko-KR" sz="1200" dirty="0"/>
            </a:br>
            <a:r>
              <a:rPr lang="en-US" altLang="ko-KR" sz="1200" dirty="0"/>
              <a:t>       - Need microscopic view of adaptability (Module or component level)</a:t>
            </a:r>
            <a:br>
              <a:rPr lang="en-US" altLang="ko-KR" sz="1200" dirty="0"/>
            </a:br>
            <a:r>
              <a:rPr lang="en-US" altLang="ko-KR" sz="1200" dirty="0"/>
              <a:t>       - Change management with </a:t>
            </a:r>
            <a:r>
              <a:rPr lang="en-US" altLang="ko-KR" sz="1200" dirty="0">
                <a:solidFill>
                  <a:srgbClr val="FF0000"/>
                </a:solidFill>
              </a:rPr>
              <a:t>unchangeable (= product platform) component</a:t>
            </a:r>
            <a:br>
              <a:rPr lang="en-US" altLang="ko-KR" sz="1200" dirty="0">
                <a:solidFill>
                  <a:srgbClr val="FF0000"/>
                </a:solidFill>
              </a:rPr>
            </a:br>
            <a:r>
              <a:rPr lang="en-US" altLang="ko-KR" sz="1200" dirty="0">
                <a:solidFill>
                  <a:srgbClr val="FF0000"/>
                </a:solidFill>
              </a:rPr>
              <a:t>     </a:t>
            </a:r>
            <a:r>
              <a:rPr lang="en-US" altLang="ko-KR" sz="1200" dirty="0"/>
              <a:t>  - </a:t>
            </a:r>
            <a:r>
              <a:rPr lang="en-US" altLang="ko-KR" sz="1200" dirty="0">
                <a:solidFill>
                  <a:srgbClr val="FF0000"/>
                </a:solidFill>
              </a:rPr>
              <a:t>Additional effort </a:t>
            </a:r>
            <a:r>
              <a:rPr lang="en-US" altLang="ko-KR" sz="1200" dirty="0"/>
              <a:t>to reduce the impact towards platform</a:t>
            </a:r>
            <a:r>
              <a:rPr lang="ko-KR" altLang="en-US" sz="1200" dirty="0"/>
              <a:t> </a:t>
            </a:r>
            <a:r>
              <a:rPr lang="en-US" altLang="ko-KR" sz="1200" dirty="0"/>
              <a:t>vs platform maturity acceleration</a:t>
            </a:r>
          </a:p>
          <a:p>
            <a:endParaRPr lang="en-US" altLang="ko-KR" dirty="0"/>
          </a:p>
          <a:p>
            <a:r>
              <a:rPr lang="ko-KR" altLang="en-US" b="1" dirty="0"/>
              <a:t>그래서 어떤 </a:t>
            </a:r>
            <a:r>
              <a:rPr lang="en-US" altLang="ko-KR" b="1" dirty="0"/>
              <a:t>decision</a:t>
            </a:r>
            <a:r>
              <a:rPr lang="ko-KR" altLang="en-US" b="1" dirty="0"/>
              <a:t>을 하고 싶은가</a:t>
            </a:r>
            <a:r>
              <a:rPr lang="en-US" altLang="ko-KR" b="1" dirty="0"/>
              <a:t>.</a:t>
            </a:r>
          </a:p>
          <a:p>
            <a:pPr marL="342900" indent="-342900">
              <a:buAutoNum type="arabicParenR"/>
            </a:pPr>
            <a:r>
              <a:rPr lang="en-US" altLang="ko-KR" sz="1200" b="1" dirty="0"/>
              <a:t>Platform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renewal</a:t>
            </a:r>
            <a:r>
              <a:rPr lang="ko-KR" altLang="en-US" sz="1200" b="1" dirty="0"/>
              <a:t>의 시점을 선택</a:t>
            </a:r>
            <a:endParaRPr lang="en-US" altLang="ko-KR" sz="1200" b="1" dirty="0"/>
          </a:p>
          <a:p>
            <a:pPr marL="342900" indent="-342900">
              <a:buAutoNum type="arabicParenR"/>
            </a:pPr>
            <a:r>
              <a:rPr lang="en-US" altLang="ko-KR" sz="1200" b="1" dirty="0"/>
              <a:t>Platform </a:t>
            </a:r>
            <a:r>
              <a:rPr lang="ko-KR" altLang="en-US" sz="1200" b="1" dirty="0"/>
              <a:t>을 새로 </a:t>
            </a:r>
            <a:r>
              <a:rPr lang="ko-KR" altLang="en-US" sz="1200" b="1" dirty="0" err="1"/>
              <a:t>만들것인지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기존 </a:t>
            </a:r>
            <a:r>
              <a:rPr lang="en-US" altLang="ko-KR" sz="1200" b="1" dirty="0"/>
              <a:t>platform</a:t>
            </a:r>
            <a:r>
              <a:rPr lang="ko-KR" altLang="en-US" sz="1200" b="1" dirty="0"/>
              <a:t>으로 만들어야 하는지</a:t>
            </a:r>
            <a:endParaRPr lang="en-US" altLang="ko-KR" sz="1200" b="1" dirty="0"/>
          </a:p>
          <a:p>
            <a:pPr marL="342900" indent="-342900">
              <a:buAutoNum type="arabicParenR"/>
            </a:pPr>
            <a:r>
              <a:rPr lang="ko-KR" altLang="en-US" sz="1200" b="1" dirty="0"/>
              <a:t>기존에 정한 </a:t>
            </a:r>
            <a:r>
              <a:rPr lang="en-US" altLang="ko-KR" sz="1200" b="1" dirty="0"/>
              <a:t>platform lifecycle </a:t>
            </a:r>
            <a:r>
              <a:rPr lang="ko-KR" altLang="en-US" sz="1200" b="1" dirty="0"/>
              <a:t>동안의 </a:t>
            </a:r>
            <a:r>
              <a:rPr lang="en-US" altLang="ko-KR" sz="1200" b="1" dirty="0"/>
              <a:t>cost &amp; duration</a:t>
            </a:r>
            <a:r>
              <a:rPr lang="ko-KR" altLang="en-US" sz="1200" b="1" dirty="0"/>
              <a:t>이 가장 적은 </a:t>
            </a:r>
            <a:r>
              <a:rPr lang="en-US" altLang="ko-KR" sz="1200" b="1" dirty="0"/>
              <a:t>decision</a:t>
            </a:r>
            <a:r>
              <a:rPr lang="ko-KR" altLang="en-US" sz="1200" b="1" dirty="0"/>
              <a:t>을 선정</a:t>
            </a:r>
            <a:r>
              <a:rPr lang="en-US" altLang="ko-KR" sz="1200" b="1" dirty="0"/>
              <a:t>. (With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DP)</a:t>
            </a: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4116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7633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dirty="0"/>
              <a:t>Direct cost : </a:t>
            </a:r>
            <a:r>
              <a:rPr lang="ko-KR" altLang="en-US" sz="1200" b="1" dirty="0"/>
              <a:t>단순 그 모듈을 통해 </a:t>
            </a:r>
            <a:r>
              <a:rPr lang="en-US" altLang="ko-KR" sz="1200" b="1" dirty="0"/>
              <a:t>FR</a:t>
            </a:r>
            <a:r>
              <a:rPr lang="ko-KR" altLang="en-US" sz="1200" b="1" dirty="0"/>
              <a:t>을 해결하는 과정속에서 발생하는 </a:t>
            </a:r>
            <a:r>
              <a:rPr lang="en-US" altLang="ko-KR" sz="1200" b="1" dirty="0"/>
              <a:t>cost</a:t>
            </a:r>
          </a:p>
          <a:p>
            <a:r>
              <a:rPr lang="en-US" altLang="ko-KR" sz="1200" b="1" dirty="0"/>
              <a:t>Additional effort : </a:t>
            </a:r>
            <a:r>
              <a:rPr lang="ko-KR" altLang="en-US" sz="1200" b="1" dirty="0"/>
              <a:t>앞 단의 </a:t>
            </a:r>
            <a:r>
              <a:rPr lang="en-US" altLang="ko-KR" sz="1200" b="1" dirty="0"/>
              <a:t>candidate</a:t>
            </a:r>
            <a:r>
              <a:rPr lang="ko-KR" altLang="en-US" sz="1200" b="1" dirty="0"/>
              <a:t>로 인한 </a:t>
            </a:r>
            <a:r>
              <a:rPr lang="en-US" altLang="ko-KR" sz="1200" b="1" dirty="0"/>
              <a:t>PC</a:t>
            </a:r>
            <a:r>
              <a:rPr lang="ko-KR" altLang="en-US" sz="1200" b="1" dirty="0"/>
              <a:t>와의 </a:t>
            </a:r>
            <a:r>
              <a:rPr lang="en-US" altLang="ko-KR" sz="1200" b="1" dirty="0"/>
              <a:t>dependency</a:t>
            </a:r>
            <a:r>
              <a:rPr lang="ko-KR" altLang="en-US" sz="1200" b="1" dirty="0"/>
              <a:t>를 </a:t>
            </a:r>
            <a:r>
              <a:rPr lang="en-US" altLang="ko-KR" sz="1200" b="1" dirty="0"/>
              <a:t>relaxation </a:t>
            </a:r>
            <a:r>
              <a:rPr lang="ko-KR" altLang="en-US" sz="1200" b="1" dirty="0"/>
              <a:t>하는 노력</a:t>
            </a:r>
            <a:br>
              <a:rPr lang="en-US" altLang="ko-KR" sz="1200" b="1" dirty="0"/>
            </a:br>
            <a:r>
              <a:rPr lang="en-US" altLang="ko-KR" sz="1200" b="1" dirty="0"/>
              <a:t>   </a:t>
            </a:r>
            <a:r>
              <a:rPr lang="en-US" altLang="ko-KR" sz="1200" b="1" dirty="0">
                <a:sym typeface="Wingdings" panose="05000000000000000000" pitchFamily="2" charset="2"/>
              </a:rPr>
              <a:t> platform </a:t>
            </a:r>
            <a:r>
              <a:rPr lang="ko-KR" altLang="en-US" sz="1200" b="1" dirty="0">
                <a:sym typeface="Wingdings" panose="05000000000000000000" pitchFamily="2" charset="2"/>
              </a:rPr>
              <a:t>간의 </a:t>
            </a:r>
            <a:r>
              <a:rPr lang="en-US" altLang="ko-KR" sz="1200" b="1" dirty="0">
                <a:sym typeface="Wingdings" panose="05000000000000000000" pitchFamily="2" charset="2"/>
              </a:rPr>
              <a:t>independence</a:t>
            </a:r>
            <a:r>
              <a:rPr lang="ko-KR" altLang="en-US" sz="1200" b="1" dirty="0">
                <a:sym typeface="Wingdings" panose="05000000000000000000" pitchFamily="2" charset="2"/>
              </a:rPr>
              <a:t>를 유지하기 위한 </a:t>
            </a:r>
            <a:r>
              <a:rPr lang="en-US" altLang="ko-KR" sz="1200" b="1" dirty="0">
                <a:sym typeface="Wingdings" panose="05000000000000000000" pitchFamily="2" charset="2"/>
              </a:rPr>
              <a:t>maintenance effort</a:t>
            </a:r>
            <a:r>
              <a:rPr lang="en-US" altLang="ko-KR" sz="1200" b="1" dirty="0"/>
              <a:t> </a:t>
            </a:r>
            <a:endParaRPr lang="en-US" altLang="ko-KR" sz="1100" dirty="0"/>
          </a:p>
          <a:p>
            <a:endParaRPr lang="en-US" altLang="ko-KR" dirty="0"/>
          </a:p>
          <a:p>
            <a:r>
              <a:rPr lang="en-US" altLang="ko-KR" b="1" dirty="0"/>
              <a:t>Need (release) management strategy with considering (pre-planned) platform life cycle</a:t>
            </a:r>
            <a:endParaRPr lang="en-US" altLang="ko-KR" sz="1200" b="1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    </a:t>
            </a:r>
            <a:r>
              <a:rPr lang="en-US" altLang="ko-KR" sz="1200" dirty="0">
                <a:solidFill>
                  <a:srgbClr val="FF0000"/>
                </a:solidFill>
              </a:rPr>
              <a:t>Identification of component combination from various candidates</a:t>
            </a:r>
            <a:r>
              <a:rPr lang="en-US" altLang="ko-KR" sz="1200" dirty="0"/>
              <a:t> that deal with customer requirement</a:t>
            </a:r>
            <a:br>
              <a:rPr lang="en-US" altLang="ko-KR" sz="1200" dirty="0"/>
            </a:br>
            <a:r>
              <a:rPr lang="en-US" altLang="ko-KR" sz="1200" dirty="0"/>
              <a:t>       - Need microscopic view of adaptability (Module or component level)</a:t>
            </a:r>
            <a:br>
              <a:rPr lang="en-US" altLang="ko-KR" sz="1200" dirty="0"/>
            </a:br>
            <a:r>
              <a:rPr lang="en-US" altLang="ko-KR" sz="1200" dirty="0"/>
              <a:t>       - Change management with </a:t>
            </a:r>
            <a:r>
              <a:rPr lang="en-US" altLang="ko-KR" sz="1200" dirty="0">
                <a:solidFill>
                  <a:srgbClr val="FF0000"/>
                </a:solidFill>
              </a:rPr>
              <a:t>unchangeable (= product platform) component</a:t>
            </a:r>
            <a:br>
              <a:rPr lang="en-US" altLang="ko-KR" sz="1200" dirty="0">
                <a:solidFill>
                  <a:srgbClr val="FF0000"/>
                </a:solidFill>
              </a:rPr>
            </a:br>
            <a:r>
              <a:rPr lang="en-US" altLang="ko-KR" sz="1200" dirty="0">
                <a:solidFill>
                  <a:srgbClr val="FF0000"/>
                </a:solidFill>
              </a:rPr>
              <a:t>     </a:t>
            </a:r>
            <a:r>
              <a:rPr lang="en-US" altLang="ko-KR" sz="1200" dirty="0"/>
              <a:t>  - </a:t>
            </a:r>
            <a:r>
              <a:rPr lang="en-US" altLang="ko-KR" sz="1200" dirty="0">
                <a:solidFill>
                  <a:srgbClr val="FF0000"/>
                </a:solidFill>
              </a:rPr>
              <a:t>Additional effort </a:t>
            </a:r>
            <a:r>
              <a:rPr lang="en-US" altLang="ko-KR" sz="1200" dirty="0"/>
              <a:t>to reduce the impact towards platform</a:t>
            </a:r>
            <a:r>
              <a:rPr lang="ko-KR" altLang="en-US" sz="1200" dirty="0"/>
              <a:t> </a:t>
            </a:r>
            <a:r>
              <a:rPr lang="en-US" altLang="ko-KR" sz="1200" dirty="0"/>
              <a:t>vs platform maturity acceleration</a:t>
            </a:r>
          </a:p>
          <a:p>
            <a:endParaRPr lang="en-US" altLang="ko-KR" dirty="0"/>
          </a:p>
          <a:p>
            <a:r>
              <a:rPr lang="ko-KR" altLang="en-US" b="1" dirty="0"/>
              <a:t>그래서 어떤 </a:t>
            </a:r>
            <a:r>
              <a:rPr lang="en-US" altLang="ko-KR" b="1" dirty="0"/>
              <a:t>decision</a:t>
            </a:r>
            <a:r>
              <a:rPr lang="ko-KR" altLang="en-US" b="1" dirty="0"/>
              <a:t>을 하고 싶은가</a:t>
            </a:r>
            <a:r>
              <a:rPr lang="en-US" altLang="ko-KR" b="1" dirty="0"/>
              <a:t>.</a:t>
            </a:r>
          </a:p>
          <a:p>
            <a:pPr marL="342900" indent="-342900">
              <a:buAutoNum type="arabicParenR"/>
            </a:pPr>
            <a:r>
              <a:rPr lang="en-US" altLang="ko-KR" sz="1200" b="1" dirty="0"/>
              <a:t>Platform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renewal</a:t>
            </a:r>
            <a:r>
              <a:rPr lang="ko-KR" altLang="en-US" sz="1200" b="1" dirty="0"/>
              <a:t>의 시점을 선택</a:t>
            </a:r>
            <a:endParaRPr lang="en-US" altLang="ko-KR" sz="1200" b="1" dirty="0"/>
          </a:p>
          <a:p>
            <a:pPr marL="342900" indent="-342900">
              <a:buAutoNum type="arabicParenR"/>
            </a:pPr>
            <a:r>
              <a:rPr lang="en-US" altLang="ko-KR" sz="1200" b="1" dirty="0"/>
              <a:t>Platform </a:t>
            </a:r>
            <a:r>
              <a:rPr lang="ko-KR" altLang="en-US" sz="1200" b="1" dirty="0"/>
              <a:t>을 새로 </a:t>
            </a:r>
            <a:r>
              <a:rPr lang="ko-KR" altLang="en-US" sz="1200" b="1" dirty="0" err="1"/>
              <a:t>만들것인지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기존 </a:t>
            </a:r>
            <a:r>
              <a:rPr lang="en-US" altLang="ko-KR" sz="1200" b="1" dirty="0"/>
              <a:t>platform</a:t>
            </a:r>
            <a:r>
              <a:rPr lang="ko-KR" altLang="en-US" sz="1200" b="1" dirty="0"/>
              <a:t>으로 만들어야 하는지</a:t>
            </a:r>
            <a:endParaRPr lang="en-US" altLang="ko-KR" sz="1200" b="1" dirty="0"/>
          </a:p>
          <a:p>
            <a:pPr marL="342900" indent="-342900">
              <a:buAutoNum type="arabicParenR"/>
            </a:pPr>
            <a:r>
              <a:rPr lang="ko-KR" altLang="en-US" sz="1200" b="1" dirty="0"/>
              <a:t>기존에 정한 </a:t>
            </a:r>
            <a:r>
              <a:rPr lang="en-US" altLang="ko-KR" sz="1200" b="1" dirty="0"/>
              <a:t>platform lifecycle </a:t>
            </a:r>
            <a:r>
              <a:rPr lang="ko-KR" altLang="en-US" sz="1200" b="1" dirty="0"/>
              <a:t>동안의 </a:t>
            </a:r>
            <a:r>
              <a:rPr lang="en-US" altLang="ko-KR" sz="1200" b="1" dirty="0"/>
              <a:t>cost &amp; duration</a:t>
            </a:r>
            <a:r>
              <a:rPr lang="ko-KR" altLang="en-US" sz="1200" b="1" dirty="0"/>
              <a:t>이 가장 적은 </a:t>
            </a:r>
            <a:r>
              <a:rPr lang="en-US" altLang="ko-KR" sz="1200" b="1" dirty="0"/>
              <a:t>decision</a:t>
            </a:r>
            <a:r>
              <a:rPr lang="ko-KR" altLang="en-US" sz="1200" b="1" dirty="0"/>
              <a:t>을 선정</a:t>
            </a:r>
            <a:r>
              <a:rPr lang="en-US" altLang="ko-KR" sz="1200" b="1" dirty="0"/>
              <a:t>. (With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DP)</a:t>
            </a: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3177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6361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8904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9632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8584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dirty="0"/>
              <a:t>Direct cost : </a:t>
            </a:r>
            <a:r>
              <a:rPr lang="ko-KR" altLang="en-US" sz="1200" b="1" dirty="0"/>
              <a:t>단순 그 모듈을 통해 </a:t>
            </a:r>
            <a:r>
              <a:rPr lang="en-US" altLang="ko-KR" sz="1200" b="1" dirty="0"/>
              <a:t>FR</a:t>
            </a:r>
            <a:r>
              <a:rPr lang="ko-KR" altLang="en-US" sz="1200" b="1" dirty="0"/>
              <a:t>을 해결하는 과정속에서 발생하는 </a:t>
            </a:r>
            <a:r>
              <a:rPr lang="en-US" altLang="ko-KR" sz="1200" b="1" dirty="0"/>
              <a:t>cost</a:t>
            </a:r>
          </a:p>
          <a:p>
            <a:r>
              <a:rPr lang="en-US" altLang="ko-KR" sz="1200" b="1" dirty="0"/>
              <a:t>Additional effort : </a:t>
            </a:r>
            <a:r>
              <a:rPr lang="ko-KR" altLang="en-US" sz="1200" b="1" dirty="0"/>
              <a:t>앞 단의 </a:t>
            </a:r>
            <a:r>
              <a:rPr lang="en-US" altLang="ko-KR" sz="1200" b="1" dirty="0"/>
              <a:t>candidate</a:t>
            </a:r>
            <a:r>
              <a:rPr lang="ko-KR" altLang="en-US" sz="1200" b="1" dirty="0"/>
              <a:t>로 인한 </a:t>
            </a:r>
            <a:r>
              <a:rPr lang="en-US" altLang="ko-KR" sz="1200" b="1" dirty="0"/>
              <a:t>PC</a:t>
            </a:r>
            <a:r>
              <a:rPr lang="ko-KR" altLang="en-US" sz="1200" b="1" dirty="0"/>
              <a:t>와의 </a:t>
            </a:r>
            <a:r>
              <a:rPr lang="en-US" altLang="ko-KR" sz="1200" b="1" dirty="0"/>
              <a:t>dependency</a:t>
            </a:r>
            <a:r>
              <a:rPr lang="ko-KR" altLang="en-US" sz="1200" b="1" dirty="0"/>
              <a:t>를 </a:t>
            </a:r>
            <a:r>
              <a:rPr lang="en-US" altLang="ko-KR" sz="1200" b="1" dirty="0"/>
              <a:t>relaxation </a:t>
            </a:r>
            <a:r>
              <a:rPr lang="ko-KR" altLang="en-US" sz="1200" b="1" dirty="0"/>
              <a:t>하는 노력</a:t>
            </a:r>
            <a:br>
              <a:rPr lang="en-US" altLang="ko-KR" sz="1200" b="1" dirty="0"/>
            </a:br>
            <a:r>
              <a:rPr lang="en-US" altLang="ko-KR" sz="1200" b="1" dirty="0"/>
              <a:t>   </a:t>
            </a:r>
            <a:r>
              <a:rPr lang="en-US" altLang="ko-KR" sz="1200" b="1" dirty="0">
                <a:sym typeface="Wingdings" panose="05000000000000000000" pitchFamily="2" charset="2"/>
              </a:rPr>
              <a:t> platform </a:t>
            </a:r>
            <a:r>
              <a:rPr lang="ko-KR" altLang="en-US" sz="1200" b="1" dirty="0">
                <a:sym typeface="Wingdings" panose="05000000000000000000" pitchFamily="2" charset="2"/>
              </a:rPr>
              <a:t>간의 </a:t>
            </a:r>
            <a:r>
              <a:rPr lang="en-US" altLang="ko-KR" sz="1200" b="1" dirty="0">
                <a:sym typeface="Wingdings" panose="05000000000000000000" pitchFamily="2" charset="2"/>
              </a:rPr>
              <a:t>independence</a:t>
            </a:r>
            <a:r>
              <a:rPr lang="ko-KR" altLang="en-US" sz="1200" b="1" dirty="0">
                <a:sym typeface="Wingdings" panose="05000000000000000000" pitchFamily="2" charset="2"/>
              </a:rPr>
              <a:t>를 유지하기 위한 </a:t>
            </a:r>
            <a:r>
              <a:rPr lang="en-US" altLang="ko-KR" sz="1200" b="1" dirty="0">
                <a:sym typeface="Wingdings" panose="05000000000000000000" pitchFamily="2" charset="2"/>
              </a:rPr>
              <a:t>maintenance effort</a:t>
            </a:r>
            <a:r>
              <a:rPr lang="en-US" altLang="ko-KR" sz="1200" b="1" dirty="0"/>
              <a:t> </a:t>
            </a:r>
            <a:endParaRPr lang="en-US" altLang="ko-KR" sz="1100" dirty="0"/>
          </a:p>
          <a:p>
            <a:endParaRPr lang="en-US" altLang="ko-KR" dirty="0"/>
          </a:p>
          <a:p>
            <a:r>
              <a:rPr lang="en-US" altLang="ko-KR" b="1" dirty="0"/>
              <a:t>Need (release) management strategy with considering (pre-planned) platform life cycle</a:t>
            </a:r>
            <a:endParaRPr lang="en-US" altLang="ko-KR" sz="1200" b="1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    </a:t>
            </a:r>
            <a:r>
              <a:rPr lang="en-US" altLang="ko-KR" sz="1200" dirty="0">
                <a:solidFill>
                  <a:srgbClr val="FF0000"/>
                </a:solidFill>
              </a:rPr>
              <a:t>Identification of component combination from various candidates</a:t>
            </a:r>
            <a:r>
              <a:rPr lang="en-US" altLang="ko-KR" sz="1200" dirty="0"/>
              <a:t> that deal with customer requirement</a:t>
            </a:r>
            <a:br>
              <a:rPr lang="en-US" altLang="ko-KR" sz="1200" dirty="0"/>
            </a:br>
            <a:r>
              <a:rPr lang="en-US" altLang="ko-KR" sz="1200" dirty="0"/>
              <a:t>       - Need microscopic view of adaptability (Module or component level)</a:t>
            </a:r>
            <a:br>
              <a:rPr lang="en-US" altLang="ko-KR" sz="1200" dirty="0"/>
            </a:br>
            <a:r>
              <a:rPr lang="en-US" altLang="ko-KR" sz="1200" dirty="0"/>
              <a:t>       - Change management with </a:t>
            </a:r>
            <a:r>
              <a:rPr lang="en-US" altLang="ko-KR" sz="1200" dirty="0">
                <a:solidFill>
                  <a:srgbClr val="FF0000"/>
                </a:solidFill>
              </a:rPr>
              <a:t>unchangeable (= product platform) component</a:t>
            </a:r>
            <a:br>
              <a:rPr lang="en-US" altLang="ko-KR" sz="1200" dirty="0">
                <a:solidFill>
                  <a:srgbClr val="FF0000"/>
                </a:solidFill>
              </a:rPr>
            </a:br>
            <a:r>
              <a:rPr lang="en-US" altLang="ko-KR" sz="1200" dirty="0">
                <a:solidFill>
                  <a:srgbClr val="FF0000"/>
                </a:solidFill>
              </a:rPr>
              <a:t>     </a:t>
            </a:r>
            <a:r>
              <a:rPr lang="en-US" altLang="ko-KR" sz="1200" dirty="0"/>
              <a:t>  - </a:t>
            </a:r>
            <a:r>
              <a:rPr lang="en-US" altLang="ko-KR" sz="1200" dirty="0">
                <a:solidFill>
                  <a:srgbClr val="FF0000"/>
                </a:solidFill>
              </a:rPr>
              <a:t>Additional effort </a:t>
            </a:r>
            <a:r>
              <a:rPr lang="en-US" altLang="ko-KR" sz="1200" dirty="0"/>
              <a:t>to reduce the impact towards platform</a:t>
            </a:r>
            <a:r>
              <a:rPr lang="ko-KR" altLang="en-US" sz="1200" dirty="0"/>
              <a:t> </a:t>
            </a:r>
            <a:r>
              <a:rPr lang="en-US" altLang="ko-KR" sz="1200" dirty="0"/>
              <a:t>vs platform maturity acceleration</a:t>
            </a:r>
          </a:p>
          <a:p>
            <a:endParaRPr lang="en-US" altLang="ko-KR" dirty="0"/>
          </a:p>
          <a:p>
            <a:r>
              <a:rPr lang="ko-KR" altLang="en-US" b="1" dirty="0"/>
              <a:t>그래서 어떤 </a:t>
            </a:r>
            <a:r>
              <a:rPr lang="en-US" altLang="ko-KR" b="1" dirty="0"/>
              <a:t>decision</a:t>
            </a:r>
            <a:r>
              <a:rPr lang="ko-KR" altLang="en-US" b="1" dirty="0"/>
              <a:t>을 하고 싶은가</a:t>
            </a:r>
            <a:r>
              <a:rPr lang="en-US" altLang="ko-KR" b="1" dirty="0"/>
              <a:t>.</a:t>
            </a:r>
          </a:p>
          <a:p>
            <a:pPr marL="342900" indent="-342900">
              <a:buAutoNum type="arabicParenR"/>
            </a:pPr>
            <a:r>
              <a:rPr lang="en-US" altLang="ko-KR" sz="1200" b="1" dirty="0"/>
              <a:t>Platform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renewal</a:t>
            </a:r>
            <a:r>
              <a:rPr lang="ko-KR" altLang="en-US" sz="1200" b="1" dirty="0"/>
              <a:t>의 시점을 선택</a:t>
            </a:r>
            <a:endParaRPr lang="en-US" altLang="ko-KR" sz="1200" b="1" dirty="0"/>
          </a:p>
          <a:p>
            <a:pPr marL="342900" indent="-342900">
              <a:buAutoNum type="arabicParenR"/>
            </a:pPr>
            <a:r>
              <a:rPr lang="en-US" altLang="ko-KR" sz="1200" b="1" dirty="0"/>
              <a:t>Platform </a:t>
            </a:r>
            <a:r>
              <a:rPr lang="ko-KR" altLang="en-US" sz="1200" b="1" dirty="0"/>
              <a:t>을 새로 </a:t>
            </a:r>
            <a:r>
              <a:rPr lang="ko-KR" altLang="en-US" sz="1200" b="1" dirty="0" err="1"/>
              <a:t>만들것인지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기존 </a:t>
            </a:r>
            <a:r>
              <a:rPr lang="en-US" altLang="ko-KR" sz="1200" b="1" dirty="0"/>
              <a:t>platform</a:t>
            </a:r>
            <a:r>
              <a:rPr lang="ko-KR" altLang="en-US" sz="1200" b="1" dirty="0"/>
              <a:t>으로 만들어야 하는지</a:t>
            </a:r>
            <a:endParaRPr lang="en-US" altLang="ko-KR" sz="1200" b="1" dirty="0"/>
          </a:p>
          <a:p>
            <a:pPr marL="342900" indent="-342900">
              <a:buAutoNum type="arabicParenR"/>
            </a:pPr>
            <a:r>
              <a:rPr lang="ko-KR" altLang="en-US" sz="1200" b="1" dirty="0"/>
              <a:t>기존에 정한 </a:t>
            </a:r>
            <a:r>
              <a:rPr lang="en-US" altLang="ko-KR" sz="1200" b="1" dirty="0"/>
              <a:t>platform lifecycle </a:t>
            </a:r>
            <a:r>
              <a:rPr lang="ko-KR" altLang="en-US" sz="1200" b="1" dirty="0"/>
              <a:t>동안의 </a:t>
            </a:r>
            <a:r>
              <a:rPr lang="en-US" altLang="ko-KR" sz="1200" b="1" dirty="0"/>
              <a:t>cost &amp; duration</a:t>
            </a:r>
            <a:r>
              <a:rPr lang="ko-KR" altLang="en-US" sz="1200" b="1" dirty="0"/>
              <a:t>이 가장 적은 </a:t>
            </a:r>
            <a:r>
              <a:rPr lang="en-US" altLang="ko-KR" sz="1200" b="1" dirty="0"/>
              <a:t>decision</a:t>
            </a:r>
            <a:r>
              <a:rPr lang="ko-KR" altLang="en-US" sz="1200" b="1" dirty="0"/>
              <a:t>을 선정</a:t>
            </a:r>
            <a:r>
              <a:rPr lang="en-US" altLang="ko-KR" sz="1200" b="1" dirty="0"/>
              <a:t>. (With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DP)</a:t>
            </a: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0712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dirty="0"/>
              <a:t>Direct cost : </a:t>
            </a:r>
            <a:r>
              <a:rPr lang="ko-KR" altLang="en-US" sz="1200" b="1" dirty="0"/>
              <a:t>단순 그 모듈을 통해 </a:t>
            </a:r>
            <a:r>
              <a:rPr lang="en-US" altLang="ko-KR" sz="1200" b="1" dirty="0"/>
              <a:t>FR</a:t>
            </a:r>
            <a:r>
              <a:rPr lang="ko-KR" altLang="en-US" sz="1200" b="1" dirty="0"/>
              <a:t>을 해결하는 과정속에서 발생하는 </a:t>
            </a:r>
            <a:r>
              <a:rPr lang="en-US" altLang="ko-KR" sz="1200" b="1" dirty="0"/>
              <a:t>cost</a:t>
            </a:r>
          </a:p>
          <a:p>
            <a:r>
              <a:rPr lang="en-US" altLang="ko-KR" sz="1200" b="1" dirty="0"/>
              <a:t>Additional effort : </a:t>
            </a:r>
            <a:r>
              <a:rPr lang="ko-KR" altLang="en-US" sz="1200" b="1" dirty="0"/>
              <a:t>앞 단의 </a:t>
            </a:r>
            <a:r>
              <a:rPr lang="en-US" altLang="ko-KR" sz="1200" b="1" dirty="0"/>
              <a:t>candidate</a:t>
            </a:r>
            <a:r>
              <a:rPr lang="ko-KR" altLang="en-US" sz="1200" b="1" dirty="0"/>
              <a:t>로 인한 </a:t>
            </a:r>
            <a:r>
              <a:rPr lang="en-US" altLang="ko-KR" sz="1200" b="1" dirty="0"/>
              <a:t>PC</a:t>
            </a:r>
            <a:r>
              <a:rPr lang="ko-KR" altLang="en-US" sz="1200" b="1" dirty="0"/>
              <a:t>와의 </a:t>
            </a:r>
            <a:r>
              <a:rPr lang="en-US" altLang="ko-KR" sz="1200" b="1" dirty="0"/>
              <a:t>dependency</a:t>
            </a:r>
            <a:r>
              <a:rPr lang="ko-KR" altLang="en-US" sz="1200" b="1" dirty="0"/>
              <a:t>를 </a:t>
            </a:r>
            <a:r>
              <a:rPr lang="en-US" altLang="ko-KR" sz="1200" b="1" dirty="0"/>
              <a:t>relaxation </a:t>
            </a:r>
            <a:r>
              <a:rPr lang="ko-KR" altLang="en-US" sz="1200" b="1" dirty="0"/>
              <a:t>하는 노력</a:t>
            </a:r>
            <a:br>
              <a:rPr lang="en-US" altLang="ko-KR" sz="1200" b="1" dirty="0"/>
            </a:br>
            <a:r>
              <a:rPr lang="en-US" altLang="ko-KR" sz="1200" b="1" dirty="0"/>
              <a:t>   </a:t>
            </a:r>
            <a:r>
              <a:rPr lang="en-US" altLang="ko-KR" sz="1200" b="1" dirty="0">
                <a:sym typeface="Wingdings" panose="05000000000000000000" pitchFamily="2" charset="2"/>
              </a:rPr>
              <a:t> platform </a:t>
            </a:r>
            <a:r>
              <a:rPr lang="ko-KR" altLang="en-US" sz="1200" b="1" dirty="0">
                <a:sym typeface="Wingdings" panose="05000000000000000000" pitchFamily="2" charset="2"/>
              </a:rPr>
              <a:t>간의 </a:t>
            </a:r>
            <a:r>
              <a:rPr lang="en-US" altLang="ko-KR" sz="1200" b="1" dirty="0">
                <a:sym typeface="Wingdings" panose="05000000000000000000" pitchFamily="2" charset="2"/>
              </a:rPr>
              <a:t>independence</a:t>
            </a:r>
            <a:r>
              <a:rPr lang="ko-KR" altLang="en-US" sz="1200" b="1" dirty="0">
                <a:sym typeface="Wingdings" panose="05000000000000000000" pitchFamily="2" charset="2"/>
              </a:rPr>
              <a:t>를 유지하기 위한 </a:t>
            </a:r>
            <a:r>
              <a:rPr lang="en-US" altLang="ko-KR" sz="1200" b="1" dirty="0">
                <a:sym typeface="Wingdings" panose="05000000000000000000" pitchFamily="2" charset="2"/>
              </a:rPr>
              <a:t>maintenance effort</a:t>
            </a:r>
            <a:r>
              <a:rPr lang="en-US" altLang="ko-KR" sz="1200" b="1" dirty="0"/>
              <a:t> </a:t>
            </a:r>
            <a:endParaRPr lang="en-US" altLang="ko-KR" sz="1100" dirty="0"/>
          </a:p>
          <a:p>
            <a:endParaRPr lang="en-US" altLang="ko-KR" dirty="0"/>
          </a:p>
          <a:p>
            <a:r>
              <a:rPr lang="en-US" altLang="ko-KR" b="1" dirty="0"/>
              <a:t>Need (release) management strategy with considering (pre-planned) platform life cycle</a:t>
            </a:r>
            <a:endParaRPr lang="en-US" altLang="ko-KR" sz="1200" b="1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    </a:t>
            </a:r>
            <a:r>
              <a:rPr lang="en-US" altLang="ko-KR" sz="1200" dirty="0">
                <a:solidFill>
                  <a:srgbClr val="FF0000"/>
                </a:solidFill>
              </a:rPr>
              <a:t>Identification of component combination from various candidates</a:t>
            </a:r>
            <a:r>
              <a:rPr lang="en-US" altLang="ko-KR" sz="1200" dirty="0"/>
              <a:t> that deal with customer requirement</a:t>
            </a:r>
            <a:br>
              <a:rPr lang="en-US" altLang="ko-KR" sz="1200" dirty="0"/>
            </a:br>
            <a:r>
              <a:rPr lang="en-US" altLang="ko-KR" sz="1200" dirty="0"/>
              <a:t>       - Need microscopic view of adaptability (Module or component level)</a:t>
            </a:r>
            <a:br>
              <a:rPr lang="en-US" altLang="ko-KR" sz="1200" dirty="0"/>
            </a:br>
            <a:r>
              <a:rPr lang="en-US" altLang="ko-KR" sz="1200" dirty="0"/>
              <a:t>       - Change management with </a:t>
            </a:r>
            <a:r>
              <a:rPr lang="en-US" altLang="ko-KR" sz="1200" dirty="0">
                <a:solidFill>
                  <a:srgbClr val="FF0000"/>
                </a:solidFill>
              </a:rPr>
              <a:t>unchangeable (= product platform) component</a:t>
            </a:r>
            <a:br>
              <a:rPr lang="en-US" altLang="ko-KR" sz="1200" dirty="0">
                <a:solidFill>
                  <a:srgbClr val="FF0000"/>
                </a:solidFill>
              </a:rPr>
            </a:br>
            <a:r>
              <a:rPr lang="en-US" altLang="ko-KR" sz="1200" dirty="0">
                <a:solidFill>
                  <a:srgbClr val="FF0000"/>
                </a:solidFill>
              </a:rPr>
              <a:t>     </a:t>
            </a:r>
            <a:r>
              <a:rPr lang="en-US" altLang="ko-KR" sz="1200" dirty="0"/>
              <a:t>  - </a:t>
            </a:r>
            <a:r>
              <a:rPr lang="en-US" altLang="ko-KR" sz="1200" dirty="0">
                <a:solidFill>
                  <a:srgbClr val="FF0000"/>
                </a:solidFill>
              </a:rPr>
              <a:t>Additional effort </a:t>
            </a:r>
            <a:r>
              <a:rPr lang="en-US" altLang="ko-KR" sz="1200" dirty="0"/>
              <a:t>to reduce the impact towards platform</a:t>
            </a:r>
            <a:r>
              <a:rPr lang="ko-KR" altLang="en-US" sz="1200" dirty="0"/>
              <a:t> </a:t>
            </a:r>
            <a:r>
              <a:rPr lang="en-US" altLang="ko-KR" sz="1200" dirty="0"/>
              <a:t>vs platform maturity acceleration</a:t>
            </a:r>
          </a:p>
          <a:p>
            <a:endParaRPr lang="en-US" altLang="ko-KR" dirty="0"/>
          </a:p>
          <a:p>
            <a:r>
              <a:rPr lang="ko-KR" altLang="en-US" b="1" dirty="0"/>
              <a:t>그래서 어떤 </a:t>
            </a:r>
            <a:r>
              <a:rPr lang="en-US" altLang="ko-KR" b="1" dirty="0"/>
              <a:t>decision</a:t>
            </a:r>
            <a:r>
              <a:rPr lang="ko-KR" altLang="en-US" b="1" dirty="0"/>
              <a:t>을 하고 싶은가</a:t>
            </a:r>
            <a:r>
              <a:rPr lang="en-US" altLang="ko-KR" b="1" dirty="0"/>
              <a:t>.</a:t>
            </a:r>
          </a:p>
          <a:p>
            <a:pPr marL="342900" indent="-342900">
              <a:buAutoNum type="arabicParenR"/>
            </a:pPr>
            <a:r>
              <a:rPr lang="en-US" altLang="ko-KR" sz="1200" b="1" dirty="0"/>
              <a:t>Platform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renewal</a:t>
            </a:r>
            <a:r>
              <a:rPr lang="ko-KR" altLang="en-US" sz="1200" b="1" dirty="0"/>
              <a:t>의 시점을 선택</a:t>
            </a:r>
            <a:endParaRPr lang="en-US" altLang="ko-KR" sz="1200" b="1" dirty="0"/>
          </a:p>
          <a:p>
            <a:pPr marL="342900" indent="-342900">
              <a:buAutoNum type="arabicParenR"/>
            </a:pPr>
            <a:r>
              <a:rPr lang="en-US" altLang="ko-KR" sz="1200" b="1" dirty="0"/>
              <a:t>Platform </a:t>
            </a:r>
            <a:r>
              <a:rPr lang="ko-KR" altLang="en-US" sz="1200" b="1" dirty="0"/>
              <a:t>을 새로 </a:t>
            </a:r>
            <a:r>
              <a:rPr lang="ko-KR" altLang="en-US" sz="1200" b="1" dirty="0" err="1"/>
              <a:t>만들것인지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기존 </a:t>
            </a:r>
            <a:r>
              <a:rPr lang="en-US" altLang="ko-KR" sz="1200" b="1" dirty="0"/>
              <a:t>platform</a:t>
            </a:r>
            <a:r>
              <a:rPr lang="ko-KR" altLang="en-US" sz="1200" b="1" dirty="0"/>
              <a:t>으로 만들어야 하는지</a:t>
            </a:r>
            <a:endParaRPr lang="en-US" altLang="ko-KR" sz="1200" b="1" dirty="0"/>
          </a:p>
          <a:p>
            <a:pPr marL="342900" indent="-342900">
              <a:buAutoNum type="arabicParenR"/>
            </a:pPr>
            <a:r>
              <a:rPr lang="ko-KR" altLang="en-US" sz="1200" b="1" dirty="0"/>
              <a:t>기존에 정한 </a:t>
            </a:r>
            <a:r>
              <a:rPr lang="en-US" altLang="ko-KR" sz="1200" b="1" dirty="0"/>
              <a:t>platform lifecycle </a:t>
            </a:r>
            <a:r>
              <a:rPr lang="ko-KR" altLang="en-US" sz="1200" b="1" dirty="0"/>
              <a:t>동안의 </a:t>
            </a:r>
            <a:r>
              <a:rPr lang="en-US" altLang="ko-KR" sz="1200" b="1" dirty="0"/>
              <a:t>cost &amp; duration</a:t>
            </a:r>
            <a:r>
              <a:rPr lang="ko-KR" altLang="en-US" sz="1200" b="1" dirty="0"/>
              <a:t>이 가장 적은 </a:t>
            </a:r>
            <a:r>
              <a:rPr lang="en-US" altLang="ko-KR" sz="1200" b="1" dirty="0"/>
              <a:t>decision</a:t>
            </a:r>
            <a:r>
              <a:rPr lang="ko-KR" altLang="en-US" sz="1200" b="1" dirty="0"/>
              <a:t>을 선정</a:t>
            </a:r>
            <a:r>
              <a:rPr lang="en-US" altLang="ko-KR" sz="1200" b="1" dirty="0"/>
              <a:t>. (With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DP)</a:t>
            </a: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1599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dirty="0"/>
              <a:t>Direct cost : </a:t>
            </a:r>
            <a:r>
              <a:rPr lang="ko-KR" altLang="en-US" sz="1200" b="1" dirty="0"/>
              <a:t>단순 그 모듈을 통해 </a:t>
            </a:r>
            <a:r>
              <a:rPr lang="en-US" altLang="ko-KR" sz="1200" b="1" dirty="0"/>
              <a:t>FR</a:t>
            </a:r>
            <a:r>
              <a:rPr lang="ko-KR" altLang="en-US" sz="1200" b="1" dirty="0"/>
              <a:t>을 해결하는 과정속에서 발생하는 </a:t>
            </a:r>
            <a:r>
              <a:rPr lang="en-US" altLang="ko-KR" sz="1200" b="1" dirty="0"/>
              <a:t>cost</a:t>
            </a:r>
          </a:p>
          <a:p>
            <a:r>
              <a:rPr lang="en-US" altLang="ko-KR" sz="1200" b="1" dirty="0"/>
              <a:t>Additional effort : </a:t>
            </a:r>
            <a:r>
              <a:rPr lang="ko-KR" altLang="en-US" sz="1200" b="1" dirty="0"/>
              <a:t>앞 단의 </a:t>
            </a:r>
            <a:r>
              <a:rPr lang="en-US" altLang="ko-KR" sz="1200" b="1" dirty="0"/>
              <a:t>candidate</a:t>
            </a:r>
            <a:r>
              <a:rPr lang="ko-KR" altLang="en-US" sz="1200" b="1" dirty="0"/>
              <a:t>로 인한 </a:t>
            </a:r>
            <a:r>
              <a:rPr lang="en-US" altLang="ko-KR" sz="1200" b="1" dirty="0"/>
              <a:t>PC</a:t>
            </a:r>
            <a:r>
              <a:rPr lang="ko-KR" altLang="en-US" sz="1200" b="1" dirty="0"/>
              <a:t>와의 </a:t>
            </a:r>
            <a:r>
              <a:rPr lang="en-US" altLang="ko-KR" sz="1200" b="1" dirty="0"/>
              <a:t>dependency</a:t>
            </a:r>
            <a:r>
              <a:rPr lang="ko-KR" altLang="en-US" sz="1200" b="1" dirty="0"/>
              <a:t>를 </a:t>
            </a:r>
            <a:r>
              <a:rPr lang="en-US" altLang="ko-KR" sz="1200" b="1" dirty="0"/>
              <a:t>relaxation </a:t>
            </a:r>
            <a:r>
              <a:rPr lang="ko-KR" altLang="en-US" sz="1200" b="1" dirty="0"/>
              <a:t>하는 노력</a:t>
            </a:r>
            <a:br>
              <a:rPr lang="en-US" altLang="ko-KR" sz="1200" b="1" dirty="0"/>
            </a:br>
            <a:r>
              <a:rPr lang="en-US" altLang="ko-KR" sz="1200" b="1" dirty="0"/>
              <a:t>   </a:t>
            </a:r>
            <a:r>
              <a:rPr lang="en-US" altLang="ko-KR" sz="1200" b="1" dirty="0">
                <a:sym typeface="Wingdings" panose="05000000000000000000" pitchFamily="2" charset="2"/>
              </a:rPr>
              <a:t> platform </a:t>
            </a:r>
            <a:r>
              <a:rPr lang="ko-KR" altLang="en-US" sz="1200" b="1" dirty="0">
                <a:sym typeface="Wingdings" panose="05000000000000000000" pitchFamily="2" charset="2"/>
              </a:rPr>
              <a:t>간의 </a:t>
            </a:r>
            <a:r>
              <a:rPr lang="en-US" altLang="ko-KR" sz="1200" b="1" dirty="0">
                <a:sym typeface="Wingdings" panose="05000000000000000000" pitchFamily="2" charset="2"/>
              </a:rPr>
              <a:t>independence</a:t>
            </a:r>
            <a:r>
              <a:rPr lang="ko-KR" altLang="en-US" sz="1200" b="1" dirty="0">
                <a:sym typeface="Wingdings" panose="05000000000000000000" pitchFamily="2" charset="2"/>
              </a:rPr>
              <a:t>를 유지하기 위한 </a:t>
            </a:r>
            <a:r>
              <a:rPr lang="en-US" altLang="ko-KR" sz="1200" b="1" dirty="0">
                <a:sym typeface="Wingdings" panose="05000000000000000000" pitchFamily="2" charset="2"/>
              </a:rPr>
              <a:t>maintenance effort</a:t>
            </a:r>
            <a:r>
              <a:rPr lang="en-US" altLang="ko-KR" sz="1200" b="1" dirty="0"/>
              <a:t> </a:t>
            </a:r>
            <a:endParaRPr lang="en-US" altLang="ko-KR" sz="1100" dirty="0"/>
          </a:p>
          <a:p>
            <a:endParaRPr lang="en-US" altLang="ko-KR" dirty="0"/>
          </a:p>
          <a:p>
            <a:r>
              <a:rPr lang="en-US" altLang="ko-KR" b="1" dirty="0"/>
              <a:t>Need (release) management strategy with considering (pre-planned) platform life cycle</a:t>
            </a:r>
            <a:endParaRPr lang="en-US" altLang="ko-KR" sz="1200" b="1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    </a:t>
            </a:r>
            <a:r>
              <a:rPr lang="en-US" altLang="ko-KR" sz="1200" dirty="0">
                <a:solidFill>
                  <a:srgbClr val="FF0000"/>
                </a:solidFill>
              </a:rPr>
              <a:t>Identification of component combination from various candidates</a:t>
            </a:r>
            <a:r>
              <a:rPr lang="en-US" altLang="ko-KR" sz="1200" dirty="0"/>
              <a:t> that deal with customer requirement</a:t>
            </a:r>
            <a:br>
              <a:rPr lang="en-US" altLang="ko-KR" sz="1200" dirty="0"/>
            </a:br>
            <a:r>
              <a:rPr lang="en-US" altLang="ko-KR" sz="1200" dirty="0"/>
              <a:t>       - Need microscopic view of adaptability (Module or component level)</a:t>
            </a:r>
            <a:br>
              <a:rPr lang="en-US" altLang="ko-KR" sz="1200" dirty="0"/>
            </a:br>
            <a:r>
              <a:rPr lang="en-US" altLang="ko-KR" sz="1200" dirty="0"/>
              <a:t>       - Change management with </a:t>
            </a:r>
            <a:r>
              <a:rPr lang="en-US" altLang="ko-KR" sz="1200" dirty="0">
                <a:solidFill>
                  <a:srgbClr val="FF0000"/>
                </a:solidFill>
              </a:rPr>
              <a:t>unchangeable (= product platform) component</a:t>
            </a:r>
            <a:br>
              <a:rPr lang="en-US" altLang="ko-KR" sz="1200" dirty="0">
                <a:solidFill>
                  <a:srgbClr val="FF0000"/>
                </a:solidFill>
              </a:rPr>
            </a:br>
            <a:r>
              <a:rPr lang="en-US" altLang="ko-KR" sz="1200" dirty="0">
                <a:solidFill>
                  <a:srgbClr val="FF0000"/>
                </a:solidFill>
              </a:rPr>
              <a:t>     </a:t>
            </a:r>
            <a:r>
              <a:rPr lang="en-US" altLang="ko-KR" sz="1200" dirty="0"/>
              <a:t>  - </a:t>
            </a:r>
            <a:r>
              <a:rPr lang="en-US" altLang="ko-KR" sz="1200" dirty="0">
                <a:solidFill>
                  <a:srgbClr val="FF0000"/>
                </a:solidFill>
              </a:rPr>
              <a:t>Additional effort </a:t>
            </a:r>
            <a:r>
              <a:rPr lang="en-US" altLang="ko-KR" sz="1200" dirty="0"/>
              <a:t>to reduce the impact towards platform</a:t>
            </a:r>
            <a:r>
              <a:rPr lang="ko-KR" altLang="en-US" sz="1200" dirty="0"/>
              <a:t> </a:t>
            </a:r>
            <a:r>
              <a:rPr lang="en-US" altLang="ko-KR" sz="1200" dirty="0"/>
              <a:t>vs platform maturity acceleration</a:t>
            </a:r>
          </a:p>
          <a:p>
            <a:endParaRPr lang="en-US" altLang="ko-KR" dirty="0"/>
          </a:p>
          <a:p>
            <a:r>
              <a:rPr lang="ko-KR" altLang="en-US" b="1" dirty="0"/>
              <a:t>그래서 어떤 </a:t>
            </a:r>
            <a:r>
              <a:rPr lang="en-US" altLang="ko-KR" b="1" dirty="0"/>
              <a:t>decision</a:t>
            </a:r>
            <a:r>
              <a:rPr lang="ko-KR" altLang="en-US" b="1" dirty="0"/>
              <a:t>을 하고 싶은가</a:t>
            </a:r>
            <a:r>
              <a:rPr lang="en-US" altLang="ko-KR" b="1" dirty="0"/>
              <a:t>.</a:t>
            </a:r>
          </a:p>
          <a:p>
            <a:pPr marL="342900" indent="-342900">
              <a:buAutoNum type="arabicParenR"/>
            </a:pPr>
            <a:r>
              <a:rPr lang="en-US" altLang="ko-KR" sz="1200" b="1" dirty="0"/>
              <a:t>Platform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renewal</a:t>
            </a:r>
            <a:r>
              <a:rPr lang="ko-KR" altLang="en-US" sz="1200" b="1" dirty="0"/>
              <a:t>의 시점을 선택</a:t>
            </a:r>
            <a:endParaRPr lang="en-US" altLang="ko-KR" sz="1200" b="1" dirty="0"/>
          </a:p>
          <a:p>
            <a:pPr marL="342900" indent="-342900">
              <a:buAutoNum type="arabicParenR"/>
            </a:pPr>
            <a:r>
              <a:rPr lang="en-US" altLang="ko-KR" sz="1200" b="1" dirty="0"/>
              <a:t>Platform </a:t>
            </a:r>
            <a:r>
              <a:rPr lang="ko-KR" altLang="en-US" sz="1200" b="1" dirty="0"/>
              <a:t>을 새로 </a:t>
            </a:r>
            <a:r>
              <a:rPr lang="ko-KR" altLang="en-US" sz="1200" b="1" dirty="0" err="1"/>
              <a:t>만들것인지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기존 </a:t>
            </a:r>
            <a:r>
              <a:rPr lang="en-US" altLang="ko-KR" sz="1200" b="1" dirty="0"/>
              <a:t>platform</a:t>
            </a:r>
            <a:r>
              <a:rPr lang="ko-KR" altLang="en-US" sz="1200" b="1" dirty="0"/>
              <a:t>으로 만들어야 하는지</a:t>
            </a:r>
            <a:endParaRPr lang="en-US" altLang="ko-KR" sz="1200" b="1" dirty="0"/>
          </a:p>
          <a:p>
            <a:pPr marL="342900" indent="-342900">
              <a:buAutoNum type="arabicParenR"/>
            </a:pPr>
            <a:r>
              <a:rPr lang="ko-KR" altLang="en-US" sz="1200" b="1" dirty="0"/>
              <a:t>기존에 정한 </a:t>
            </a:r>
            <a:r>
              <a:rPr lang="en-US" altLang="ko-KR" sz="1200" b="1" dirty="0"/>
              <a:t>platform lifecycle </a:t>
            </a:r>
            <a:r>
              <a:rPr lang="ko-KR" altLang="en-US" sz="1200" b="1" dirty="0"/>
              <a:t>동안의 </a:t>
            </a:r>
            <a:r>
              <a:rPr lang="en-US" altLang="ko-KR" sz="1200" b="1" dirty="0"/>
              <a:t>cost &amp; duration</a:t>
            </a:r>
            <a:r>
              <a:rPr lang="ko-KR" altLang="en-US" sz="1200" b="1" dirty="0"/>
              <a:t>이 가장 적은 </a:t>
            </a:r>
            <a:r>
              <a:rPr lang="en-US" altLang="ko-KR" sz="1200" b="1" dirty="0"/>
              <a:t>decision</a:t>
            </a:r>
            <a:r>
              <a:rPr lang="ko-KR" altLang="en-US" sz="1200" b="1" dirty="0"/>
              <a:t>을 선정</a:t>
            </a:r>
            <a:r>
              <a:rPr lang="en-US" altLang="ko-KR" sz="1200" b="1" dirty="0"/>
              <a:t>. (With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DP)</a:t>
            </a: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085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여기서의 핵심은</a:t>
            </a:r>
            <a:r>
              <a:rPr kumimoji="1" lang="en-US" altLang="ko-Kore-KR" dirty="0"/>
              <a:t>, 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결국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이것도 고려하고 저것도 고려하겠다가 아닌</a:t>
            </a:r>
            <a:r>
              <a:rPr kumimoji="1" lang="en-US" altLang="ko-Kore-KR" dirty="0"/>
              <a:t>,</a:t>
            </a:r>
          </a:p>
          <a:p>
            <a:r>
              <a:rPr kumimoji="1" lang="ko-Kore-KR" altLang="en-US" dirty="0"/>
              <a:t>앞단에서 어떤 선택을 하는지에 따라</a:t>
            </a:r>
            <a:r>
              <a:rPr kumimoji="1" lang="en-US" altLang="ko-Kore-KR" dirty="0"/>
              <a:t>, commonality</a:t>
            </a:r>
            <a:r>
              <a:rPr kumimoji="1" lang="ko-Kore-KR" altLang="en-US" dirty="0"/>
              <a:t> 와 </a:t>
            </a:r>
            <a:r>
              <a:rPr kumimoji="1" lang="en-US" altLang="ko-Kore-KR" dirty="0"/>
              <a:t>differentiation</a:t>
            </a:r>
            <a:r>
              <a:rPr kumimoji="1" lang="ko-Kore-KR" altLang="en-US" dirty="0"/>
              <a:t>의 차이로 인해 비용들이 달라질텐데</a:t>
            </a:r>
            <a:r>
              <a:rPr kumimoji="1" lang="en-US" altLang="ko-Kore-KR" dirty="0"/>
              <a:t>,</a:t>
            </a:r>
          </a:p>
          <a:p>
            <a:r>
              <a:rPr kumimoji="1" lang="ko-Kore-KR" altLang="en-US" dirty="0"/>
              <a:t>그로 인해서 제품에 들어가는 </a:t>
            </a:r>
            <a:r>
              <a:rPr kumimoji="1" lang="en-US" altLang="ko-Kore-KR" dirty="0"/>
              <a:t>cost</a:t>
            </a:r>
            <a:r>
              <a:rPr kumimoji="1" lang="ko-Kore-KR" altLang="en-US" dirty="0"/>
              <a:t>가 달라짐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750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dirty="0"/>
              <a:t>Direct cost : </a:t>
            </a:r>
            <a:r>
              <a:rPr lang="ko-KR" altLang="en-US" sz="1200" b="1" dirty="0"/>
              <a:t>단순 그 모듈을 통해 </a:t>
            </a:r>
            <a:r>
              <a:rPr lang="en-US" altLang="ko-KR" sz="1200" b="1" dirty="0"/>
              <a:t>FR</a:t>
            </a:r>
            <a:r>
              <a:rPr lang="ko-KR" altLang="en-US" sz="1200" b="1" dirty="0"/>
              <a:t>을 해결하는 과정속에서 발생하는 </a:t>
            </a:r>
            <a:r>
              <a:rPr lang="en-US" altLang="ko-KR" sz="1200" b="1" dirty="0"/>
              <a:t>cost</a:t>
            </a:r>
          </a:p>
          <a:p>
            <a:r>
              <a:rPr lang="en-US" altLang="ko-KR" sz="1200" b="1" dirty="0"/>
              <a:t>Additional effort : </a:t>
            </a:r>
            <a:r>
              <a:rPr lang="ko-KR" altLang="en-US" sz="1200" b="1" dirty="0"/>
              <a:t>앞 단의 </a:t>
            </a:r>
            <a:r>
              <a:rPr lang="en-US" altLang="ko-KR" sz="1200" b="1" dirty="0"/>
              <a:t>candidate</a:t>
            </a:r>
            <a:r>
              <a:rPr lang="ko-KR" altLang="en-US" sz="1200" b="1" dirty="0"/>
              <a:t>로 인한 </a:t>
            </a:r>
            <a:r>
              <a:rPr lang="en-US" altLang="ko-KR" sz="1200" b="1" dirty="0"/>
              <a:t>PC</a:t>
            </a:r>
            <a:r>
              <a:rPr lang="ko-KR" altLang="en-US" sz="1200" b="1" dirty="0"/>
              <a:t>와의 </a:t>
            </a:r>
            <a:r>
              <a:rPr lang="en-US" altLang="ko-KR" sz="1200" b="1" dirty="0"/>
              <a:t>dependency</a:t>
            </a:r>
            <a:r>
              <a:rPr lang="ko-KR" altLang="en-US" sz="1200" b="1" dirty="0"/>
              <a:t>를 </a:t>
            </a:r>
            <a:r>
              <a:rPr lang="en-US" altLang="ko-KR" sz="1200" b="1" dirty="0"/>
              <a:t>relaxation </a:t>
            </a:r>
            <a:r>
              <a:rPr lang="ko-KR" altLang="en-US" sz="1200" b="1" dirty="0"/>
              <a:t>하는 노력</a:t>
            </a:r>
            <a:br>
              <a:rPr lang="en-US" altLang="ko-KR" sz="1200" b="1" dirty="0"/>
            </a:br>
            <a:r>
              <a:rPr lang="en-US" altLang="ko-KR" sz="1200" b="1" dirty="0"/>
              <a:t>   </a:t>
            </a:r>
            <a:r>
              <a:rPr lang="en-US" altLang="ko-KR" sz="1200" b="1" dirty="0">
                <a:sym typeface="Wingdings" panose="05000000000000000000" pitchFamily="2" charset="2"/>
              </a:rPr>
              <a:t> platform </a:t>
            </a:r>
            <a:r>
              <a:rPr lang="ko-KR" altLang="en-US" sz="1200" b="1" dirty="0">
                <a:sym typeface="Wingdings" panose="05000000000000000000" pitchFamily="2" charset="2"/>
              </a:rPr>
              <a:t>간의 </a:t>
            </a:r>
            <a:r>
              <a:rPr lang="en-US" altLang="ko-KR" sz="1200" b="1" dirty="0">
                <a:sym typeface="Wingdings" panose="05000000000000000000" pitchFamily="2" charset="2"/>
              </a:rPr>
              <a:t>independence</a:t>
            </a:r>
            <a:r>
              <a:rPr lang="ko-KR" altLang="en-US" sz="1200" b="1" dirty="0">
                <a:sym typeface="Wingdings" panose="05000000000000000000" pitchFamily="2" charset="2"/>
              </a:rPr>
              <a:t>를 유지하기 위한 </a:t>
            </a:r>
            <a:r>
              <a:rPr lang="en-US" altLang="ko-KR" sz="1200" b="1" dirty="0">
                <a:sym typeface="Wingdings" panose="05000000000000000000" pitchFamily="2" charset="2"/>
              </a:rPr>
              <a:t>maintenance effort</a:t>
            </a:r>
            <a:r>
              <a:rPr lang="en-US" altLang="ko-KR" sz="1200" b="1" dirty="0"/>
              <a:t> </a:t>
            </a:r>
            <a:endParaRPr lang="en-US" altLang="ko-KR" sz="1100" dirty="0"/>
          </a:p>
          <a:p>
            <a:endParaRPr lang="en-US" altLang="ko-KR" dirty="0"/>
          </a:p>
          <a:p>
            <a:r>
              <a:rPr lang="en-US" altLang="ko-KR" b="1" dirty="0"/>
              <a:t>Need (release) management strategy with considering (pre-planned) platform life cycle</a:t>
            </a:r>
            <a:endParaRPr lang="en-US" altLang="ko-KR" sz="1200" b="1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    </a:t>
            </a:r>
            <a:r>
              <a:rPr lang="en-US" altLang="ko-KR" sz="1200" dirty="0">
                <a:solidFill>
                  <a:srgbClr val="FF0000"/>
                </a:solidFill>
              </a:rPr>
              <a:t>Identification of component combination from various candidates</a:t>
            </a:r>
            <a:r>
              <a:rPr lang="en-US" altLang="ko-KR" sz="1200" dirty="0"/>
              <a:t> that deal with customer requirement</a:t>
            </a:r>
            <a:br>
              <a:rPr lang="en-US" altLang="ko-KR" sz="1200" dirty="0"/>
            </a:br>
            <a:r>
              <a:rPr lang="en-US" altLang="ko-KR" sz="1200" dirty="0"/>
              <a:t>       - Need microscopic view of adaptability (Module or component level)</a:t>
            </a:r>
            <a:br>
              <a:rPr lang="en-US" altLang="ko-KR" sz="1200" dirty="0"/>
            </a:br>
            <a:r>
              <a:rPr lang="en-US" altLang="ko-KR" sz="1200" dirty="0"/>
              <a:t>       - Change management with </a:t>
            </a:r>
            <a:r>
              <a:rPr lang="en-US" altLang="ko-KR" sz="1200" dirty="0">
                <a:solidFill>
                  <a:srgbClr val="FF0000"/>
                </a:solidFill>
              </a:rPr>
              <a:t>unchangeable (= product platform) component</a:t>
            </a:r>
            <a:br>
              <a:rPr lang="en-US" altLang="ko-KR" sz="1200" dirty="0">
                <a:solidFill>
                  <a:srgbClr val="FF0000"/>
                </a:solidFill>
              </a:rPr>
            </a:br>
            <a:r>
              <a:rPr lang="en-US" altLang="ko-KR" sz="1200" dirty="0">
                <a:solidFill>
                  <a:srgbClr val="FF0000"/>
                </a:solidFill>
              </a:rPr>
              <a:t>     </a:t>
            </a:r>
            <a:r>
              <a:rPr lang="en-US" altLang="ko-KR" sz="1200" dirty="0"/>
              <a:t>  - </a:t>
            </a:r>
            <a:r>
              <a:rPr lang="en-US" altLang="ko-KR" sz="1200" dirty="0">
                <a:solidFill>
                  <a:srgbClr val="FF0000"/>
                </a:solidFill>
              </a:rPr>
              <a:t>Additional effort </a:t>
            </a:r>
            <a:r>
              <a:rPr lang="en-US" altLang="ko-KR" sz="1200" dirty="0"/>
              <a:t>to reduce the impact towards platform</a:t>
            </a:r>
            <a:r>
              <a:rPr lang="ko-KR" altLang="en-US" sz="1200" dirty="0"/>
              <a:t> </a:t>
            </a:r>
            <a:r>
              <a:rPr lang="en-US" altLang="ko-KR" sz="1200" dirty="0"/>
              <a:t>vs platform maturity acceleration</a:t>
            </a:r>
          </a:p>
          <a:p>
            <a:endParaRPr lang="en-US" altLang="ko-KR" dirty="0"/>
          </a:p>
          <a:p>
            <a:r>
              <a:rPr lang="ko-KR" altLang="en-US" b="1" dirty="0"/>
              <a:t>그래서 어떤 </a:t>
            </a:r>
            <a:r>
              <a:rPr lang="en-US" altLang="ko-KR" b="1" dirty="0"/>
              <a:t>decision</a:t>
            </a:r>
            <a:r>
              <a:rPr lang="ko-KR" altLang="en-US" b="1" dirty="0"/>
              <a:t>을 하고 싶은가</a:t>
            </a:r>
            <a:r>
              <a:rPr lang="en-US" altLang="ko-KR" b="1" dirty="0"/>
              <a:t>.</a:t>
            </a:r>
          </a:p>
          <a:p>
            <a:pPr marL="342900" indent="-342900">
              <a:buAutoNum type="arabicParenR"/>
            </a:pPr>
            <a:r>
              <a:rPr lang="en-US" altLang="ko-KR" sz="1200" b="1" dirty="0"/>
              <a:t>Platform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renewal</a:t>
            </a:r>
            <a:r>
              <a:rPr lang="ko-KR" altLang="en-US" sz="1200" b="1" dirty="0"/>
              <a:t>의 시점을 선택</a:t>
            </a:r>
            <a:endParaRPr lang="en-US" altLang="ko-KR" sz="1200" b="1" dirty="0"/>
          </a:p>
          <a:p>
            <a:pPr marL="342900" indent="-342900">
              <a:buAutoNum type="arabicParenR"/>
            </a:pPr>
            <a:r>
              <a:rPr lang="en-US" altLang="ko-KR" sz="1200" b="1" dirty="0"/>
              <a:t>Platform </a:t>
            </a:r>
            <a:r>
              <a:rPr lang="ko-KR" altLang="en-US" sz="1200" b="1" dirty="0"/>
              <a:t>을 새로 </a:t>
            </a:r>
            <a:r>
              <a:rPr lang="ko-KR" altLang="en-US" sz="1200" b="1" dirty="0" err="1"/>
              <a:t>만들것인지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기존 </a:t>
            </a:r>
            <a:r>
              <a:rPr lang="en-US" altLang="ko-KR" sz="1200" b="1" dirty="0"/>
              <a:t>platform</a:t>
            </a:r>
            <a:r>
              <a:rPr lang="ko-KR" altLang="en-US" sz="1200" b="1" dirty="0"/>
              <a:t>으로 만들어야 하는지</a:t>
            </a:r>
            <a:endParaRPr lang="en-US" altLang="ko-KR" sz="1200" b="1" dirty="0"/>
          </a:p>
          <a:p>
            <a:pPr marL="342900" indent="-342900">
              <a:buAutoNum type="arabicParenR"/>
            </a:pPr>
            <a:r>
              <a:rPr lang="ko-KR" altLang="en-US" sz="1200" b="1" dirty="0"/>
              <a:t>기존에 정한 </a:t>
            </a:r>
            <a:r>
              <a:rPr lang="en-US" altLang="ko-KR" sz="1200" b="1" dirty="0"/>
              <a:t>platform lifecycle </a:t>
            </a:r>
            <a:r>
              <a:rPr lang="ko-KR" altLang="en-US" sz="1200" b="1" dirty="0"/>
              <a:t>동안의 </a:t>
            </a:r>
            <a:r>
              <a:rPr lang="en-US" altLang="ko-KR" sz="1200" b="1" dirty="0"/>
              <a:t>cost &amp; duration</a:t>
            </a:r>
            <a:r>
              <a:rPr lang="ko-KR" altLang="en-US" sz="1200" b="1" dirty="0"/>
              <a:t>이 가장 적은 </a:t>
            </a:r>
            <a:r>
              <a:rPr lang="en-US" altLang="ko-KR" sz="1200" b="1" dirty="0"/>
              <a:t>decision</a:t>
            </a:r>
            <a:r>
              <a:rPr lang="ko-KR" altLang="en-US" sz="1200" b="1" dirty="0"/>
              <a:t>을 선정</a:t>
            </a:r>
            <a:r>
              <a:rPr lang="en-US" altLang="ko-KR" sz="1200" b="1" dirty="0"/>
              <a:t>. (With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DP)</a:t>
            </a: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8342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9906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8021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dirty="0"/>
              <a:t>Direct cost : </a:t>
            </a:r>
            <a:r>
              <a:rPr lang="ko-KR" altLang="en-US" sz="1200" b="1" dirty="0"/>
              <a:t>단순 그 모듈을 통해 </a:t>
            </a:r>
            <a:r>
              <a:rPr lang="en-US" altLang="ko-KR" sz="1200" b="1" dirty="0"/>
              <a:t>FR</a:t>
            </a:r>
            <a:r>
              <a:rPr lang="ko-KR" altLang="en-US" sz="1200" b="1" dirty="0"/>
              <a:t>을 해결하는 과정속에서 발생하는 </a:t>
            </a:r>
            <a:r>
              <a:rPr lang="en-US" altLang="ko-KR" sz="1200" b="1" dirty="0"/>
              <a:t>cost</a:t>
            </a:r>
          </a:p>
          <a:p>
            <a:r>
              <a:rPr lang="en-US" altLang="ko-KR" sz="1200" b="1" dirty="0"/>
              <a:t>Additional effort : </a:t>
            </a:r>
            <a:r>
              <a:rPr lang="ko-KR" altLang="en-US" sz="1200" b="1" dirty="0"/>
              <a:t>앞 단의 </a:t>
            </a:r>
            <a:r>
              <a:rPr lang="en-US" altLang="ko-KR" sz="1200" b="1" dirty="0"/>
              <a:t>candidate</a:t>
            </a:r>
            <a:r>
              <a:rPr lang="ko-KR" altLang="en-US" sz="1200" b="1" dirty="0"/>
              <a:t>로 인한 </a:t>
            </a:r>
            <a:r>
              <a:rPr lang="en-US" altLang="ko-KR" sz="1200" b="1" dirty="0"/>
              <a:t>PC</a:t>
            </a:r>
            <a:r>
              <a:rPr lang="ko-KR" altLang="en-US" sz="1200" b="1" dirty="0"/>
              <a:t>와의 </a:t>
            </a:r>
            <a:r>
              <a:rPr lang="en-US" altLang="ko-KR" sz="1200" b="1" dirty="0"/>
              <a:t>dependency</a:t>
            </a:r>
            <a:r>
              <a:rPr lang="ko-KR" altLang="en-US" sz="1200" b="1" dirty="0"/>
              <a:t>를 </a:t>
            </a:r>
            <a:r>
              <a:rPr lang="en-US" altLang="ko-KR" sz="1200" b="1" dirty="0"/>
              <a:t>relaxation </a:t>
            </a:r>
            <a:r>
              <a:rPr lang="ko-KR" altLang="en-US" sz="1200" b="1" dirty="0"/>
              <a:t>하는 노력</a:t>
            </a:r>
            <a:br>
              <a:rPr lang="en-US" altLang="ko-KR" sz="1200" b="1" dirty="0"/>
            </a:br>
            <a:r>
              <a:rPr lang="en-US" altLang="ko-KR" sz="1200" b="1" dirty="0"/>
              <a:t>   </a:t>
            </a:r>
            <a:r>
              <a:rPr lang="en-US" altLang="ko-KR" sz="1200" b="1" dirty="0">
                <a:sym typeface="Wingdings" panose="05000000000000000000" pitchFamily="2" charset="2"/>
              </a:rPr>
              <a:t> platform </a:t>
            </a:r>
            <a:r>
              <a:rPr lang="ko-KR" altLang="en-US" sz="1200" b="1" dirty="0">
                <a:sym typeface="Wingdings" panose="05000000000000000000" pitchFamily="2" charset="2"/>
              </a:rPr>
              <a:t>간의 </a:t>
            </a:r>
            <a:r>
              <a:rPr lang="en-US" altLang="ko-KR" sz="1200" b="1" dirty="0">
                <a:sym typeface="Wingdings" panose="05000000000000000000" pitchFamily="2" charset="2"/>
              </a:rPr>
              <a:t>independence</a:t>
            </a:r>
            <a:r>
              <a:rPr lang="ko-KR" altLang="en-US" sz="1200" b="1" dirty="0">
                <a:sym typeface="Wingdings" panose="05000000000000000000" pitchFamily="2" charset="2"/>
              </a:rPr>
              <a:t>를 유지하기 위한 </a:t>
            </a:r>
            <a:r>
              <a:rPr lang="en-US" altLang="ko-KR" sz="1200" b="1" dirty="0">
                <a:sym typeface="Wingdings" panose="05000000000000000000" pitchFamily="2" charset="2"/>
              </a:rPr>
              <a:t>maintenance effort</a:t>
            </a:r>
            <a:r>
              <a:rPr lang="en-US" altLang="ko-KR" sz="1200" b="1" dirty="0"/>
              <a:t> </a:t>
            </a:r>
            <a:endParaRPr lang="en-US" altLang="ko-KR" sz="1100" dirty="0"/>
          </a:p>
          <a:p>
            <a:endParaRPr lang="en-US" altLang="ko-KR" dirty="0"/>
          </a:p>
          <a:p>
            <a:r>
              <a:rPr lang="en-US" altLang="ko-KR" b="1" dirty="0"/>
              <a:t>Need (release) management strategy with considering (pre-planned) platform life cycle</a:t>
            </a:r>
            <a:endParaRPr lang="en-US" altLang="ko-KR" sz="1200" b="1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    </a:t>
            </a:r>
            <a:r>
              <a:rPr lang="en-US" altLang="ko-KR" sz="1200" dirty="0">
                <a:solidFill>
                  <a:srgbClr val="FF0000"/>
                </a:solidFill>
              </a:rPr>
              <a:t>Identification of component combination from various candidates</a:t>
            </a:r>
            <a:r>
              <a:rPr lang="en-US" altLang="ko-KR" sz="1200" dirty="0"/>
              <a:t> that deal with customer requirement</a:t>
            </a:r>
            <a:br>
              <a:rPr lang="en-US" altLang="ko-KR" sz="1200" dirty="0"/>
            </a:br>
            <a:r>
              <a:rPr lang="en-US" altLang="ko-KR" sz="1200" dirty="0"/>
              <a:t>       - Need microscopic view of adaptability (Module or component level)</a:t>
            </a:r>
            <a:br>
              <a:rPr lang="en-US" altLang="ko-KR" sz="1200" dirty="0"/>
            </a:br>
            <a:r>
              <a:rPr lang="en-US" altLang="ko-KR" sz="1200" dirty="0"/>
              <a:t>       - Change management with </a:t>
            </a:r>
            <a:r>
              <a:rPr lang="en-US" altLang="ko-KR" sz="1200" dirty="0">
                <a:solidFill>
                  <a:srgbClr val="FF0000"/>
                </a:solidFill>
              </a:rPr>
              <a:t>unchangeable (= product platform) component</a:t>
            </a:r>
            <a:br>
              <a:rPr lang="en-US" altLang="ko-KR" sz="1200" dirty="0">
                <a:solidFill>
                  <a:srgbClr val="FF0000"/>
                </a:solidFill>
              </a:rPr>
            </a:br>
            <a:r>
              <a:rPr lang="en-US" altLang="ko-KR" sz="1200" dirty="0">
                <a:solidFill>
                  <a:srgbClr val="FF0000"/>
                </a:solidFill>
              </a:rPr>
              <a:t>     </a:t>
            </a:r>
            <a:r>
              <a:rPr lang="en-US" altLang="ko-KR" sz="1200" dirty="0"/>
              <a:t>  - </a:t>
            </a:r>
            <a:r>
              <a:rPr lang="en-US" altLang="ko-KR" sz="1200" dirty="0">
                <a:solidFill>
                  <a:srgbClr val="FF0000"/>
                </a:solidFill>
              </a:rPr>
              <a:t>Additional effort </a:t>
            </a:r>
            <a:r>
              <a:rPr lang="en-US" altLang="ko-KR" sz="1200" dirty="0"/>
              <a:t>to reduce the impact towards platform</a:t>
            </a:r>
            <a:r>
              <a:rPr lang="ko-KR" altLang="en-US" sz="1200" dirty="0"/>
              <a:t> </a:t>
            </a:r>
            <a:r>
              <a:rPr lang="en-US" altLang="ko-KR" sz="1200" dirty="0"/>
              <a:t>vs platform maturity acceleration</a:t>
            </a:r>
          </a:p>
          <a:p>
            <a:endParaRPr lang="en-US" altLang="ko-KR" dirty="0"/>
          </a:p>
          <a:p>
            <a:r>
              <a:rPr lang="ko-KR" altLang="en-US" b="1" dirty="0"/>
              <a:t>그래서 어떤 </a:t>
            </a:r>
            <a:r>
              <a:rPr lang="en-US" altLang="ko-KR" b="1" dirty="0"/>
              <a:t>decision</a:t>
            </a:r>
            <a:r>
              <a:rPr lang="ko-KR" altLang="en-US" b="1" dirty="0"/>
              <a:t>을 하고 싶은가</a:t>
            </a:r>
            <a:r>
              <a:rPr lang="en-US" altLang="ko-KR" b="1" dirty="0"/>
              <a:t>.</a:t>
            </a:r>
          </a:p>
          <a:p>
            <a:pPr marL="342900" indent="-342900">
              <a:buAutoNum type="arabicParenR"/>
            </a:pPr>
            <a:r>
              <a:rPr lang="en-US" altLang="ko-KR" sz="1200" b="1" dirty="0"/>
              <a:t>Platform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renewal</a:t>
            </a:r>
            <a:r>
              <a:rPr lang="ko-KR" altLang="en-US" sz="1200" b="1" dirty="0"/>
              <a:t>의 시점을 선택</a:t>
            </a:r>
            <a:endParaRPr lang="en-US" altLang="ko-KR" sz="1200" b="1" dirty="0"/>
          </a:p>
          <a:p>
            <a:pPr marL="342900" indent="-342900">
              <a:buAutoNum type="arabicParenR"/>
            </a:pPr>
            <a:r>
              <a:rPr lang="en-US" altLang="ko-KR" sz="1200" b="1" dirty="0"/>
              <a:t>Platform </a:t>
            </a:r>
            <a:r>
              <a:rPr lang="ko-KR" altLang="en-US" sz="1200" b="1" dirty="0"/>
              <a:t>을 새로 </a:t>
            </a:r>
            <a:r>
              <a:rPr lang="ko-KR" altLang="en-US" sz="1200" b="1" dirty="0" err="1"/>
              <a:t>만들것인지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기존 </a:t>
            </a:r>
            <a:r>
              <a:rPr lang="en-US" altLang="ko-KR" sz="1200" b="1" dirty="0"/>
              <a:t>platform</a:t>
            </a:r>
            <a:r>
              <a:rPr lang="ko-KR" altLang="en-US" sz="1200" b="1" dirty="0"/>
              <a:t>으로 만들어야 하는지</a:t>
            </a:r>
            <a:endParaRPr lang="en-US" altLang="ko-KR" sz="1200" b="1" dirty="0"/>
          </a:p>
          <a:p>
            <a:pPr marL="342900" indent="-342900">
              <a:buAutoNum type="arabicParenR"/>
            </a:pPr>
            <a:r>
              <a:rPr lang="ko-KR" altLang="en-US" sz="1200" b="1" dirty="0"/>
              <a:t>기존에 정한 </a:t>
            </a:r>
            <a:r>
              <a:rPr lang="en-US" altLang="ko-KR" sz="1200" b="1" dirty="0"/>
              <a:t>platform lifecycle </a:t>
            </a:r>
            <a:r>
              <a:rPr lang="ko-KR" altLang="en-US" sz="1200" b="1" dirty="0"/>
              <a:t>동안의 </a:t>
            </a:r>
            <a:r>
              <a:rPr lang="en-US" altLang="ko-KR" sz="1200" b="1" dirty="0"/>
              <a:t>cost &amp; duration</a:t>
            </a:r>
            <a:r>
              <a:rPr lang="ko-KR" altLang="en-US" sz="1200" b="1" dirty="0"/>
              <a:t>이 가장 적은 </a:t>
            </a:r>
            <a:r>
              <a:rPr lang="en-US" altLang="ko-KR" sz="1200" b="1" dirty="0"/>
              <a:t>decision</a:t>
            </a:r>
            <a:r>
              <a:rPr lang="ko-KR" altLang="en-US" sz="1200" b="1" dirty="0"/>
              <a:t>을 선정</a:t>
            </a:r>
            <a:r>
              <a:rPr lang="en-US" altLang="ko-KR" sz="1200" b="1" dirty="0"/>
              <a:t>. (With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DP)</a:t>
            </a: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0339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설계 변경 옵션</a:t>
            </a:r>
            <a:r>
              <a:rPr lang="en-US" altLang="ko-KR" sz="1200" dirty="0"/>
              <a:t>. (</a:t>
            </a:r>
            <a:r>
              <a:rPr lang="ko-KR" altLang="en-US" sz="1200" dirty="0"/>
              <a:t>대안</a:t>
            </a:r>
            <a:r>
              <a:rPr lang="en-US" altLang="ko-KR" sz="1200" dirty="0"/>
              <a:t>) </a:t>
            </a:r>
            <a:r>
              <a:rPr lang="en-US" altLang="ko-KR" sz="1200" dirty="0">
                <a:sym typeface="Wingdings" pitchFamily="2" charset="2"/>
              </a:rPr>
              <a:t> DP</a:t>
            </a:r>
            <a:r>
              <a:rPr lang="ko-KR" altLang="en-US" sz="1200" dirty="0">
                <a:sym typeface="Wingdings" pitchFamily="2" charset="2"/>
              </a:rPr>
              <a:t> 단위</a:t>
            </a:r>
            <a:endParaRPr lang="en-US" altLang="ko-KR" sz="1200" dirty="0">
              <a:sym typeface="Wingdings" pitchFamily="2" charset="2"/>
            </a:endParaRPr>
          </a:p>
          <a:p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097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설계 변경 옵션</a:t>
            </a:r>
            <a:r>
              <a:rPr lang="en-US" altLang="ko-KR" sz="1200" dirty="0"/>
              <a:t>. (</a:t>
            </a:r>
            <a:r>
              <a:rPr lang="ko-KR" altLang="en-US" sz="1200" dirty="0"/>
              <a:t>대안</a:t>
            </a:r>
            <a:r>
              <a:rPr lang="en-US" altLang="ko-KR" sz="1200" dirty="0"/>
              <a:t>) </a:t>
            </a:r>
            <a:r>
              <a:rPr lang="en-US" altLang="ko-KR" sz="1200" dirty="0">
                <a:sym typeface="Wingdings" pitchFamily="2" charset="2"/>
              </a:rPr>
              <a:t> DP</a:t>
            </a:r>
            <a:r>
              <a:rPr lang="ko-KR" altLang="en-US" sz="1200" dirty="0">
                <a:sym typeface="Wingdings" pitchFamily="2" charset="2"/>
              </a:rPr>
              <a:t> 단위</a:t>
            </a:r>
            <a:endParaRPr lang="en-US" altLang="ko-KR" sz="1200" dirty="0">
              <a:sym typeface="Wingdings" pitchFamily="2" charset="2"/>
            </a:endParaRPr>
          </a:p>
          <a:p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26423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11964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ko-Kore-KR" altLang="en-US" sz="1200" dirty="0"/>
              <a:t>자전거의 </a:t>
            </a:r>
            <a:r>
              <a:rPr lang="en-US" altLang="ko-Kore-KR" sz="1200" dirty="0"/>
              <a:t>structure</a:t>
            </a:r>
            <a:r>
              <a:rPr lang="ko-Kore-KR" altLang="en-US" sz="1200" dirty="0"/>
              <a:t>를 토대로</a:t>
            </a:r>
            <a:r>
              <a:rPr lang="en-US" altLang="ko-Kore-KR" sz="1200" dirty="0"/>
              <a:t>, DP</a:t>
            </a:r>
            <a:r>
              <a:rPr lang="ko-Kore-KR" altLang="en-US" sz="1200" dirty="0"/>
              <a:t>단위의 </a:t>
            </a:r>
            <a:r>
              <a:rPr lang="en-US" altLang="ko-Kore-KR" sz="1200" dirty="0"/>
              <a:t>propagation</a:t>
            </a:r>
            <a:r>
              <a:rPr lang="ko-Kore-KR" altLang="en-US" sz="1200" dirty="0"/>
              <a:t>을 바탕으로 볼때</a:t>
            </a:r>
            <a:r>
              <a:rPr lang="en-US" altLang="ko-Kore-KR" sz="1200" dirty="0"/>
              <a:t>, </a:t>
            </a:r>
          </a:p>
          <a:p>
            <a:pPr marL="342900" indent="-342900">
              <a:buAutoNum type="arabicParenR"/>
            </a:pPr>
            <a:r>
              <a:rPr lang="en-US" altLang="ko-KR" sz="1200" dirty="0"/>
              <a:t>Indirect </a:t>
            </a:r>
            <a:r>
              <a:rPr lang="en-US" altLang="ko-KR" sz="1200" dirty="0" err="1"/>
              <a:t>dp</a:t>
            </a:r>
            <a:r>
              <a:rPr lang="ko-KR" altLang="en-US" sz="1200" dirty="0"/>
              <a:t>에 대한 평가가 추가적으로 필요하다</a:t>
            </a:r>
            <a:r>
              <a:rPr lang="en-US" altLang="ko-KR" sz="1200" dirty="0"/>
              <a:t>.</a:t>
            </a:r>
          </a:p>
          <a:p>
            <a:pPr marL="342900" indent="-342900">
              <a:buAutoNum type="arabicParenR"/>
            </a:pPr>
            <a:endParaRPr lang="en-US" altLang="ko-KR" sz="1200" dirty="0"/>
          </a:p>
          <a:p>
            <a:pPr marL="342900" indent="-342900">
              <a:buAutoNum type="arabicParenR"/>
            </a:pP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0011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kumimoji="1" lang="en-US" altLang="ko-KR" sz="1200" spc="-40" dirty="0">
                <a:solidFill>
                  <a:srgbClr val="7030A0"/>
                </a:solidFill>
                <a:latin typeface="+mn-ea"/>
              </a:rPr>
              <a:t>Ex) </a:t>
            </a:r>
            <a:r>
              <a:rPr kumimoji="1" lang="ko-KR" altLang="en-US" sz="1200" spc="-40" dirty="0">
                <a:solidFill>
                  <a:srgbClr val="7030A0"/>
                </a:solidFill>
                <a:latin typeface="+mn-ea"/>
              </a:rPr>
              <a:t>바퀴의 크기 </a:t>
            </a:r>
            <a:r>
              <a:rPr kumimoji="1" lang="en-US" altLang="ko-KR" sz="1200" spc="-40" dirty="0">
                <a:solidFill>
                  <a:srgbClr val="7030A0"/>
                </a:solidFill>
                <a:latin typeface="+mn-ea"/>
              </a:rPr>
              <a:t>&lt;-&gt; </a:t>
            </a:r>
            <a:r>
              <a:rPr kumimoji="1" lang="ko-KR" altLang="en-US" sz="1200" spc="-40" dirty="0">
                <a:solidFill>
                  <a:srgbClr val="7030A0"/>
                </a:solidFill>
                <a:latin typeface="+mn-ea"/>
              </a:rPr>
              <a:t>바퀴의 </a:t>
            </a:r>
            <a:r>
              <a:rPr kumimoji="1" lang="ko-Kore-KR" altLang="en-US" sz="1200" spc="-40" dirty="0">
                <a:solidFill>
                  <a:srgbClr val="7030A0"/>
                </a:solidFill>
                <a:latin typeface="+mn-ea"/>
              </a:rPr>
              <a:t>무게</a:t>
            </a:r>
            <a:r>
              <a:rPr kumimoji="1" lang="en-US" altLang="ko-Kore-KR" sz="1200" spc="-40" dirty="0">
                <a:solidFill>
                  <a:srgbClr val="7030A0"/>
                </a:solidFill>
                <a:latin typeface="+mn-ea"/>
              </a:rPr>
              <a:t>.</a:t>
            </a:r>
            <a:endParaRPr kumimoji="1" lang="en-US" altLang="ko-KR" sz="1200" spc="-40" dirty="0">
              <a:solidFill>
                <a:srgbClr val="7030A0"/>
              </a:solidFill>
              <a:latin typeface="+mn-ea"/>
            </a:endParaRPr>
          </a:p>
          <a:p>
            <a:pPr algn="l"/>
            <a:endParaRPr kumimoji="1" lang="en-US" altLang="ko-KR" sz="1200" spc="-40" dirty="0">
              <a:solidFill>
                <a:srgbClr val="7030A0"/>
              </a:solidFill>
              <a:latin typeface="+mn-ea"/>
            </a:endParaRPr>
          </a:p>
          <a:p>
            <a:pPr algn="l"/>
            <a:r>
              <a:rPr kumimoji="1" lang="ko-KR" altLang="en-US" sz="1200" spc="-40" dirty="0">
                <a:solidFill>
                  <a:srgbClr val="7030A0"/>
                </a:solidFill>
                <a:latin typeface="+mn-ea"/>
              </a:rPr>
              <a:t>전제는</a:t>
            </a:r>
            <a:r>
              <a:rPr kumimoji="1" lang="en-US" altLang="ko-KR" sz="1200" spc="-40" dirty="0">
                <a:solidFill>
                  <a:srgbClr val="7030A0"/>
                </a:solidFill>
                <a:latin typeface="+mn-ea"/>
              </a:rPr>
              <a:t> </a:t>
            </a:r>
            <a:r>
              <a:rPr kumimoji="1" lang="ko-KR" altLang="en-US" sz="1200" spc="-40" dirty="0">
                <a:solidFill>
                  <a:srgbClr val="7030A0"/>
                </a:solidFill>
                <a:latin typeface="+mn-ea"/>
              </a:rPr>
              <a:t>무조건 두개의 </a:t>
            </a:r>
            <a:r>
              <a:rPr kumimoji="1" lang="en-US" altLang="ko-KR" sz="1200" spc="-40" dirty="0">
                <a:solidFill>
                  <a:srgbClr val="7030A0"/>
                </a:solidFill>
                <a:latin typeface="+mn-ea"/>
              </a:rPr>
              <a:t>DP</a:t>
            </a:r>
            <a:r>
              <a:rPr kumimoji="1" lang="ko-KR" altLang="en-US" sz="1200" spc="-40" dirty="0">
                <a:solidFill>
                  <a:srgbClr val="7030A0"/>
                </a:solidFill>
                <a:latin typeface="+mn-ea"/>
              </a:rPr>
              <a:t>에서의 변경 전파가 발생</a:t>
            </a:r>
            <a:endParaRPr kumimoji="1" lang="en-US" altLang="ko-KR" sz="1200" spc="-40" dirty="0">
              <a:solidFill>
                <a:srgbClr val="7030A0"/>
              </a:solidFill>
              <a:latin typeface="+mn-ea"/>
            </a:endParaRPr>
          </a:p>
          <a:p>
            <a:pPr algn="l"/>
            <a:r>
              <a:rPr kumimoji="1" lang="ko-KR" altLang="en-US" sz="1200" spc="-40" dirty="0">
                <a:solidFill>
                  <a:srgbClr val="7030A0"/>
                </a:solidFill>
                <a:latin typeface="+mn-ea"/>
              </a:rPr>
              <a:t>그러면 </a:t>
            </a:r>
            <a:r>
              <a:rPr kumimoji="1" lang="en-US" altLang="ko-KR" sz="1200" spc="-40" dirty="0">
                <a:solidFill>
                  <a:srgbClr val="7030A0"/>
                </a:solidFill>
                <a:latin typeface="+mn-ea"/>
              </a:rPr>
              <a:t>likelihood</a:t>
            </a:r>
            <a:r>
              <a:rPr kumimoji="1" lang="ko-KR" altLang="en-US" sz="1200" spc="-40" dirty="0">
                <a:solidFill>
                  <a:srgbClr val="7030A0"/>
                </a:solidFill>
                <a:latin typeface="+mn-ea"/>
              </a:rPr>
              <a:t>에서의 확률은</a:t>
            </a:r>
            <a:r>
              <a:rPr kumimoji="1" lang="en-US" altLang="ko-KR" sz="1200" spc="-40" dirty="0">
                <a:solidFill>
                  <a:srgbClr val="7030A0"/>
                </a:solidFill>
                <a:latin typeface="+mn-ea"/>
              </a:rPr>
              <a:t>?  </a:t>
            </a:r>
            <a:r>
              <a:rPr kumimoji="1" lang="en-US" altLang="ko-KR" sz="1200" spc="-40" dirty="0">
                <a:solidFill>
                  <a:srgbClr val="7030A0"/>
                </a:solidFill>
                <a:latin typeface="+mn-ea"/>
                <a:sym typeface="Wingdings" panose="05000000000000000000" pitchFamily="2" charset="2"/>
              </a:rPr>
              <a:t> </a:t>
            </a:r>
            <a:r>
              <a:rPr kumimoji="1" lang="ko-KR" altLang="en-US" sz="1200" spc="-40" dirty="0">
                <a:solidFill>
                  <a:srgbClr val="7030A0"/>
                </a:solidFill>
                <a:latin typeface="+mn-ea"/>
                <a:sym typeface="Wingdings" panose="05000000000000000000" pitchFamily="2" charset="2"/>
              </a:rPr>
              <a:t>변경전파가 </a:t>
            </a:r>
            <a:r>
              <a:rPr kumimoji="1" lang="en-US" altLang="ko-KR" sz="1200" spc="-40" dirty="0">
                <a:solidFill>
                  <a:srgbClr val="7030A0"/>
                </a:solidFill>
                <a:latin typeface="+mn-ea"/>
                <a:sym typeface="Wingdings" panose="05000000000000000000" pitchFamily="2" charset="2"/>
              </a:rPr>
              <a:t>3</a:t>
            </a:r>
            <a:r>
              <a:rPr kumimoji="1" lang="ko-KR" altLang="en-US" sz="1200" spc="-40" dirty="0">
                <a:solidFill>
                  <a:srgbClr val="7030A0"/>
                </a:solidFill>
                <a:latin typeface="+mn-ea"/>
                <a:sym typeface="Wingdings" panose="05000000000000000000" pitchFamily="2" charset="2"/>
              </a:rPr>
              <a:t>번째까지 무조건 발생한다는 가정</a:t>
            </a:r>
            <a:r>
              <a:rPr kumimoji="1" lang="en-US" altLang="ko-KR" sz="1200" spc="-40" dirty="0">
                <a:solidFill>
                  <a:srgbClr val="7030A0"/>
                </a:solidFill>
                <a:latin typeface="+mn-ea"/>
                <a:sym typeface="Wingdings" panose="05000000000000000000" pitchFamily="2" charset="2"/>
              </a:rPr>
              <a:t>?</a:t>
            </a:r>
            <a:endParaRPr kumimoji="1" lang="ko-Kore-KR" altLang="en-US" sz="1200" spc="-40" dirty="0">
              <a:solidFill>
                <a:srgbClr val="7030A0"/>
              </a:solidFill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4730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dirty="0"/>
              <a:t>Direct cost : </a:t>
            </a:r>
            <a:r>
              <a:rPr lang="ko-KR" altLang="en-US" sz="1200" b="1" dirty="0"/>
              <a:t>단순 그 모듈을 통해 </a:t>
            </a:r>
            <a:r>
              <a:rPr lang="en-US" altLang="ko-KR" sz="1200" b="1" dirty="0"/>
              <a:t>FR</a:t>
            </a:r>
            <a:r>
              <a:rPr lang="ko-KR" altLang="en-US" sz="1200" b="1" dirty="0"/>
              <a:t>을 해결하는 과정속에서 발생하는 </a:t>
            </a:r>
            <a:r>
              <a:rPr lang="en-US" altLang="ko-KR" sz="1200" b="1" dirty="0"/>
              <a:t>cost</a:t>
            </a:r>
          </a:p>
          <a:p>
            <a:r>
              <a:rPr lang="en-US" altLang="ko-KR" sz="1200" b="1" dirty="0"/>
              <a:t>Additional effort : </a:t>
            </a:r>
            <a:r>
              <a:rPr lang="ko-KR" altLang="en-US" sz="1200" b="1" dirty="0"/>
              <a:t>앞 단의 </a:t>
            </a:r>
            <a:r>
              <a:rPr lang="en-US" altLang="ko-KR" sz="1200" b="1" dirty="0"/>
              <a:t>candidate</a:t>
            </a:r>
            <a:r>
              <a:rPr lang="ko-KR" altLang="en-US" sz="1200" b="1" dirty="0"/>
              <a:t>로 인한 </a:t>
            </a:r>
            <a:r>
              <a:rPr lang="en-US" altLang="ko-KR" sz="1200" b="1" dirty="0"/>
              <a:t>PC</a:t>
            </a:r>
            <a:r>
              <a:rPr lang="ko-KR" altLang="en-US" sz="1200" b="1" dirty="0"/>
              <a:t>와의 </a:t>
            </a:r>
            <a:r>
              <a:rPr lang="en-US" altLang="ko-KR" sz="1200" b="1" dirty="0"/>
              <a:t>dependency</a:t>
            </a:r>
            <a:r>
              <a:rPr lang="ko-KR" altLang="en-US" sz="1200" b="1" dirty="0"/>
              <a:t>를 </a:t>
            </a:r>
            <a:r>
              <a:rPr lang="en-US" altLang="ko-KR" sz="1200" b="1" dirty="0"/>
              <a:t>relaxation </a:t>
            </a:r>
            <a:r>
              <a:rPr lang="ko-KR" altLang="en-US" sz="1200" b="1" dirty="0"/>
              <a:t>하는 노력</a:t>
            </a:r>
            <a:br>
              <a:rPr lang="en-US" altLang="ko-KR" sz="1200" b="1" dirty="0"/>
            </a:br>
            <a:r>
              <a:rPr lang="en-US" altLang="ko-KR" sz="1200" b="1" dirty="0"/>
              <a:t>   </a:t>
            </a:r>
            <a:r>
              <a:rPr lang="en-US" altLang="ko-KR" sz="1200" b="1" dirty="0">
                <a:sym typeface="Wingdings" panose="05000000000000000000" pitchFamily="2" charset="2"/>
              </a:rPr>
              <a:t> platform </a:t>
            </a:r>
            <a:r>
              <a:rPr lang="ko-KR" altLang="en-US" sz="1200" b="1" dirty="0">
                <a:sym typeface="Wingdings" panose="05000000000000000000" pitchFamily="2" charset="2"/>
              </a:rPr>
              <a:t>간의 </a:t>
            </a:r>
            <a:r>
              <a:rPr lang="en-US" altLang="ko-KR" sz="1200" b="1" dirty="0">
                <a:sym typeface="Wingdings" panose="05000000000000000000" pitchFamily="2" charset="2"/>
              </a:rPr>
              <a:t>independence</a:t>
            </a:r>
            <a:r>
              <a:rPr lang="ko-KR" altLang="en-US" sz="1200" b="1" dirty="0">
                <a:sym typeface="Wingdings" panose="05000000000000000000" pitchFamily="2" charset="2"/>
              </a:rPr>
              <a:t>를 유지하기 위한 </a:t>
            </a:r>
            <a:r>
              <a:rPr lang="en-US" altLang="ko-KR" sz="1200" b="1" dirty="0">
                <a:sym typeface="Wingdings" panose="05000000000000000000" pitchFamily="2" charset="2"/>
              </a:rPr>
              <a:t>maintenance effort</a:t>
            </a:r>
            <a:r>
              <a:rPr lang="en-US" altLang="ko-KR" sz="1200" b="1" dirty="0"/>
              <a:t> </a:t>
            </a:r>
            <a:endParaRPr lang="en-US" altLang="ko-KR" sz="1100" dirty="0"/>
          </a:p>
          <a:p>
            <a:endParaRPr lang="en-US" altLang="ko-KR" dirty="0"/>
          </a:p>
          <a:p>
            <a:r>
              <a:rPr lang="en-US" altLang="ko-KR" b="1" dirty="0"/>
              <a:t>Need (release) management strategy with considering (pre-planned) platform life cycle</a:t>
            </a:r>
            <a:endParaRPr lang="en-US" altLang="ko-KR" sz="1200" b="1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    </a:t>
            </a:r>
            <a:r>
              <a:rPr lang="en-US" altLang="ko-KR" sz="1200" dirty="0">
                <a:solidFill>
                  <a:srgbClr val="FF0000"/>
                </a:solidFill>
              </a:rPr>
              <a:t>Identification of component combination from various candidates</a:t>
            </a:r>
            <a:r>
              <a:rPr lang="en-US" altLang="ko-KR" sz="1200" dirty="0"/>
              <a:t> that deal with customer requirement</a:t>
            </a:r>
            <a:br>
              <a:rPr lang="en-US" altLang="ko-KR" sz="1200" dirty="0"/>
            </a:br>
            <a:r>
              <a:rPr lang="en-US" altLang="ko-KR" sz="1200" dirty="0"/>
              <a:t>       - Need microscopic view of adaptability (Module or component level)</a:t>
            </a:r>
            <a:br>
              <a:rPr lang="en-US" altLang="ko-KR" sz="1200" dirty="0"/>
            </a:br>
            <a:r>
              <a:rPr lang="en-US" altLang="ko-KR" sz="1200" dirty="0"/>
              <a:t>       - Change management with </a:t>
            </a:r>
            <a:r>
              <a:rPr lang="en-US" altLang="ko-KR" sz="1200" dirty="0">
                <a:solidFill>
                  <a:srgbClr val="FF0000"/>
                </a:solidFill>
              </a:rPr>
              <a:t>unchangeable (= product platform) component</a:t>
            </a:r>
            <a:br>
              <a:rPr lang="en-US" altLang="ko-KR" sz="1200" dirty="0">
                <a:solidFill>
                  <a:srgbClr val="FF0000"/>
                </a:solidFill>
              </a:rPr>
            </a:br>
            <a:r>
              <a:rPr lang="en-US" altLang="ko-KR" sz="1200" dirty="0">
                <a:solidFill>
                  <a:srgbClr val="FF0000"/>
                </a:solidFill>
              </a:rPr>
              <a:t>     </a:t>
            </a:r>
            <a:r>
              <a:rPr lang="en-US" altLang="ko-KR" sz="1200" dirty="0"/>
              <a:t>  - </a:t>
            </a:r>
            <a:r>
              <a:rPr lang="en-US" altLang="ko-KR" sz="1200" dirty="0">
                <a:solidFill>
                  <a:srgbClr val="FF0000"/>
                </a:solidFill>
              </a:rPr>
              <a:t>Additional effort </a:t>
            </a:r>
            <a:r>
              <a:rPr lang="en-US" altLang="ko-KR" sz="1200" dirty="0"/>
              <a:t>to reduce the impact towards platform</a:t>
            </a:r>
            <a:r>
              <a:rPr lang="ko-KR" altLang="en-US" sz="1200" dirty="0"/>
              <a:t> </a:t>
            </a:r>
            <a:r>
              <a:rPr lang="en-US" altLang="ko-KR" sz="1200" dirty="0"/>
              <a:t>vs platform maturity acceleration</a:t>
            </a:r>
          </a:p>
          <a:p>
            <a:endParaRPr lang="en-US" altLang="ko-KR" dirty="0"/>
          </a:p>
          <a:p>
            <a:r>
              <a:rPr lang="ko-KR" altLang="en-US" b="1" dirty="0"/>
              <a:t>그래서 어떤 </a:t>
            </a:r>
            <a:r>
              <a:rPr lang="en-US" altLang="ko-KR" b="1" dirty="0"/>
              <a:t>decision</a:t>
            </a:r>
            <a:r>
              <a:rPr lang="ko-KR" altLang="en-US" b="1" dirty="0"/>
              <a:t>을 하고 싶은가</a:t>
            </a:r>
            <a:r>
              <a:rPr lang="en-US" altLang="ko-KR" b="1" dirty="0"/>
              <a:t>.</a:t>
            </a:r>
          </a:p>
          <a:p>
            <a:pPr marL="342900" indent="-342900">
              <a:buAutoNum type="arabicParenR"/>
            </a:pPr>
            <a:r>
              <a:rPr lang="en-US" altLang="ko-KR" sz="1200" b="1" dirty="0"/>
              <a:t>Platform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renewal</a:t>
            </a:r>
            <a:r>
              <a:rPr lang="ko-KR" altLang="en-US" sz="1200" b="1" dirty="0"/>
              <a:t>의 시점을 선택</a:t>
            </a:r>
            <a:endParaRPr lang="en-US" altLang="ko-KR" sz="1200" b="1" dirty="0"/>
          </a:p>
          <a:p>
            <a:pPr marL="342900" indent="-342900">
              <a:buAutoNum type="arabicParenR"/>
            </a:pPr>
            <a:r>
              <a:rPr lang="en-US" altLang="ko-KR" sz="1200" b="1" dirty="0"/>
              <a:t>Platform </a:t>
            </a:r>
            <a:r>
              <a:rPr lang="ko-KR" altLang="en-US" sz="1200" b="1" dirty="0"/>
              <a:t>을 새로 </a:t>
            </a:r>
            <a:r>
              <a:rPr lang="ko-KR" altLang="en-US" sz="1200" b="1" dirty="0" err="1"/>
              <a:t>만들것인지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기존 </a:t>
            </a:r>
            <a:r>
              <a:rPr lang="en-US" altLang="ko-KR" sz="1200" b="1" dirty="0"/>
              <a:t>platform</a:t>
            </a:r>
            <a:r>
              <a:rPr lang="ko-KR" altLang="en-US" sz="1200" b="1" dirty="0"/>
              <a:t>으로 만들어야 하는지</a:t>
            </a:r>
            <a:endParaRPr lang="en-US" altLang="ko-KR" sz="1200" b="1" dirty="0"/>
          </a:p>
          <a:p>
            <a:pPr marL="342900" indent="-342900">
              <a:buAutoNum type="arabicParenR"/>
            </a:pPr>
            <a:r>
              <a:rPr lang="ko-KR" altLang="en-US" sz="1200" b="1" dirty="0"/>
              <a:t>기존에 정한 </a:t>
            </a:r>
            <a:r>
              <a:rPr lang="en-US" altLang="ko-KR" sz="1200" b="1" dirty="0"/>
              <a:t>platform lifecycle </a:t>
            </a:r>
            <a:r>
              <a:rPr lang="ko-KR" altLang="en-US" sz="1200" b="1" dirty="0"/>
              <a:t>동안의 </a:t>
            </a:r>
            <a:r>
              <a:rPr lang="en-US" altLang="ko-KR" sz="1200" b="1" dirty="0"/>
              <a:t>cost &amp; duration</a:t>
            </a:r>
            <a:r>
              <a:rPr lang="ko-KR" altLang="en-US" sz="1200" b="1" dirty="0"/>
              <a:t>이 가장 적은 </a:t>
            </a:r>
            <a:r>
              <a:rPr lang="en-US" altLang="ko-KR" sz="1200" b="1" dirty="0"/>
              <a:t>decision</a:t>
            </a:r>
            <a:r>
              <a:rPr lang="ko-KR" altLang="en-US" sz="1200" b="1" dirty="0"/>
              <a:t>을 선정</a:t>
            </a:r>
            <a:r>
              <a:rPr lang="en-US" altLang="ko-KR" sz="1200" b="1" dirty="0"/>
              <a:t>. (With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DP)</a:t>
            </a: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462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방법론은 전체 </a:t>
            </a:r>
            <a:r>
              <a:rPr kumimoji="1" lang="en-US" altLang="ko-Kore-KR" dirty="0"/>
              <a:t>LP </a:t>
            </a:r>
            <a:r>
              <a:rPr kumimoji="1" lang="ko-Kore-KR" altLang="en-US" dirty="0"/>
              <a:t>수리계획으로 일단 식을 작성하되</a:t>
            </a:r>
            <a:r>
              <a:rPr kumimoji="1" lang="en-US" altLang="ko-Kore-KR" dirty="0"/>
              <a:t>, 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너무 고려사항이 많으니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그에 대한 나의 </a:t>
            </a:r>
            <a:r>
              <a:rPr kumimoji="1" lang="en-US" altLang="ko-Kore-KR" dirty="0"/>
              <a:t>search algorithm </a:t>
            </a:r>
            <a:r>
              <a:rPr kumimoji="1" lang="en-US" altLang="ko-KR" dirty="0"/>
              <a:t>(D-separation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/ graph neural network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통한 최적화</a:t>
            </a:r>
            <a:r>
              <a:rPr kumimoji="1" lang="en-US" altLang="ko-KR" dirty="0"/>
              <a:t>) </a:t>
            </a:r>
            <a:r>
              <a:rPr kumimoji="1" lang="ko-KR" altLang="en-US" dirty="0"/>
              <a:t>알고리즘을 통해 문제를 접근한다</a:t>
            </a:r>
            <a:r>
              <a:rPr kumimoji="1" lang="en-US" altLang="ko-KR" dirty="0"/>
              <a:t>.</a:t>
            </a:r>
          </a:p>
          <a:p>
            <a:r>
              <a:rPr kumimoji="1" lang="ko-Kore-KR" altLang="en-US" dirty="0"/>
              <a:t>효과</a:t>
            </a:r>
            <a:r>
              <a:rPr kumimoji="1" lang="en-US" altLang="ko-Kore-KR" dirty="0"/>
              <a:t>) </a:t>
            </a:r>
            <a:r>
              <a:rPr kumimoji="1" lang="ko-Kore-KR" altLang="en-US" dirty="0"/>
              <a:t>기존 제품들의 생산유무 결정 </a:t>
            </a:r>
            <a:r>
              <a:rPr kumimoji="1" lang="en-US" altLang="ko-Kore-KR" dirty="0"/>
              <a:t>/ </a:t>
            </a:r>
            <a:r>
              <a:rPr kumimoji="1" lang="ko-Kore-KR" altLang="en-US" dirty="0"/>
              <a:t>더 좋은 </a:t>
            </a:r>
            <a:r>
              <a:rPr kumimoji="1" lang="en-US" altLang="ko-Kore-KR" dirty="0"/>
              <a:t>profit max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41898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86984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pc="-40" dirty="0">
                <a:latin typeface="+mn-ea"/>
              </a:rPr>
              <a:t>iteration (revisited) </a:t>
            </a:r>
            <a:r>
              <a:rPr kumimoji="1" lang="ko-Kore-KR" altLang="en-US" spc="-40" dirty="0">
                <a:latin typeface="+mn-ea"/>
              </a:rPr>
              <a:t>횟수 </a:t>
            </a:r>
            <a:r>
              <a:rPr kumimoji="1" lang="en-US" altLang="ko-Kore-KR" spc="-40" dirty="0">
                <a:latin typeface="+mn-ea"/>
              </a:rPr>
              <a:t>/ </a:t>
            </a:r>
            <a:r>
              <a:rPr kumimoji="1" lang="ko-Kore-KR" altLang="en-US" spc="-40" dirty="0">
                <a:latin typeface="+mn-ea"/>
              </a:rPr>
              <a:t>전체 변경되어야 할 </a:t>
            </a:r>
            <a:r>
              <a:rPr kumimoji="1" lang="en-US" altLang="ko-Kore-KR" spc="-40" dirty="0">
                <a:latin typeface="+mn-ea"/>
              </a:rPr>
              <a:t>DP </a:t>
            </a:r>
            <a:r>
              <a:rPr kumimoji="1" lang="ko-Kore-KR" altLang="en-US" spc="-40" dirty="0">
                <a:latin typeface="+mn-ea"/>
              </a:rPr>
              <a:t>수</a:t>
            </a:r>
            <a:r>
              <a:rPr kumimoji="1" lang="en-US" altLang="ko-Kore-KR" spc="-40" dirty="0">
                <a:latin typeface="+mn-ea"/>
              </a:rPr>
              <a:t> / </a:t>
            </a:r>
            <a:r>
              <a:rPr kumimoji="1" lang="ko-Kore-KR" altLang="en-US" spc="-40" dirty="0">
                <a:latin typeface="+mn-ea"/>
              </a:rPr>
              <a:t>저 값이 어떤 차이를 만들어내는지</a:t>
            </a:r>
            <a:r>
              <a:rPr kumimoji="1" lang="en-US" altLang="ko-Kore-KR" spc="-40" dirty="0">
                <a:latin typeface="+mn-ea"/>
              </a:rPr>
              <a:t>. </a:t>
            </a:r>
            <a:r>
              <a:rPr kumimoji="1" lang="en-US" altLang="ko-KR" spc="-40" dirty="0">
                <a:latin typeface="+mn-ea"/>
              </a:rPr>
              <a:t>(</a:t>
            </a:r>
            <a:r>
              <a:rPr kumimoji="1" lang="ko-KR" altLang="en-US" spc="-40" dirty="0">
                <a:latin typeface="+mn-ea"/>
              </a:rPr>
              <a:t>단순 숫자의 유무로만 고려한 내용</a:t>
            </a:r>
            <a:r>
              <a:rPr kumimoji="1" lang="en-US" altLang="ko-KR" spc="-40" dirty="0">
                <a:latin typeface="+mn-ea"/>
              </a:rPr>
              <a:t>)</a:t>
            </a:r>
            <a:endParaRPr kumimoji="1" lang="ko-Kore-KR" altLang="en-US" spc="-40" dirty="0">
              <a:latin typeface="+mn-ea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14405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설계 변경 옵션</a:t>
            </a:r>
            <a:r>
              <a:rPr lang="en-US" altLang="ko-KR" sz="1200" dirty="0"/>
              <a:t>. (</a:t>
            </a:r>
            <a:r>
              <a:rPr lang="ko-KR" altLang="en-US" sz="1200" dirty="0"/>
              <a:t>대안</a:t>
            </a:r>
            <a:r>
              <a:rPr lang="en-US" altLang="ko-KR" sz="1200" dirty="0"/>
              <a:t>) </a:t>
            </a:r>
            <a:r>
              <a:rPr lang="en-US" altLang="ko-KR" sz="1200" dirty="0">
                <a:sym typeface="Wingdings" pitchFamily="2" charset="2"/>
              </a:rPr>
              <a:t> DP</a:t>
            </a:r>
            <a:r>
              <a:rPr lang="ko-KR" altLang="en-US" sz="1200" dirty="0">
                <a:sym typeface="Wingdings" pitchFamily="2" charset="2"/>
              </a:rPr>
              <a:t> 단위</a:t>
            </a:r>
            <a:endParaRPr lang="en-US" altLang="ko-KR" sz="1200" dirty="0">
              <a:sym typeface="Wingdings" pitchFamily="2" charset="2"/>
            </a:endParaRPr>
          </a:p>
          <a:p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39546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6823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pc="-40" dirty="0">
                <a:latin typeface="+mn-ea"/>
              </a:rPr>
              <a:t>iteration (revisited) </a:t>
            </a:r>
            <a:r>
              <a:rPr kumimoji="1" lang="ko-Kore-KR" altLang="en-US" spc="-40" dirty="0">
                <a:latin typeface="+mn-ea"/>
              </a:rPr>
              <a:t>횟수 </a:t>
            </a:r>
            <a:r>
              <a:rPr kumimoji="1" lang="en-US" altLang="ko-Kore-KR" spc="-40" dirty="0">
                <a:latin typeface="+mn-ea"/>
              </a:rPr>
              <a:t>/ </a:t>
            </a:r>
            <a:r>
              <a:rPr kumimoji="1" lang="ko-Kore-KR" altLang="en-US" spc="-40" dirty="0">
                <a:latin typeface="+mn-ea"/>
              </a:rPr>
              <a:t>전체 변경되어야 할 </a:t>
            </a:r>
            <a:r>
              <a:rPr kumimoji="1" lang="en-US" altLang="ko-Kore-KR" spc="-40" dirty="0">
                <a:latin typeface="+mn-ea"/>
              </a:rPr>
              <a:t>DP </a:t>
            </a:r>
            <a:r>
              <a:rPr kumimoji="1" lang="ko-Kore-KR" altLang="en-US" spc="-40" dirty="0">
                <a:latin typeface="+mn-ea"/>
              </a:rPr>
              <a:t>수</a:t>
            </a:r>
            <a:r>
              <a:rPr kumimoji="1" lang="en-US" altLang="ko-Kore-KR" spc="-40" dirty="0">
                <a:latin typeface="+mn-ea"/>
              </a:rPr>
              <a:t> / </a:t>
            </a:r>
            <a:r>
              <a:rPr kumimoji="1" lang="ko-Kore-KR" altLang="en-US" spc="-40" dirty="0">
                <a:latin typeface="+mn-ea"/>
              </a:rPr>
              <a:t>저 값이 어떤 차이를 만들어내는지</a:t>
            </a:r>
            <a:r>
              <a:rPr kumimoji="1" lang="en-US" altLang="ko-Kore-KR" spc="-40" dirty="0">
                <a:latin typeface="+mn-ea"/>
              </a:rPr>
              <a:t>. </a:t>
            </a:r>
            <a:r>
              <a:rPr kumimoji="1" lang="en-US" altLang="ko-KR" spc="-40" dirty="0">
                <a:latin typeface="+mn-ea"/>
              </a:rPr>
              <a:t>(</a:t>
            </a:r>
            <a:r>
              <a:rPr kumimoji="1" lang="ko-KR" altLang="en-US" spc="-40" dirty="0">
                <a:latin typeface="+mn-ea"/>
              </a:rPr>
              <a:t>단순 숫자의 유무로만 고려한 내용</a:t>
            </a:r>
            <a:r>
              <a:rPr kumimoji="1" lang="en-US" altLang="ko-KR" spc="-40" dirty="0">
                <a:latin typeface="+mn-ea"/>
              </a:rPr>
              <a:t>)</a:t>
            </a:r>
            <a:endParaRPr kumimoji="1" lang="ko-Kore-KR" altLang="en-US" spc="-40" dirty="0">
              <a:latin typeface="+mn-ea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15169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pc="-40" dirty="0">
                <a:latin typeface="+mn-ea"/>
              </a:rPr>
              <a:t>iteration (revisited) </a:t>
            </a:r>
            <a:r>
              <a:rPr kumimoji="1" lang="ko-Kore-KR" altLang="en-US" spc="-40" dirty="0">
                <a:latin typeface="+mn-ea"/>
              </a:rPr>
              <a:t>횟수 </a:t>
            </a:r>
            <a:r>
              <a:rPr kumimoji="1" lang="en-US" altLang="ko-Kore-KR" spc="-40" dirty="0">
                <a:latin typeface="+mn-ea"/>
              </a:rPr>
              <a:t>/ </a:t>
            </a:r>
            <a:r>
              <a:rPr kumimoji="1" lang="ko-Kore-KR" altLang="en-US" spc="-40" dirty="0">
                <a:latin typeface="+mn-ea"/>
              </a:rPr>
              <a:t>전체 변경되어야 할 </a:t>
            </a:r>
            <a:r>
              <a:rPr kumimoji="1" lang="en-US" altLang="ko-Kore-KR" spc="-40" dirty="0">
                <a:latin typeface="+mn-ea"/>
              </a:rPr>
              <a:t>DP </a:t>
            </a:r>
            <a:r>
              <a:rPr kumimoji="1" lang="ko-Kore-KR" altLang="en-US" spc="-40" dirty="0">
                <a:latin typeface="+mn-ea"/>
              </a:rPr>
              <a:t>수</a:t>
            </a:r>
            <a:r>
              <a:rPr kumimoji="1" lang="en-US" altLang="ko-Kore-KR" spc="-40" dirty="0">
                <a:latin typeface="+mn-ea"/>
              </a:rPr>
              <a:t> / </a:t>
            </a:r>
            <a:r>
              <a:rPr kumimoji="1" lang="ko-Kore-KR" altLang="en-US" spc="-40" dirty="0">
                <a:latin typeface="+mn-ea"/>
              </a:rPr>
              <a:t>저 값이 어떤 차이를 만들어내는지</a:t>
            </a:r>
            <a:r>
              <a:rPr kumimoji="1" lang="en-US" altLang="ko-Kore-KR" spc="-40" dirty="0">
                <a:latin typeface="+mn-ea"/>
              </a:rPr>
              <a:t>. </a:t>
            </a:r>
            <a:r>
              <a:rPr kumimoji="1" lang="en-US" altLang="ko-KR" spc="-40" dirty="0">
                <a:latin typeface="+mn-ea"/>
              </a:rPr>
              <a:t>(</a:t>
            </a:r>
            <a:r>
              <a:rPr kumimoji="1" lang="ko-KR" altLang="en-US" spc="-40" dirty="0">
                <a:latin typeface="+mn-ea"/>
              </a:rPr>
              <a:t>단순 숫자의 유무로만 고려한 내용</a:t>
            </a:r>
            <a:r>
              <a:rPr kumimoji="1" lang="en-US" altLang="ko-KR" spc="-40" dirty="0">
                <a:latin typeface="+mn-ea"/>
              </a:rPr>
              <a:t>)</a:t>
            </a:r>
            <a:endParaRPr kumimoji="1" lang="ko-Kore-KR" altLang="en-US" spc="-40" dirty="0">
              <a:latin typeface="+mn-ea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37281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64556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pc="-40" dirty="0">
                <a:latin typeface="+mn-ea"/>
              </a:rPr>
              <a:t>iteration (revisited) </a:t>
            </a:r>
            <a:r>
              <a:rPr kumimoji="1" lang="ko-Kore-KR" altLang="en-US" spc="-40" dirty="0">
                <a:latin typeface="+mn-ea"/>
              </a:rPr>
              <a:t>횟수 </a:t>
            </a:r>
            <a:r>
              <a:rPr kumimoji="1" lang="en-US" altLang="ko-Kore-KR" spc="-40" dirty="0">
                <a:latin typeface="+mn-ea"/>
              </a:rPr>
              <a:t>/ </a:t>
            </a:r>
            <a:r>
              <a:rPr kumimoji="1" lang="ko-Kore-KR" altLang="en-US" spc="-40" dirty="0">
                <a:latin typeface="+mn-ea"/>
              </a:rPr>
              <a:t>전체 변경되어야 할 </a:t>
            </a:r>
            <a:r>
              <a:rPr kumimoji="1" lang="en-US" altLang="ko-Kore-KR" spc="-40" dirty="0">
                <a:latin typeface="+mn-ea"/>
              </a:rPr>
              <a:t>DP </a:t>
            </a:r>
            <a:r>
              <a:rPr kumimoji="1" lang="ko-Kore-KR" altLang="en-US" spc="-40" dirty="0">
                <a:latin typeface="+mn-ea"/>
              </a:rPr>
              <a:t>수</a:t>
            </a:r>
            <a:r>
              <a:rPr kumimoji="1" lang="en-US" altLang="ko-Kore-KR" spc="-40" dirty="0">
                <a:latin typeface="+mn-ea"/>
              </a:rPr>
              <a:t> / </a:t>
            </a:r>
            <a:r>
              <a:rPr kumimoji="1" lang="ko-Kore-KR" altLang="en-US" spc="-40" dirty="0">
                <a:latin typeface="+mn-ea"/>
              </a:rPr>
              <a:t>저 값이 어떤 차이를 만들어내는지</a:t>
            </a:r>
            <a:r>
              <a:rPr kumimoji="1" lang="en-US" altLang="ko-Kore-KR" spc="-40" dirty="0">
                <a:latin typeface="+mn-ea"/>
              </a:rPr>
              <a:t>. </a:t>
            </a:r>
            <a:r>
              <a:rPr kumimoji="1" lang="en-US" altLang="ko-KR" spc="-40" dirty="0">
                <a:latin typeface="+mn-ea"/>
              </a:rPr>
              <a:t>(</a:t>
            </a:r>
            <a:r>
              <a:rPr kumimoji="1" lang="ko-KR" altLang="en-US" spc="-40" dirty="0">
                <a:latin typeface="+mn-ea"/>
              </a:rPr>
              <a:t>단순 숫자의 유무로만 고려한 내용</a:t>
            </a:r>
            <a:r>
              <a:rPr kumimoji="1" lang="en-US" altLang="ko-KR" spc="-40" dirty="0">
                <a:latin typeface="+mn-ea"/>
              </a:rPr>
              <a:t>)</a:t>
            </a:r>
            <a:endParaRPr kumimoji="1" lang="ko-Kore-KR" altLang="en-US" spc="-40" dirty="0">
              <a:latin typeface="+mn-ea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83408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설계 변경 옵션</a:t>
            </a:r>
            <a:r>
              <a:rPr lang="en-US" altLang="ko-KR" sz="1200" dirty="0"/>
              <a:t>. (</a:t>
            </a:r>
            <a:r>
              <a:rPr lang="ko-KR" altLang="en-US" sz="1200" dirty="0"/>
              <a:t>대안</a:t>
            </a:r>
            <a:r>
              <a:rPr lang="en-US" altLang="ko-KR" sz="1200" dirty="0"/>
              <a:t>) </a:t>
            </a:r>
            <a:r>
              <a:rPr lang="en-US" altLang="ko-KR" sz="1200" dirty="0">
                <a:sym typeface="Wingdings" pitchFamily="2" charset="2"/>
              </a:rPr>
              <a:t> DP</a:t>
            </a:r>
            <a:r>
              <a:rPr lang="ko-KR" altLang="en-US" sz="1200" dirty="0">
                <a:sym typeface="Wingdings" pitchFamily="2" charset="2"/>
              </a:rPr>
              <a:t> 단위</a:t>
            </a:r>
            <a:endParaRPr lang="en-US" altLang="ko-KR" sz="1200" dirty="0">
              <a:sym typeface="Wingdings" pitchFamily="2" charset="2"/>
            </a:endParaRPr>
          </a:p>
          <a:p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60266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설계 변경 옵션</a:t>
            </a:r>
            <a:r>
              <a:rPr lang="en-US" altLang="ko-KR" sz="1200" dirty="0"/>
              <a:t>. (</a:t>
            </a:r>
            <a:r>
              <a:rPr lang="ko-KR" altLang="en-US" sz="1200" dirty="0"/>
              <a:t>대안</a:t>
            </a:r>
            <a:r>
              <a:rPr lang="en-US" altLang="ko-KR" sz="1200" dirty="0"/>
              <a:t>) </a:t>
            </a:r>
            <a:r>
              <a:rPr lang="en-US" altLang="ko-KR" sz="1200" dirty="0">
                <a:sym typeface="Wingdings" pitchFamily="2" charset="2"/>
              </a:rPr>
              <a:t> DP</a:t>
            </a:r>
            <a:r>
              <a:rPr lang="ko-KR" altLang="en-US" sz="1200" dirty="0">
                <a:sym typeface="Wingdings" pitchFamily="2" charset="2"/>
              </a:rPr>
              <a:t> 단위</a:t>
            </a:r>
            <a:endParaRPr lang="en-US" altLang="ko-KR" sz="1200" dirty="0">
              <a:sym typeface="Wingdings" pitchFamily="2" charset="2"/>
            </a:endParaRPr>
          </a:p>
          <a:p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6707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45218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설계 변경 옵션</a:t>
            </a:r>
            <a:r>
              <a:rPr lang="en-US" altLang="ko-KR" sz="1200" dirty="0"/>
              <a:t>. (</a:t>
            </a:r>
            <a:r>
              <a:rPr lang="ko-KR" altLang="en-US" sz="1200" dirty="0"/>
              <a:t>대안</a:t>
            </a:r>
            <a:r>
              <a:rPr lang="en-US" altLang="ko-KR" sz="1200" dirty="0"/>
              <a:t>) </a:t>
            </a:r>
            <a:r>
              <a:rPr lang="en-US" altLang="ko-KR" sz="1200" dirty="0">
                <a:sym typeface="Wingdings" pitchFamily="2" charset="2"/>
              </a:rPr>
              <a:t> DP</a:t>
            </a:r>
            <a:r>
              <a:rPr lang="ko-KR" altLang="en-US" sz="1200" dirty="0">
                <a:sym typeface="Wingdings" pitchFamily="2" charset="2"/>
              </a:rPr>
              <a:t> 단위</a:t>
            </a:r>
            <a:endParaRPr lang="en-US" altLang="ko-KR" sz="1200" dirty="0">
              <a:sym typeface="Wingdings" pitchFamily="2" charset="2"/>
            </a:endParaRPr>
          </a:p>
          <a:p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82418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kumimoji="1" lang="ko-Kore-KR" altLang="en-US" b="0" spc="-40" dirty="0">
                <a:solidFill>
                  <a:srgbClr val="00B050"/>
                </a:solidFill>
                <a:latin typeface="+mn-ea"/>
              </a:rPr>
              <a:t>전체적인 </a:t>
            </a:r>
            <a:r>
              <a:rPr kumimoji="1" lang="en-US" altLang="ko-Kore-KR" b="0" spc="-40" dirty="0">
                <a:solidFill>
                  <a:srgbClr val="00B050"/>
                </a:solidFill>
                <a:latin typeface="+mn-ea"/>
              </a:rPr>
              <a:t>ppt</a:t>
            </a:r>
            <a:r>
              <a:rPr kumimoji="1" lang="ko-Kore-KR" altLang="en-US" b="0" spc="-40" dirty="0">
                <a:solidFill>
                  <a:srgbClr val="00B050"/>
                </a:solidFill>
                <a:latin typeface="+mn-ea"/>
              </a:rPr>
              <a:t>에서의 말하고자 하는 방점은</a:t>
            </a:r>
            <a:r>
              <a:rPr kumimoji="1" lang="en-US" altLang="ko-Kore-KR" b="0" spc="-40" dirty="0">
                <a:solidFill>
                  <a:srgbClr val="00B050"/>
                </a:solidFill>
                <a:latin typeface="+mn-ea"/>
              </a:rPr>
              <a:t>)</a:t>
            </a:r>
          </a:p>
          <a:p>
            <a:pPr algn="l"/>
            <a:endParaRPr kumimoji="1" lang="en-US" altLang="ko-Kore-KR" b="0" spc="-40" dirty="0">
              <a:solidFill>
                <a:srgbClr val="00B050"/>
              </a:solidFill>
              <a:latin typeface="+mn-ea"/>
            </a:endParaRPr>
          </a:p>
          <a:p>
            <a:pPr algn="l"/>
            <a:r>
              <a:rPr kumimoji="1" lang="ko-Kore-KR" altLang="en-US" b="0" spc="-40" dirty="0">
                <a:solidFill>
                  <a:srgbClr val="00B050"/>
                </a:solidFill>
                <a:latin typeface="+mn-ea"/>
              </a:rPr>
              <a:t>다중 </a:t>
            </a:r>
            <a:r>
              <a:rPr kumimoji="1" lang="en-US" altLang="ko-Kore-KR" b="0" spc="-40" dirty="0">
                <a:solidFill>
                  <a:srgbClr val="00B050"/>
                </a:solidFill>
                <a:latin typeface="+mn-ea"/>
              </a:rPr>
              <a:t>F</a:t>
            </a:r>
            <a:r>
              <a:rPr kumimoji="1" lang="en-US" altLang="ko-KR" b="0" spc="-40" dirty="0">
                <a:solidFill>
                  <a:srgbClr val="00B050"/>
                </a:solidFill>
                <a:latin typeface="+mn-ea"/>
              </a:rPr>
              <a:t>R </a:t>
            </a:r>
            <a:r>
              <a:rPr kumimoji="1" lang="ko-KR" altLang="en-US" b="0" spc="-40" dirty="0">
                <a:solidFill>
                  <a:srgbClr val="00B050"/>
                </a:solidFill>
                <a:latin typeface="+mn-ea"/>
              </a:rPr>
              <a:t>문제를 다루는 게 중요하고</a:t>
            </a:r>
            <a:r>
              <a:rPr kumimoji="1" lang="en-US" altLang="ko-KR" b="0" spc="-40" dirty="0">
                <a:solidFill>
                  <a:srgbClr val="00B050"/>
                </a:solidFill>
                <a:latin typeface="+mn-ea"/>
              </a:rPr>
              <a:t>(?)</a:t>
            </a:r>
          </a:p>
          <a:p>
            <a:pPr algn="l"/>
            <a:r>
              <a:rPr kumimoji="1" lang="en-US" altLang="ko-KR" b="0" spc="-40" dirty="0">
                <a:solidFill>
                  <a:srgbClr val="00B050"/>
                </a:solidFill>
                <a:latin typeface="+mn-ea"/>
              </a:rPr>
              <a:t> - </a:t>
            </a:r>
            <a:r>
              <a:rPr kumimoji="1" lang="ko-KR" altLang="en-US" b="0" spc="-40" dirty="0">
                <a:solidFill>
                  <a:srgbClr val="00B050"/>
                </a:solidFill>
                <a:latin typeface="+mn-ea"/>
              </a:rPr>
              <a:t>혹은 현실에서 그러한 문제를 직면하고 있고</a:t>
            </a:r>
            <a:r>
              <a:rPr kumimoji="1" lang="en-US" altLang="ko-KR" b="0" spc="-40" dirty="0">
                <a:solidFill>
                  <a:srgbClr val="00B050"/>
                </a:solidFill>
                <a:latin typeface="+mn-ea"/>
              </a:rPr>
              <a:t>,</a:t>
            </a:r>
          </a:p>
          <a:p>
            <a:pPr algn="l"/>
            <a:endParaRPr kumimoji="1" lang="en-US" altLang="ko-KR" b="0" spc="-40" dirty="0">
              <a:solidFill>
                <a:srgbClr val="00B050"/>
              </a:solidFill>
              <a:latin typeface="+mn-ea"/>
            </a:endParaRPr>
          </a:p>
          <a:p>
            <a:pPr algn="l"/>
            <a:r>
              <a:rPr kumimoji="1" lang="ko-KR" altLang="en-US" b="0" spc="-40" dirty="0">
                <a:solidFill>
                  <a:srgbClr val="00B050"/>
                </a:solidFill>
                <a:latin typeface="+mn-ea"/>
              </a:rPr>
              <a:t>이 문제에 있어서의 핵심은 상충</a:t>
            </a:r>
            <a:r>
              <a:rPr kumimoji="1" lang="en-US" altLang="ko-KR" b="0" spc="-40" dirty="0">
                <a:solidFill>
                  <a:srgbClr val="00B050"/>
                </a:solidFill>
                <a:latin typeface="+mn-ea"/>
              </a:rPr>
              <a:t>(</a:t>
            </a:r>
            <a:r>
              <a:rPr kumimoji="1" lang="ko-KR" altLang="en-US" b="0" spc="-40" dirty="0">
                <a:solidFill>
                  <a:srgbClr val="00B050"/>
                </a:solidFill>
                <a:latin typeface="+mn-ea"/>
              </a:rPr>
              <a:t>충돌관계</a:t>
            </a:r>
            <a:r>
              <a:rPr kumimoji="1" lang="en-US" altLang="ko-KR" b="0" spc="-40" dirty="0">
                <a:solidFill>
                  <a:srgbClr val="00B050"/>
                </a:solidFill>
                <a:latin typeface="+mn-ea"/>
              </a:rPr>
              <a:t>)</a:t>
            </a:r>
            <a:r>
              <a:rPr kumimoji="1" lang="ko-KR" altLang="en-US" b="0" spc="-40" dirty="0" err="1">
                <a:solidFill>
                  <a:srgbClr val="00B050"/>
                </a:solidFill>
                <a:latin typeface="+mn-ea"/>
              </a:rPr>
              <a:t>를</a:t>
            </a:r>
            <a:r>
              <a:rPr kumimoji="1" lang="ko-KR" altLang="en-US" b="0" spc="-40" dirty="0">
                <a:solidFill>
                  <a:srgbClr val="00B050"/>
                </a:solidFill>
                <a:latin typeface="+mn-ea"/>
              </a:rPr>
              <a:t> 어떻게 조절하는가</a:t>
            </a:r>
            <a:r>
              <a:rPr kumimoji="1" lang="en-US" altLang="ko-KR" b="0" spc="-40" dirty="0">
                <a:solidFill>
                  <a:srgbClr val="00B050"/>
                </a:solidFill>
                <a:latin typeface="+mn-ea"/>
              </a:rPr>
              <a:t> </a:t>
            </a:r>
            <a:r>
              <a:rPr kumimoji="1" lang="ko-KR" altLang="en-US" b="0" spc="-40" dirty="0">
                <a:solidFill>
                  <a:srgbClr val="00B050"/>
                </a:solidFill>
                <a:latin typeface="+mn-ea"/>
              </a:rPr>
              <a:t>이다</a:t>
            </a:r>
            <a:r>
              <a:rPr kumimoji="1" lang="en-US" altLang="ko-KR" b="0" spc="-40" dirty="0">
                <a:solidFill>
                  <a:srgbClr val="00B050"/>
                </a:solidFill>
                <a:latin typeface="+mn-ea"/>
              </a:rPr>
              <a:t>.</a:t>
            </a:r>
          </a:p>
          <a:p>
            <a:pPr algn="l"/>
            <a:endParaRPr kumimoji="1" lang="en-US" altLang="ko-KR" b="0" spc="-40" dirty="0">
              <a:solidFill>
                <a:srgbClr val="00B050"/>
              </a:solidFill>
              <a:latin typeface="+mn-ea"/>
            </a:endParaRPr>
          </a:p>
          <a:p>
            <a:pPr algn="l"/>
            <a:r>
              <a:rPr kumimoji="1" lang="en-US" altLang="ko-KR" b="0" spc="-40" dirty="0">
                <a:solidFill>
                  <a:srgbClr val="00B050"/>
                </a:solidFill>
                <a:latin typeface="+mn-ea"/>
                <a:sym typeface="Wingdings" pitchFamily="2" charset="2"/>
              </a:rPr>
              <a:t></a:t>
            </a:r>
            <a:r>
              <a:rPr kumimoji="1" lang="ko-KR" altLang="en-US" b="0" spc="-40" dirty="0">
                <a:solidFill>
                  <a:srgbClr val="00B050"/>
                </a:solidFill>
                <a:latin typeface="+mn-ea"/>
                <a:sym typeface="Wingdings" pitchFamily="2" charset="2"/>
              </a:rPr>
              <a:t> 그래서 난 다중 요구사항들의 대안들의 조합을 </a:t>
            </a:r>
            <a:r>
              <a:rPr kumimoji="1" lang="en-US" altLang="ko-KR" b="0" spc="-40" dirty="0">
                <a:solidFill>
                  <a:srgbClr val="00B050"/>
                </a:solidFill>
                <a:latin typeface="+mn-ea"/>
                <a:sym typeface="Wingdings" pitchFamily="2" charset="2"/>
              </a:rPr>
              <a:t>conflict resolution </a:t>
            </a:r>
            <a:r>
              <a:rPr kumimoji="1" lang="ko-KR" altLang="en-US" b="0" spc="-40" dirty="0">
                <a:solidFill>
                  <a:srgbClr val="00B050"/>
                </a:solidFill>
                <a:latin typeface="+mn-ea"/>
                <a:sym typeface="Wingdings" pitchFamily="2" charset="2"/>
              </a:rPr>
              <a:t>관점에서 분석하고자 한다</a:t>
            </a:r>
            <a:r>
              <a:rPr kumimoji="1" lang="en-US" altLang="ko-KR" b="0" spc="-40" dirty="0">
                <a:solidFill>
                  <a:srgbClr val="00B050"/>
                </a:solidFill>
                <a:latin typeface="+mn-ea"/>
                <a:sym typeface="Wingdings" pitchFamily="2" charset="2"/>
              </a:rPr>
              <a:t>.</a:t>
            </a:r>
            <a:endParaRPr kumimoji="1" lang="en-US" altLang="ko-KR" b="0" spc="-40" dirty="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63357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설계 변경 옵션</a:t>
            </a:r>
            <a:r>
              <a:rPr lang="en-US" altLang="ko-KR" sz="1200" dirty="0"/>
              <a:t>. (</a:t>
            </a:r>
            <a:r>
              <a:rPr lang="ko-KR" altLang="en-US" sz="1200" dirty="0"/>
              <a:t>대안</a:t>
            </a:r>
            <a:r>
              <a:rPr lang="en-US" altLang="ko-KR" sz="1200" dirty="0"/>
              <a:t>) </a:t>
            </a:r>
            <a:r>
              <a:rPr lang="en-US" altLang="ko-KR" sz="1200" dirty="0">
                <a:sym typeface="Wingdings" pitchFamily="2" charset="2"/>
              </a:rPr>
              <a:t> DP</a:t>
            </a:r>
            <a:r>
              <a:rPr lang="ko-KR" altLang="en-US" sz="1200" dirty="0">
                <a:sym typeface="Wingdings" pitchFamily="2" charset="2"/>
              </a:rPr>
              <a:t> 단위</a:t>
            </a:r>
            <a:endParaRPr lang="en-US" altLang="ko-KR" sz="1200" dirty="0">
              <a:sym typeface="Wingdings" pitchFamily="2" charset="2"/>
            </a:endParaRPr>
          </a:p>
          <a:p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70427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설계 변경 옵션</a:t>
            </a:r>
            <a:r>
              <a:rPr lang="en-US" altLang="ko-KR" sz="1200" dirty="0"/>
              <a:t>. (</a:t>
            </a:r>
            <a:r>
              <a:rPr lang="ko-KR" altLang="en-US" sz="1200" dirty="0"/>
              <a:t>대안</a:t>
            </a:r>
            <a:r>
              <a:rPr lang="en-US" altLang="ko-KR" sz="1200" dirty="0"/>
              <a:t>) </a:t>
            </a:r>
            <a:r>
              <a:rPr lang="en-US" altLang="ko-KR" sz="1200" dirty="0">
                <a:sym typeface="Wingdings" pitchFamily="2" charset="2"/>
              </a:rPr>
              <a:t> DP</a:t>
            </a:r>
            <a:r>
              <a:rPr lang="ko-KR" altLang="en-US" sz="1200" dirty="0">
                <a:sym typeface="Wingdings" pitchFamily="2" charset="2"/>
              </a:rPr>
              <a:t> 단위</a:t>
            </a:r>
            <a:endParaRPr lang="en-US" altLang="ko-KR" sz="1200" dirty="0">
              <a:sym typeface="Wingdings" pitchFamily="2" charset="2"/>
            </a:endParaRPr>
          </a:p>
          <a:p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19294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77570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ko-KR" altLang="en-US" sz="1200" dirty="0"/>
              <a:t>이게 되면</a:t>
            </a:r>
            <a:r>
              <a:rPr lang="en-US" altLang="ko-KR" sz="1200" dirty="0"/>
              <a:t>, dissemble </a:t>
            </a:r>
            <a:r>
              <a:rPr lang="ko-KR" altLang="en-US" sz="1200" dirty="0" err="1"/>
              <a:t>처럼</a:t>
            </a:r>
            <a:r>
              <a:rPr lang="ko-KR" altLang="en-US" sz="1200" dirty="0"/>
              <a:t> </a:t>
            </a:r>
            <a:r>
              <a:rPr lang="en-US" altLang="ko-KR" sz="1200" dirty="0"/>
              <a:t>FR1, FR2</a:t>
            </a:r>
            <a:r>
              <a:rPr lang="ko-KR" altLang="en-US" sz="1200" dirty="0"/>
              <a:t>의 전체 셋에서 점차 떨어져 나가는 관계를 통해 유추할 수 있지 않을까</a:t>
            </a:r>
            <a:r>
              <a:rPr lang="en-US" altLang="ko-KR" sz="1200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7806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ko-KR" altLang="en-US" sz="1200" dirty="0"/>
              <a:t>이게 되면</a:t>
            </a:r>
            <a:r>
              <a:rPr lang="en-US" altLang="ko-KR" sz="1200" dirty="0"/>
              <a:t>, dissemble </a:t>
            </a:r>
            <a:r>
              <a:rPr lang="ko-KR" altLang="en-US" sz="1200" dirty="0" err="1"/>
              <a:t>처럼</a:t>
            </a:r>
            <a:r>
              <a:rPr lang="ko-KR" altLang="en-US" sz="1200" dirty="0"/>
              <a:t> </a:t>
            </a:r>
            <a:r>
              <a:rPr lang="en-US" altLang="ko-KR" sz="1200" dirty="0"/>
              <a:t>FR1, FR2</a:t>
            </a:r>
            <a:r>
              <a:rPr lang="ko-KR" altLang="en-US" sz="1200" dirty="0"/>
              <a:t>의 전체 셋에서 점차 떨어져 나가는 관계를 통해 유추할 수 있지 않을까</a:t>
            </a:r>
            <a:r>
              <a:rPr lang="en-US" altLang="ko-KR" sz="1200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19898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ko-KR" altLang="en-US" sz="1200" dirty="0"/>
              <a:t>이게 되면</a:t>
            </a:r>
            <a:r>
              <a:rPr lang="en-US" altLang="ko-KR" sz="1200" dirty="0"/>
              <a:t>, dissemble </a:t>
            </a:r>
            <a:r>
              <a:rPr lang="ko-KR" altLang="en-US" sz="1200" dirty="0" err="1"/>
              <a:t>처럼</a:t>
            </a:r>
            <a:r>
              <a:rPr lang="ko-KR" altLang="en-US" sz="1200" dirty="0"/>
              <a:t> </a:t>
            </a:r>
            <a:r>
              <a:rPr lang="en-US" altLang="ko-KR" sz="1200" dirty="0"/>
              <a:t>FR1, FR2</a:t>
            </a:r>
            <a:r>
              <a:rPr lang="ko-KR" altLang="en-US" sz="1200" dirty="0"/>
              <a:t>의 전체 셋에서 점차 떨어져 나가는 관계를 통해 유추할 수 있지 않을까</a:t>
            </a:r>
            <a:r>
              <a:rPr lang="en-US" altLang="ko-KR" sz="1200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41439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설계 변경 옵션</a:t>
            </a:r>
            <a:r>
              <a:rPr lang="en-US" altLang="ko-KR" sz="1200" dirty="0"/>
              <a:t>. (</a:t>
            </a:r>
            <a:r>
              <a:rPr lang="ko-KR" altLang="en-US" sz="1200" dirty="0"/>
              <a:t>대안</a:t>
            </a:r>
            <a:r>
              <a:rPr lang="en-US" altLang="ko-KR" sz="1200" dirty="0"/>
              <a:t>) </a:t>
            </a:r>
            <a:r>
              <a:rPr lang="en-US" altLang="ko-KR" sz="1200" dirty="0">
                <a:sym typeface="Wingdings" pitchFamily="2" charset="2"/>
              </a:rPr>
              <a:t> DP</a:t>
            </a:r>
            <a:r>
              <a:rPr lang="ko-KR" altLang="en-US" sz="1200" dirty="0">
                <a:sym typeface="Wingdings" pitchFamily="2" charset="2"/>
              </a:rPr>
              <a:t> 단위</a:t>
            </a:r>
            <a:endParaRPr lang="en-US" altLang="ko-KR" sz="1200" dirty="0">
              <a:sym typeface="Wingdings" pitchFamily="2" charset="2"/>
            </a:endParaRPr>
          </a:p>
          <a:p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45412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설계 변경 옵션</a:t>
            </a:r>
            <a:r>
              <a:rPr lang="en-US" altLang="ko-KR" sz="1200" dirty="0"/>
              <a:t>. (</a:t>
            </a:r>
            <a:r>
              <a:rPr lang="ko-KR" altLang="en-US" sz="1200" dirty="0"/>
              <a:t>대안</a:t>
            </a:r>
            <a:r>
              <a:rPr lang="en-US" altLang="ko-KR" sz="1200" dirty="0"/>
              <a:t>) </a:t>
            </a:r>
            <a:r>
              <a:rPr lang="en-US" altLang="ko-KR" sz="1200" dirty="0">
                <a:sym typeface="Wingdings" pitchFamily="2" charset="2"/>
              </a:rPr>
              <a:t> DP</a:t>
            </a:r>
            <a:r>
              <a:rPr lang="ko-KR" altLang="en-US" sz="1200" dirty="0">
                <a:sym typeface="Wingdings" pitchFamily="2" charset="2"/>
              </a:rPr>
              <a:t> 단위</a:t>
            </a:r>
            <a:endParaRPr lang="en-US" altLang="ko-KR" sz="1200" dirty="0">
              <a:sym typeface="Wingdings" pitchFamily="2" charset="2"/>
            </a:endParaRPr>
          </a:p>
          <a:p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897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방법론은 전체 </a:t>
            </a:r>
            <a:r>
              <a:rPr kumimoji="1" lang="en-US" altLang="ko-Kore-KR" dirty="0"/>
              <a:t>LP </a:t>
            </a:r>
            <a:r>
              <a:rPr kumimoji="1" lang="ko-Kore-KR" altLang="en-US" dirty="0"/>
              <a:t>수리계획으로 일단 식을 작성하되</a:t>
            </a:r>
            <a:r>
              <a:rPr kumimoji="1" lang="en-US" altLang="ko-Kore-KR" dirty="0"/>
              <a:t>, 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너무 고려사항이 많으니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그에 대한 나의 </a:t>
            </a:r>
            <a:r>
              <a:rPr kumimoji="1" lang="en-US" altLang="ko-Kore-KR" dirty="0"/>
              <a:t>search algorithm </a:t>
            </a:r>
            <a:r>
              <a:rPr kumimoji="1" lang="en-US" altLang="ko-KR" dirty="0"/>
              <a:t>(D-separation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/ graph neural network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통한 최적화</a:t>
            </a:r>
            <a:r>
              <a:rPr kumimoji="1" lang="en-US" altLang="ko-KR" dirty="0"/>
              <a:t>) </a:t>
            </a:r>
            <a:r>
              <a:rPr kumimoji="1" lang="ko-KR" altLang="en-US" dirty="0"/>
              <a:t>알고리즘을 통해 문제를 접근한다</a:t>
            </a:r>
            <a:r>
              <a:rPr kumimoji="1" lang="en-US" altLang="ko-KR" dirty="0"/>
              <a:t>.</a:t>
            </a:r>
          </a:p>
          <a:p>
            <a:r>
              <a:rPr kumimoji="1" lang="ko-Kore-KR" altLang="en-US" dirty="0"/>
              <a:t>효과</a:t>
            </a:r>
            <a:r>
              <a:rPr kumimoji="1" lang="en-US" altLang="ko-Kore-KR" dirty="0"/>
              <a:t>) </a:t>
            </a:r>
            <a:r>
              <a:rPr kumimoji="1" lang="ko-Kore-KR" altLang="en-US" dirty="0"/>
              <a:t>기존 제품들의 생산유무 결정 </a:t>
            </a:r>
            <a:r>
              <a:rPr kumimoji="1" lang="en-US" altLang="ko-Kore-KR" dirty="0"/>
              <a:t>/ </a:t>
            </a:r>
            <a:r>
              <a:rPr kumimoji="1" lang="ko-Kore-KR" altLang="en-US" dirty="0"/>
              <a:t>더 좋은 </a:t>
            </a:r>
            <a:r>
              <a:rPr kumimoji="1" lang="en-US" altLang="ko-Kore-KR" dirty="0"/>
              <a:t>profit max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물론</a:t>
            </a:r>
            <a:r>
              <a:rPr kumimoji="1" lang="en-US" altLang="ko-Kore-KR" dirty="0"/>
              <a:t>, </a:t>
            </a:r>
            <a:r>
              <a:rPr kumimoji="1" lang="en-US" altLang="ko-KR" dirty="0"/>
              <a:t>demand </a:t>
            </a:r>
            <a:r>
              <a:rPr kumimoji="1" lang="ko-KR" altLang="en-US" dirty="0"/>
              <a:t>측면을 </a:t>
            </a:r>
            <a:r>
              <a:rPr kumimoji="1" lang="ko-KR" altLang="en-US" dirty="0" err="1"/>
              <a:t>다루는게</a:t>
            </a:r>
            <a:r>
              <a:rPr kumimoji="1" lang="ko-KR" altLang="en-US" dirty="0"/>
              <a:t> 마케팅 쪽이긴 허나</a:t>
            </a:r>
            <a:r>
              <a:rPr kumimoji="1" lang="en-US" altLang="ko-KR" dirty="0"/>
              <a:t>, </a:t>
            </a:r>
          </a:p>
          <a:p>
            <a:r>
              <a:rPr kumimoji="1" lang="en-US" altLang="ko-KR" dirty="0"/>
              <a:t>Demand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잘 예측하자가 아니라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이런식으로</a:t>
            </a:r>
            <a:r>
              <a:rPr kumimoji="1" lang="ko-KR" altLang="en-US" dirty="0"/>
              <a:t> 메커니즘이 돌아가는 문제 속에서</a:t>
            </a:r>
            <a:r>
              <a:rPr kumimoji="1" lang="en-US" altLang="ko-KR" dirty="0"/>
              <a:t>,</a:t>
            </a:r>
          </a:p>
          <a:p>
            <a:r>
              <a:rPr kumimoji="1" lang="ko-Kore-KR" altLang="en-US" dirty="0"/>
              <a:t>공급망 문제의 비용을 최소화  및 수익 최대화를 할 수 있는 </a:t>
            </a:r>
            <a:r>
              <a:rPr kumimoji="1" lang="en-US" altLang="ko-Kore-KR" dirty="0"/>
              <a:t>M</a:t>
            </a:r>
            <a:r>
              <a:rPr kumimoji="1" lang="en-US" altLang="ko-KR" dirty="0"/>
              <a:t>odule selection </a:t>
            </a:r>
            <a:r>
              <a:rPr kumimoji="1" lang="ko-KR" altLang="en-US" dirty="0"/>
              <a:t>문제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02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방법론은 전체 </a:t>
            </a:r>
            <a:r>
              <a:rPr kumimoji="1" lang="en-US" altLang="ko-Kore-KR" dirty="0"/>
              <a:t>LP </a:t>
            </a:r>
            <a:r>
              <a:rPr kumimoji="1" lang="ko-Kore-KR" altLang="en-US" dirty="0"/>
              <a:t>수리계획으로 일단 식을 작성하되</a:t>
            </a:r>
            <a:r>
              <a:rPr kumimoji="1" lang="en-US" altLang="ko-Kore-KR" dirty="0"/>
              <a:t>, 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너무 고려사항이 많으니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그에 대한 나의 </a:t>
            </a:r>
            <a:r>
              <a:rPr kumimoji="1" lang="en-US" altLang="ko-Kore-KR" dirty="0"/>
              <a:t>search algorithm </a:t>
            </a:r>
            <a:r>
              <a:rPr kumimoji="1" lang="en-US" altLang="ko-KR" dirty="0"/>
              <a:t>(D-separation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/ graph neural network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통한 최적화</a:t>
            </a:r>
            <a:r>
              <a:rPr kumimoji="1" lang="en-US" altLang="ko-KR" dirty="0"/>
              <a:t>) </a:t>
            </a:r>
            <a:r>
              <a:rPr kumimoji="1" lang="ko-KR" altLang="en-US" dirty="0"/>
              <a:t>알고리즘을 통해 문제를 접근한다</a:t>
            </a:r>
            <a:r>
              <a:rPr kumimoji="1" lang="en-US" altLang="ko-KR" dirty="0"/>
              <a:t>.</a:t>
            </a:r>
          </a:p>
          <a:p>
            <a:r>
              <a:rPr kumimoji="1" lang="ko-Kore-KR" altLang="en-US" dirty="0"/>
              <a:t>효과</a:t>
            </a:r>
            <a:r>
              <a:rPr kumimoji="1" lang="en-US" altLang="ko-Kore-KR" dirty="0"/>
              <a:t>) </a:t>
            </a:r>
            <a:r>
              <a:rPr kumimoji="1" lang="ko-Kore-KR" altLang="en-US" dirty="0"/>
              <a:t>기존 제품들의 생산유무 결정 </a:t>
            </a:r>
            <a:r>
              <a:rPr kumimoji="1" lang="en-US" altLang="ko-Kore-KR" dirty="0"/>
              <a:t>/ </a:t>
            </a:r>
            <a:r>
              <a:rPr kumimoji="1" lang="ko-Kore-KR" altLang="en-US" dirty="0"/>
              <a:t>더 좋은 </a:t>
            </a:r>
            <a:r>
              <a:rPr kumimoji="1" lang="en-US" altLang="ko-Kore-KR" dirty="0"/>
              <a:t>profit max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물론</a:t>
            </a:r>
            <a:r>
              <a:rPr kumimoji="1" lang="en-US" altLang="ko-Kore-KR" dirty="0"/>
              <a:t>, </a:t>
            </a:r>
            <a:r>
              <a:rPr kumimoji="1" lang="en-US" altLang="ko-KR" dirty="0"/>
              <a:t>demand </a:t>
            </a:r>
            <a:r>
              <a:rPr kumimoji="1" lang="ko-KR" altLang="en-US" dirty="0"/>
              <a:t>측면을 </a:t>
            </a:r>
            <a:r>
              <a:rPr kumimoji="1" lang="ko-KR" altLang="en-US" dirty="0" err="1"/>
              <a:t>다루는게</a:t>
            </a:r>
            <a:r>
              <a:rPr kumimoji="1" lang="ko-KR" altLang="en-US" dirty="0"/>
              <a:t> 마케팅 쪽이긴 허나</a:t>
            </a:r>
            <a:r>
              <a:rPr kumimoji="1" lang="en-US" altLang="ko-KR" dirty="0"/>
              <a:t>, </a:t>
            </a:r>
          </a:p>
          <a:p>
            <a:r>
              <a:rPr kumimoji="1" lang="en-US" altLang="ko-KR" dirty="0"/>
              <a:t>Demand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잘 예측하자가 아니라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이런식으로</a:t>
            </a:r>
            <a:r>
              <a:rPr kumimoji="1" lang="ko-KR" altLang="en-US" dirty="0"/>
              <a:t> 메커니즘이 돌아가는 문제 속에서</a:t>
            </a:r>
            <a:r>
              <a:rPr kumimoji="1" lang="en-US" altLang="ko-KR" dirty="0"/>
              <a:t>,</a:t>
            </a:r>
          </a:p>
          <a:p>
            <a:r>
              <a:rPr kumimoji="1" lang="ko-Kore-KR" altLang="en-US" dirty="0"/>
              <a:t>공급망 문제의 비용을 최소화  및 수익 최대화를 할 수 있는 </a:t>
            </a:r>
            <a:r>
              <a:rPr kumimoji="1" lang="en-US" altLang="ko-Kore-KR" dirty="0"/>
              <a:t>M</a:t>
            </a:r>
            <a:r>
              <a:rPr kumimoji="1" lang="en-US" altLang="ko-KR" dirty="0"/>
              <a:t>odule selection </a:t>
            </a:r>
            <a:r>
              <a:rPr kumimoji="1" lang="ko-KR" altLang="en-US" dirty="0"/>
              <a:t>문제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0041-C0E5-4DF7-9D3F-8533905C54C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150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8947-90C7-46AC-891E-0ACE4E8FE21E}" type="datetime1">
              <a:rPr lang="ko-KR" altLang="en-US" smtClean="0"/>
              <a:t>2023. 3. 22.</a:t>
            </a:fld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02E3E92-00B0-47ED-82AF-FB5E8C24A7DF}"/>
              </a:ext>
            </a:extLst>
          </p:cNvPr>
          <p:cNvCxnSpPr/>
          <p:nvPr userDrawn="1"/>
        </p:nvCxnSpPr>
        <p:spPr>
          <a:xfrm>
            <a:off x="0" y="885158"/>
            <a:ext cx="9144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224AE60-C9C2-414B-BEDB-488B64AF01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62482" y="6625848"/>
            <a:ext cx="2057400" cy="2321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spc="-40" baseline="0">
                <a:solidFill>
                  <a:schemeClr val="bg1"/>
                </a:solidFill>
              </a:defRPr>
            </a:lvl1pPr>
          </a:lstStyle>
          <a:p>
            <a:fld id="{528F71E4-6861-4081-93F7-1CE13C0AE97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6848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CDD5983-0642-4A80-A183-606F333C1F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62482" y="6625848"/>
            <a:ext cx="2057400" cy="2321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spc="-40" baseline="0">
                <a:solidFill>
                  <a:schemeClr val="bg1"/>
                </a:solidFill>
              </a:defRPr>
            </a:lvl1pPr>
          </a:lstStyle>
          <a:p>
            <a:fld id="{528F71E4-6861-4081-93F7-1CE13C0AE97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59781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51894864-52B8-47DE-91BB-B48C9EDEAD6A}"/>
              </a:ext>
            </a:extLst>
          </p:cNvPr>
          <p:cNvSpPr/>
          <p:nvPr userDrawn="1"/>
        </p:nvSpPr>
        <p:spPr>
          <a:xfrm>
            <a:off x="0" y="6625848"/>
            <a:ext cx="9144000" cy="23215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6615" y="232152"/>
            <a:ext cx="8650940" cy="586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8941" y="952036"/>
            <a:ext cx="8650941" cy="5293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6615" y="6625848"/>
            <a:ext cx="2057400" cy="2321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spc="-40" baseline="0">
                <a:solidFill>
                  <a:schemeClr val="bg1"/>
                </a:solidFill>
              </a:defRPr>
            </a:lvl1pPr>
          </a:lstStyle>
          <a:p>
            <a:fld id="{4E6E991D-186F-4EAC-812A-2FB98178E9CA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62482" y="6625848"/>
            <a:ext cx="2057400" cy="2321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spc="-40" baseline="0">
                <a:solidFill>
                  <a:schemeClr val="bg1"/>
                </a:solidFill>
              </a:defRPr>
            </a:lvl1pPr>
          </a:lstStyle>
          <a:p>
            <a:fld id="{528F71E4-6861-4081-93F7-1CE13C0AE97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684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6" r:id="rId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 spc="-4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Wingdings" panose="05000000000000000000" pitchFamily="2" charset="2"/>
        <a:buNone/>
        <a:defRPr sz="1800" kern="1200" spc="-40" baseline="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-40" baseline="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-40" baseline="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-40" baseline="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-40" baseline="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emf"/><Relationship Id="rId4" Type="http://schemas.openxmlformats.org/officeDocument/2006/relationships/image" Target="../media/image5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A392524-777D-ABEF-B910-70E23048E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68BEAF-27B4-AC5D-68D4-2DC1AF0FF6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041A9A-A181-A316-B46F-3B0045D946C1}"/>
              </a:ext>
            </a:extLst>
          </p:cNvPr>
          <p:cNvSpPr txBox="1"/>
          <p:nvPr/>
        </p:nvSpPr>
        <p:spPr>
          <a:xfrm>
            <a:off x="154637" y="125823"/>
            <a:ext cx="804835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z="2800" spc="-40" dirty="0">
                <a:latin typeface="+mn-ea"/>
              </a:rPr>
              <a:t>기존 제품들을 고려한 상황속에서 </a:t>
            </a:r>
            <a:r>
              <a:rPr kumimoji="1" lang="en-US" altLang="ko-Kore-KR" sz="2800" spc="-40" dirty="0">
                <a:latin typeface="+mn-ea"/>
              </a:rPr>
              <a:t>NPFD with SCM</a:t>
            </a:r>
            <a:endParaRPr kumimoji="1" lang="ko-Kore-KR" altLang="en-US" sz="2800" spc="-4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064C90-5AB4-6C0B-0692-A56FF58A10A1}"/>
              </a:ext>
            </a:extLst>
          </p:cNvPr>
          <p:cNvSpPr txBox="1"/>
          <p:nvPr/>
        </p:nvSpPr>
        <p:spPr>
          <a:xfrm>
            <a:off x="94453" y="680022"/>
            <a:ext cx="8973501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solidFill>
                  <a:srgbClr val="C00000"/>
                </a:solidFill>
                <a:latin typeface="+mn-ea"/>
              </a:rPr>
              <a:t>1) New product family design + SCM (module selection &amp; module integration)</a:t>
            </a:r>
          </a:p>
          <a:p>
            <a:pPr marL="457200" indent="-457200" algn="l">
              <a:buAutoNum type="arabicParenR"/>
            </a:pPr>
            <a:endParaRPr kumimoji="1" lang="en-US" altLang="ko-Kore-KR" spc="-40" dirty="0">
              <a:solidFill>
                <a:srgbClr val="C00000"/>
              </a:solidFill>
              <a:latin typeface="+mn-ea"/>
            </a:endParaRPr>
          </a:p>
          <a:p>
            <a:pPr marL="457200" indent="-457200" algn="l">
              <a:buAutoNum type="arabicParenR"/>
            </a:pPr>
            <a:endParaRPr kumimoji="1" lang="en-US" altLang="ko-Kore-KR" spc="-40" dirty="0">
              <a:latin typeface="+mn-ea"/>
            </a:endParaRPr>
          </a:p>
          <a:p>
            <a:pPr marL="457200" indent="-457200" algn="l">
              <a:buAutoNum type="arabicParenR"/>
            </a:pPr>
            <a:endParaRPr kumimoji="1" lang="en-US" altLang="ko-Kore-KR" spc="-40" dirty="0">
              <a:latin typeface="+mn-ea"/>
            </a:endParaRPr>
          </a:p>
          <a:p>
            <a:pPr marL="457200" indent="-457200" algn="l">
              <a:buAutoNum type="arabicParenR"/>
            </a:pPr>
            <a:endParaRPr kumimoji="1" lang="en-US" altLang="ko-Kore-KR" spc="-40" dirty="0">
              <a:latin typeface="+mn-ea"/>
            </a:endParaRPr>
          </a:p>
          <a:p>
            <a:pPr marL="457200" indent="-457200" algn="l">
              <a:buAutoNum type="arabicParenR"/>
            </a:pPr>
            <a:endParaRPr kumimoji="1" lang="en-US" altLang="ko-Kore-KR" spc="-4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DC8441-15A9-97A3-8DB3-12C559FE3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838" y="3914019"/>
            <a:ext cx="3538034" cy="8195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4BDA70-42DD-EEE3-5934-B063221EC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631" y="3974163"/>
            <a:ext cx="3333949" cy="26516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A6BAEE-4D18-D3CE-3EE6-E9ED6E2E4748}"/>
              </a:ext>
            </a:extLst>
          </p:cNvPr>
          <p:cNvSpPr txBox="1"/>
          <p:nvPr/>
        </p:nvSpPr>
        <p:spPr>
          <a:xfrm>
            <a:off x="4924512" y="5013782"/>
            <a:ext cx="414344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pc="-40" dirty="0">
                <a:latin typeface="+mn-ea"/>
              </a:rPr>
              <a:t>경쟁자가 가격 변동을 가능한 상황속에서</a:t>
            </a:r>
            <a:endParaRPr kumimoji="1" lang="en-US" altLang="ko-Kore-KR" spc="-40" dirty="0">
              <a:latin typeface="+mn-ea"/>
            </a:endParaRPr>
          </a:p>
          <a:p>
            <a:pPr algn="l"/>
            <a:r>
              <a:rPr kumimoji="1" lang="en-US" altLang="ko-Kore-KR" spc="-40" dirty="0">
                <a:latin typeface="+mn-ea"/>
              </a:rPr>
              <a:t>NPD</a:t>
            </a:r>
            <a:r>
              <a:rPr kumimoji="1" lang="ko-Kore-KR" altLang="en-US" spc="-40" dirty="0">
                <a:latin typeface="+mn-ea"/>
              </a:rPr>
              <a:t> 를 어떤 </a:t>
            </a:r>
            <a:r>
              <a:rPr kumimoji="1" lang="en-US" altLang="ko-Kore-KR" spc="-40" dirty="0">
                <a:latin typeface="+mn-ea"/>
              </a:rPr>
              <a:t>attribute </a:t>
            </a:r>
            <a:r>
              <a:rPr kumimoji="1" lang="ko-Kore-KR" altLang="en-US" spc="-40" dirty="0">
                <a:latin typeface="+mn-ea"/>
              </a:rPr>
              <a:t>와 </a:t>
            </a:r>
            <a:r>
              <a:rPr kumimoji="1" lang="en-US" altLang="ko-Kore-KR" spc="-40" dirty="0">
                <a:latin typeface="+mn-ea"/>
              </a:rPr>
              <a:t>price</a:t>
            </a:r>
            <a:r>
              <a:rPr kumimoji="1" lang="ko-Kore-KR" altLang="en-US" spc="-40" dirty="0">
                <a:latin typeface="+mn-ea"/>
              </a:rPr>
              <a:t>로 판매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3813086-6CA0-A921-BA27-D871E85C36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361" y="943973"/>
            <a:ext cx="4864833" cy="243908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CCE7983-D6BC-308B-EB66-6B6F3C20E9D2}"/>
              </a:ext>
            </a:extLst>
          </p:cNvPr>
          <p:cNvSpPr txBox="1"/>
          <p:nvPr/>
        </p:nvSpPr>
        <p:spPr>
          <a:xfrm>
            <a:off x="91056" y="3383054"/>
            <a:ext cx="602900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ore-KR" spc="-40" dirty="0">
                <a:solidFill>
                  <a:srgbClr val="1D6FA9"/>
                </a:solidFill>
                <a:latin typeface="+mn-ea"/>
              </a:rPr>
              <a:t>2) NPD and competitive market decision (short-run)</a:t>
            </a:r>
            <a:br>
              <a:rPr kumimoji="1" lang="en-US" altLang="ko-Kore-KR" spc="-40" dirty="0">
                <a:solidFill>
                  <a:srgbClr val="1D6FA9"/>
                </a:solidFill>
                <a:latin typeface="+mn-ea"/>
              </a:rPr>
            </a:br>
            <a:r>
              <a:rPr kumimoji="1" lang="en-US" altLang="ko-Kore-KR" spc="-40" dirty="0">
                <a:solidFill>
                  <a:srgbClr val="1D6FA9"/>
                </a:solidFill>
                <a:latin typeface="+mn-ea"/>
              </a:rPr>
              <a:t>    -  Nash (Stackelberg) equilibrium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A6B862-EA8F-FC7B-A541-A439820C6603}"/>
              </a:ext>
            </a:extLst>
          </p:cNvPr>
          <p:cNvSpPr txBox="1"/>
          <p:nvPr/>
        </p:nvSpPr>
        <p:spPr>
          <a:xfrm>
            <a:off x="5198129" y="1533427"/>
            <a:ext cx="43609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Tx/>
              <a:buChar char="-"/>
            </a:pPr>
            <a:r>
              <a:rPr kumimoji="1" lang="en-US" altLang="ko-Kore-KR" spc="-40" dirty="0">
                <a:latin typeface="+mn-ea"/>
              </a:rPr>
              <a:t>Development cost </a:t>
            </a:r>
            <a:r>
              <a:rPr kumimoji="1" lang="en-US" altLang="ko-KR" spc="-40" dirty="0">
                <a:latin typeface="+mn-ea"/>
              </a:rPr>
              <a:t>&amp; setup cost</a:t>
            </a:r>
            <a:endParaRPr kumimoji="1" lang="en-US" altLang="ko-Kore-KR" spc="-40" dirty="0">
              <a:latin typeface="+mn-ea"/>
            </a:endParaRPr>
          </a:p>
          <a:p>
            <a:pPr marL="285750" indent="-285750" algn="l">
              <a:buFontTx/>
              <a:buChar char="-"/>
            </a:pPr>
            <a:r>
              <a:rPr kumimoji="1" lang="en-US" altLang="ko-Kore-KR" spc="-40" dirty="0">
                <a:latin typeface="+mn-ea"/>
              </a:rPr>
              <a:t>Procurement cost </a:t>
            </a:r>
            <a:r>
              <a:rPr kumimoji="1" lang="en-US" altLang="ko-KR" spc="-40" dirty="0">
                <a:latin typeface="+mn-ea"/>
              </a:rPr>
              <a:t>&amp; wholesale</a:t>
            </a:r>
            <a:r>
              <a:rPr kumimoji="1" lang="ko-KR" altLang="en-US" spc="-40" dirty="0">
                <a:latin typeface="+mn-ea"/>
              </a:rPr>
              <a:t> </a:t>
            </a:r>
            <a:r>
              <a:rPr kumimoji="1" lang="en-US" altLang="ko-KR" spc="-40" dirty="0">
                <a:latin typeface="+mn-ea"/>
              </a:rPr>
              <a:t>cost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9FA296-9976-2834-47AC-86537CD936E3}"/>
              </a:ext>
            </a:extLst>
          </p:cNvPr>
          <p:cNvSpPr txBox="1"/>
          <p:nvPr/>
        </p:nvSpPr>
        <p:spPr>
          <a:xfrm>
            <a:off x="5517495" y="1222794"/>
            <a:ext cx="120513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b="1" spc="-40" dirty="0">
                <a:solidFill>
                  <a:srgbClr val="C00000"/>
                </a:solidFill>
                <a:latin typeface="+mn-ea"/>
              </a:rPr>
              <a:t>신규 제품군</a:t>
            </a:r>
            <a:endParaRPr kumimoji="1" lang="en-US" altLang="ko-Kore-KR" b="1" spc="-4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03B401-8AB7-EB52-86F7-26E41F9C86B7}"/>
              </a:ext>
            </a:extLst>
          </p:cNvPr>
          <p:cNvSpPr txBox="1"/>
          <p:nvPr/>
        </p:nvSpPr>
        <p:spPr>
          <a:xfrm>
            <a:off x="5198129" y="6025662"/>
            <a:ext cx="358143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  <a:sym typeface="Wingdings" pitchFamily="2" charset="2"/>
              </a:rPr>
              <a:t> </a:t>
            </a:r>
            <a:r>
              <a:rPr kumimoji="1" lang="ko-Kore-KR" altLang="en-US" b="1" spc="-40" dirty="0">
                <a:latin typeface="+mn-ea"/>
                <a:sym typeface="Wingdings" pitchFamily="2" charset="2"/>
              </a:rPr>
              <a:t>경쟁자가 아닌 기존 제품이라면</a:t>
            </a:r>
            <a:r>
              <a:rPr kumimoji="1" lang="en-US" altLang="ko-Kore-KR" b="1" spc="-40" dirty="0">
                <a:latin typeface="+mn-ea"/>
                <a:sym typeface="Wingdings" pitchFamily="2" charset="2"/>
              </a:rPr>
              <a:t>?</a:t>
            </a:r>
            <a:endParaRPr kumimoji="1" lang="ko-Kore-KR" altLang="en-US" b="1" spc="-4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36BC7C-9922-73E6-91E3-F611FFAF990F}"/>
              </a:ext>
            </a:extLst>
          </p:cNvPr>
          <p:cNvSpPr txBox="1"/>
          <p:nvPr/>
        </p:nvSpPr>
        <p:spPr>
          <a:xfrm>
            <a:off x="6089813" y="2375649"/>
            <a:ext cx="218008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z="2000" spc="-40" dirty="0">
                <a:solidFill>
                  <a:srgbClr val="949494"/>
                </a:solidFill>
                <a:latin typeface="+mn-ea"/>
              </a:rPr>
              <a:t>신규 제품군만 고려</a:t>
            </a:r>
            <a:endParaRPr kumimoji="1" lang="ko-Kore-KR" altLang="en-US" sz="3200" spc="-40" dirty="0">
              <a:solidFill>
                <a:srgbClr val="949494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69814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A392524-777D-ABEF-B910-70E23048E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68BEAF-27B4-AC5D-68D4-2DC1AF0FF6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888BD3-7C45-FF59-70E9-E2C88B522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65073" y="1578299"/>
            <a:ext cx="2394486" cy="8432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24AC273-6A6B-BED7-282A-417140F72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575654" y="734081"/>
            <a:ext cx="3205067" cy="73428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83C856-3191-82FF-3C46-C26280A03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034020" y="2525559"/>
            <a:ext cx="3667797" cy="10711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F0C64AB-726C-252F-6D7A-61B5063DE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401729" y="3692983"/>
            <a:ext cx="3031142" cy="12624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3C2555-1481-F0E0-A8BB-3763521457FD}"/>
              </a:ext>
            </a:extLst>
          </p:cNvPr>
          <p:cNvSpPr txBox="1"/>
          <p:nvPr/>
        </p:nvSpPr>
        <p:spPr>
          <a:xfrm>
            <a:off x="192803" y="6114107"/>
            <a:ext cx="217070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ore-KR" dirty="0"/>
              <a:t>P</a:t>
            </a:r>
            <a:r>
              <a:rPr kumimoji="1" lang="en-US" altLang="ko-Kore-KR" baseline="-25000" dirty="0"/>
              <a:t>1,old</a:t>
            </a:r>
            <a:r>
              <a:rPr kumimoji="1" lang="en-US" altLang="ko-Kore-KR" dirty="0"/>
              <a:t> = J</a:t>
            </a:r>
            <a:r>
              <a:rPr kumimoji="1" lang="en-US" altLang="ko-Kore-KR" baseline="-25000" dirty="0"/>
              <a:t>A</a:t>
            </a:r>
            <a:r>
              <a:rPr kumimoji="1" lang="en-US" altLang="ko-Kore-KR" dirty="0"/>
              <a:t>(X</a:t>
            </a:r>
            <a:r>
              <a:rPr kumimoji="1" lang="en-US" altLang="ko-Kore-KR" baseline="-25000" dirty="0"/>
              <a:t>1,old</a:t>
            </a:r>
            <a:r>
              <a:rPr kumimoji="1" lang="en-US" altLang="ko-Kore-KR" dirty="0"/>
              <a:t>,</a:t>
            </a:r>
            <a:r>
              <a:rPr kumimoji="1" lang="en-US" altLang="ko-Kore-KR" b="1" dirty="0">
                <a:solidFill>
                  <a:srgbClr val="1D6FA9"/>
                </a:solidFill>
              </a:rPr>
              <a:t>p</a:t>
            </a:r>
            <a:r>
              <a:rPr kumimoji="1" lang="en-US" altLang="ko-Kore-KR" b="1" baseline="-25000" dirty="0">
                <a:solidFill>
                  <a:srgbClr val="1D6FA9"/>
                </a:solidFill>
              </a:rPr>
              <a:t>1,old</a:t>
            </a:r>
            <a:r>
              <a:rPr kumimoji="1" lang="en-US" altLang="ko-Kore-KR" dirty="0"/>
              <a:t>) </a:t>
            </a:r>
            <a:endParaRPr kumimoji="1" lang="en-US" altLang="ko-Kore-KR" spc="-4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9C337-C056-1431-0D48-F59AF2C9C062}"/>
              </a:ext>
            </a:extLst>
          </p:cNvPr>
          <p:cNvSpPr txBox="1"/>
          <p:nvPr/>
        </p:nvSpPr>
        <p:spPr>
          <a:xfrm>
            <a:off x="4846687" y="3693001"/>
            <a:ext cx="158155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sz="2000" spc="-40" dirty="0">
                <a:latin typeface="+mn-ea"/>
              </a:rPr>
              <a:t>Market share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F26134-C150-AB27-E1AB-BEF6E9F8EE08}"/>
              </a:ext>
            </a:extLst>
          </p:cNvPr>
          <p:cNvSpPr txBox="1"/>
          <p:nvPr/>
        </p:nvSpPr>
        <p:spPr>
          <a:xfrm>
            <a:off x="4784501" y="1776385"/>
            <a:ext cx="166423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sz="2000" spc="-40" dirty="0">
                <a:latin typeface="+mn-ea"/>
              </a:rPr>
              <a:t>SCM cost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52800F-C22A-5B26-7EF4-498AAA52CE75}"/>
              </a:ext>
            </a:extLst>
          </p:cNvPr>
          <p:cNvSpPr txBox="1"/>
          <p:nvPr/>
        </p:nvSpPr>
        <p:spPr>
          <a:xfrm>
            <a:off x="2143376" y="6105712"/>
            <a:ext cx="217070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ore-KR" dirty="0"/>
              <a:t>P</a:t>
            </a:r>
            <a:r>
              <a:rPr kumimoji="1" lang="en-US" altLang="ko-Kore-KR" baseline="-25000" dirty="0"/>
              <a:t>2,old</a:t>
            </a:r>
            <a:r>
              <a:rPr kumimoji="1" lang="en-US" altLang="ko-Kore-KR" dirty="0"/>
              <a:t> = J</a:t>
            </a:r>
            <a:r>
              <a:rPr kumimoji="1" lang="en-US" altLang="ko-Kore-KR" baseline="-25000" dirty="0"/>
              <a:t>A</a:t>
            </a:r>
            <a:r>
              <a:rPr kumimoji="1" lang="en-US" altLang="ko-Kore-KR" dirty="0"/>
              <a:t>(X</a:t>
            </a:r>
            <a:r>
              <a:rPr kumimoji="1" lang="en-US" altLang="ko-Kore-KR" baseline="-25000" dirty="0"/>
              <a:t>2, old</a:t>
            </a:r>
            <a:r>
              <a:rPr kumimoji="1" lang="en-US" altLang="ko-Kore-KR" dirty="0"/>
              <a:t>,</a:t>
            </a:r>
            <a:r>
              <a:rPr kumimoji="1" lang="en-US" altLang="ko-Kore-KR" b="1" dirty="0">
                <a:solidFill>
                  <a:srgbClr val="1D6FA9"/>
                </a:solidFill>
              </a:rPr>
              <a:t>p</a:t>
            </a:r>
            <a:r>
              <a:rPr kumimoji="1" lang="en-US" altLang="ko-Kore-KR" b="1" baseline="-25000" dirty="0">
                <a:solidFill>
                  <a:srgbClr val="1D6FA9"/>
                </a:solidFill>
              </a:rPr>
              <a:t>2,old</a:t>
            </a:r>
            <a:r>
              <a:rPr kumimoji="1" lang="en-US" altLang="ko-Kore-KR" dirty="0"/>
              <a:t>) </a:t>
            </a:r>
            <a:endParaRPr kumimoji="1" lang="en-US" altLang="ko-Kore-KR" spc="-4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98E56A-33D3-DC0A-A65D-7480AC3A56F0}"/>
              </a:ext>
            </a:extLst>
          </p:cNvPr>
          <p:cNvSpPr txBox="1"/>
          <p:nvPr/>
        </p:nvSpPr>
        <p:spPr>
          <a:xfrm>
            <a:off x="4093949" y="6086229"/>
            <a:ext cx="217070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ore-KR" dirty="0"/>
              <a:t>P</a:t>
            </a:r>
            <a:r>
              <a:rPr kumimoji="1" lang="en-US" altLang="ko-Kore-KR" baseline="-25000" dirty="0"/>
              <a:t>3,old</a:t>
            </a:r>
            <a:r>
              <a:rPr kumimoji="1" lang="en-US" altLang="ko-Kore-KR" dirty="0"/>
              <a:t> = J</a:t>
            </a:r>
            <a:r>
              <a:rPr kumimoji="1" lang="en-US" altLang="ko-Kore-KR" baseline="-25000" dirty="0"/>
              <a:t>A</a:t>
            </a:r>
            <a:r>
              <a:rPr kumimoji="1" lang="en-US" altLang="ko-Kore-KR" dirty="0"/>
              <a:t>(X</a:t>
            </a:r>
            <a:r>
              <a:rPr kumimoji="1" lang="en-US" altLang="ko-Kore-KR" baseline="-25000" dirty="0"/>
              <a:t>3, old</a:t>
            </a:r>
            <a:r>
              <a:rPr kumimoji="1" lang="en-US" altLang="ko-Kore-KR" dirty="0"/>
              <a:t>,</a:t>
            </a:r>
            <a:r>
              <a:rPr kumimoji="1" lang="en-US" altLang="ko-Kore-KR" b="1" dirty="0">
                <a:solidFill>
                  <a:srgbClr val="1D6FA9"/>
                </a:solidFill>
              </a:rPr>
              <a:t>p</a:t>
            </a:r>
            <a:r>
              <a:rPr kumimoji="1" lang="en-US" altLang="ko-Kore-KR" b="1" baseline="-25000" dirty="0">
                <a:solidFill>
                  <a:srgbClr val="1D6FA9"/>
                </a:solidFill>
              </a:rPr>
              <a:t>3,old</a:t>
            </a:r>
            <a:r>
              <a:rPr kumimoji="1" lang="en-US" altLang="ko-Kore-KR" dirty="0"/>
              <a:t>)</a:t>
            </a:r>
            <a:endParaRPr kumimoji="1" lang="en-US" altLang="ko-Kore-KR" spc="-40" dirty="0">
              <a:latin typeface="+mn-ea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39DC32D-2EBC-5DAF-1688-2D21D3325B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940"/>
          <a:stretch/>
        </p:blipFill>
        <p:spPr>
          <a:xfrm>
            <a:off x="4796121" y="4000778"/>
            <a:ext cx="1664239" cy="770578"/>
          </a:xfrm>
          <a:prstGeom prst="rect">
            <a:avLst/>
          </a:prstGeom>
        </p:spPr>
      </p:pic>
      <p:grpSp>
        <p:nvGrpSpPr>
          <p:cNvPr id="65" name="그룹 64">
            <a:extLst>
              <a:ext uri="{FF2B5EF4-FFF2-40B4-BE49-F238E27FC236}">
                <a16:creationId xmlns:a16="http://schemas.microsoft.com/office/drawing/2014/main" id="{CF594328-4B98-6D84-1CAA-E2FF0124F908}"/>
              </a:ext>
            </a:extLst>
          </p:cNvPr>
          <p:cNvGrpSpPr/>
          <p:nvPr/>
        </p:nvGrpSpPr>
        <p:grpSpPr>
          <a:xfrm>
            <a:off x="124600" y="1173030"/>
            <a:ext cx="3205067" cy="734288"/>
            <a:chOff x="53185" y="1265648"/>
            <a:chExt cx="3205067" cy="734288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50886BF0-4E0B-429C-0274-8451DEE78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185" y="1265648"/>
              <a:ext cx="3205067" cy="734288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540DD70-D75C-EA55-6743-FE323CD82313}"/>
                </a:ext>
              </a:extLst>
            </p:cNvPr>
            <p:cNvSpPr/>
            <p:nvPr/>
          </p:nvSpPr>
          <p:spPr>
            <a:xfrm>
              <a:off x="992191" y="1504715"/>
              <a:ext cx="813916" cy="293497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E6057B6-2B10-A69C-5D77-26B997F0905B}"/>
              </a:ext>
            </a:extLst>
          </p:cNvPr>
          <p:cNvGrpSpPr/>
          <p:nvPr/>
        </p:nvGrpSpPr>
        <p:grpSpPr>
          <a:xfrm>
            <a:off x="359134" y="5072161"/>
            <a:ext cx="3205067" cy="734288"/>
            <a:chOff x="53185" y="4434921"/>
            <a:chExt cx="3205067" cy="73428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9A717BA-3CC8-3DF0-D9DF-4C9F2DBC5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185" y="4434921"/>
              <a:ext cx="3205067" cy="73428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2FFAFF7-288B-2EBE-ECE4-D8551CE3F3A4}"/>
                </a:ext>
              </a:extLst>
            </p:cNvPr>
            <p:cNvSpPr/>
            <p:nvPr/>
          </p:nvSpPr>
          <p:spPr>
            <a:xfrm>
              <a:off x="1945540" y="4668468"/>
              <a:ext cx="339907" cy="293497"/>
            </a:xfrm>
            <a:prstGeom prst="rect">
              <a:avLst/>
            </a:prstGeom>
            <a:solidFill>
              <a:srgbClr val="1D6FA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B472FF69-F941-A932-5AC0-72F51045EDA0}"/>
              </a:ext>
            </a:extLst>
          </p:cNvPr>
          <p:cNvSpPr/>
          <p:nvPr/>
        </p:nvSpPr>
        <p:spPr>
          <a:xfrm>
            <a:off x="4730820" y="3609210"/>
            <a:ext cx="1777837" cy="125615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F486C90F-42B5-ACD9-34C7-088E18E1DF95}"/>
              </a:ext>
            </a:extLst>
          </p:cNvPr>
          <p:cNvSpPr/>
          <p:nvPr/>
        </p:nvSpPr>
        <p:spPr>
          <a:xfrm>
            <a:off x="4735147" y="1694015"/>
            <a:ext cx="1762945" cy="125615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>
              <a:solidFill>
                <a:srgbClr val="C00000"/>
              </a:solidFill>
            </a:endParaRPr>
          </a:p>
        </p:txBody>
      </p:sp>
      <p:cxnSp>
        <p:nvCxnSpPr>
          <p:cNvPr id="60" name="꺾인 연결선[E] 59">
            <a:extLst>
              <a:ext uri="{FF2B5EF4-FFF2-40B4-BE49-F238E27FC236}">
                <a16:creationId xmlns:a16="http://schemas.microsoft.com/office/drawing/2014/main" id="{084D631B-E55F-8564-1AF6-04A8ACD3CFB2}"/>
              </a:ext>
            </a:extLst>
          </p:cNvPr>
          <p:cNvCxnSpPr>
            <a:cxnSpLocks/>
            <a:stCxn id="131" idx="3"/>
            <a:endCxn id="257" idx="0"/>
          </p:cNvCxnSpPr>
          <p:nvPr/>
        </p:nvCxnSpPr>
        <p:spPr>
          <a:xfrm>
            <a:off x="3882229" y="1327939"/>
            <a:ext cx="1743655" cy="292065"/>
          </a:xfrm>
          <a:prstGeom prst="bentConnector2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D6BDB5F-BCD8-4D98-0EC9-F1534DEAD994}"/>
              </a:ext>
            </a:extLst>
          </p:cNvPr>
          <p:cNvCxnSpPr>
            <a:cxnSpLocks/>
            <a:stCxn id="30" idx="0"/>
            <a:endCxn id="31" idx="2"/>
          </p:cNvCxnSpPr>
          <p:nvPr/>
        </p:nvCxnSpPr>
        <p:spPr>
          <a:xfrm flipH="1" flipV="1">
            <a:off x="5616620" y="2950174"/>
            <a:ext cx="3119" cy="65903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D60BDFA1-9C95-40EE-D228-6A1948E1C279}"/>
              </a:ext>
            </a:extLst>
          </p:cNvPr>
          <p:cNvCxnSpPr>
            <a:cxnSpLocks/>
            <a:endCxn id="157" idx="0"/>
          </p:cNvCxnSpPr>
          <p:nvPr/>
        </p:nvCxnSpPr>
        <p:spPr>
          <a:xfrm>
            <a:off x="1474862" y="1986419"/>
            <a:ext cx="0" cy="682930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B729E22-7833-39DF-7919-DBD6B0F9D81A}"/>
              </a:ext>
            </a:extLst>
          </p:cNvPr>
          <p:cNvCxnSpPr>
            <a:cxnSpLocks/>
          </p:cNvCxnSpPr>
          <p:nvPr/>
        </p:nvCxnSpPr>
        <p:spPr>
          <a:xfrm flipV="1">
            <a:off x="1474862" y="3965542"/>
            <a:ext cx="0" cy="678575"/>
          </a:xfrm>
          <a:prstGeom prst="straightConnector1">
            <a:avLst/>
          </a:prstGeom>
          <a:ln w="22225">
            <a:solidFill>
              <a:srgbClr val="1D6FA9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BEC5B0E-5105-B92A-BC28-51ABDF247EED}"/>
              </a:ext>
            </a:extLst>
          </p:cNvPr>
          <p:cNvSpPr txBox="1"/>
          <p:nvPr/>
        </p:nvSpPr>
        <p:spPr>
          <a:xfrm>
            <a:off x="188747" y="80234"/>
            <a:ext cx="217070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ore-KR" dirty="0"/>
              <a:t>P</a:t>
            </a:r>
            <a:r>
              <a:rPr kumimoji="1" lang="en-US" altLang="ko-Kore-KR" baseline="-25000" dirty="0"/>
              <a:t>1,new</a:t>
            </a:r>
            <a:r>
              <a:rPr kumimoji="1" lang="en-US" altLang="ko-Kore-KR" dirty="0"/>
              <a:t> = J</a:t>
            </a:r>
            <a:r>
              <a:rPr kumimoji="1" lang="en-US" altLang="ko-Kore-KR" baseline="-25000" dirty="0"/>
              <a:t>A</a:t>
            </a:r>
            <a:r>
              <a:rPr kumimoji="1" lang="en-US" altLang="ko-Kore-KR" dirty="0"/>
              <a:t>(</a:t>
            </a:r>
            <a:r>
              <a:rPr kumimoji="1" lang="en-US" altLang="ko-Kore-KR" b="1" dirty="0">
                <a:solidFill>
                  <a:srgbClr val="C00000"/>
                </a:solidFill>
              </a:rPr>
              <a:t>X</a:t>
            </a:r>
            <a:r>
              <a:rPr kumimoji="1" lang="en-US" altLang="ko-Kore-KR" b="1" baseline="-25000" dirty="0">
                <a:solidFill>
                  <a:srgbClr val="C00000"/>
                </a:solidFill>
              </a:rPr>
              <a:t>1,new</a:t>
            </a:r>
            <a:r>
              <a:rPr kumimoji="1" lang="en-US" altLang="ko-Kore-KR" dirty="0"/>
              <a:t>,p</a:t>
            </a:r>
            <a:r>
              <a:rPr kumimoji="1" lang="en-US" altLang="ko-Kore-KR" baseline="-25000" dirty="0"/>
              <a:t>1,new</a:t>
            </a:r>
            <a:r>
              <a:rPr kumimoji="1" lang="en-US" altLang="ko-Kore-KR" dirty="0"/>
              <a:t>) </a:t>
            </a:r>
            <a:endParaRPr kumimoji="1" lang="en-US" altLang="ko-Kore-KR" spc="-40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BAAEE9A-2D4C-22B8-4241-80CC3DDD0265}"/>
              </a:ext>
            </a:extLst>
          </p:cNvPr>
          <p:cNvSpPr txBox="1"/>
          <p:nvPr/>
        </p:nvSpPr>
        <p:spPr>
          <a:xfrm>
            <a:off x="2305865" y="110062"/>
            <a:ext cx="217070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ore-KR" dirty="0"/>
              <a:t>P</a:t>
            </a:r>
            <a:r>
              <a:rPr kumimoji="1" lang="en-US" altLang="ko-Kore-KR" baseline="-25000" dirty="0"/>
              <a:t>2,new</a:t>
            </a:r>
            <a:r>
              <a:rPr kumimoji="1" lang="en-US" altLang="ko-Kore-KR" dirty="0"/>
              <a:t> = J</a:t>
            </a:r>
            <a:r>
              <a:rPr kumimoji="1" lang="en-US" altLang="ko-Kore-KR" baseline="-25000" dirty="0"/>
              <a:t>A</a:t>
            </a:r>
            <a:r>
              <a:rPr kumimoji="1" lang="en-US" altLang="ko-Kore-KR" dirty="0"/>
              <a:t>(</a:t>
            </a:r>
            <a:r>
              <a:rPr kumimoji="1" lang="en-US" altLang="ko-Kore-KR" b="1" dirty="0">
                <a:solidFill>
                  <a:srgbClr val="C00000"/>
                </a:solidFill>
              </a:rPr>
              <a:t>X</a:t>
            </a:r>
            <a:r>
              <a:rPr kumimoji="1" lang="en-US" altLang="ko-Kore-KR" b="1" baseline="-25000" dirty="0">
                <a:solidFill>
                  <a:srgbClr val="C00000"/>
                </a:solidFill>
              </a:rPr>
              <a:t>2,new</a:t>
            </a:r>
            <a:r>
              <a:rPr kumimoji="1" lang="en-US" altLang="ko-Kore-KR" dirty="0"/>
              <a:t>,p</a:t>
            </a:r>
            <a:r>
              <a:rPr kumimoji="1" lang="en-US" altLang="ko-Kore-KR" baseline="-25000" dirty="0"/>
              <a:t>2,new</a:t>
            </a:r>
            <a:r>
              <a:rPr kumimoji="1" lang="en-US" altLang="ko-Kore-KR" dirty="0"/>
              <a:t>) </a:t>
            </a:r>
            <a:endParaRPr kumimoji="1" lang="en-US" altLang="ko-Kore-KR" spc="-40" dirty="0"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327440D-661B-E4D6-3372-8CBDB7480687}"/>
              </a:ext>
            </a:extLst>
          </p:cNvPr>
          <p:cNvSpPr txBox="1"/>
          <p:nvPr/>
        </p:nvSpPr>
        <p:spPr>
          <a:xfrm>
            <a:off x="4425581" y="122145"/>
            <a:ext cx="217070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ore-KR" dirty="0"/>
              <a:t>P</a:t>
            </a:r>
            <a:r>
              <a:rPr kumimoji="1" lang="en-US" altLang="ko-Kore-KR" baseline="-25000" dirty="0"/>
              <a:t>3,new</a:t>
            </a:r>
            <a:r>
              <a:rPr kumimoji="1" lang="en-US" altLang="ko-Kore-KR" dirty="0"/>
              <a:t> = J</a:t>
            </a:r>
            <a:r>
              <a:rPr kumimoji="1" lang="en-US" altLang="ko-Kore-KR" baseline="-25000" dirty="0"/>
              <a:t>A</a:t>
            </a:r>
            <a:r>
              <a:rPr kumimoji="1" lang="en-US" altLang="ko-Kore-KR" dirty="0"/>
              <a:t>(</a:t>
            </a:r>
            <a:r>
              <a:rPr kumimoji="1" lang="en-US" altLang="ko-Kore-KR" b="1" dirty="0">
                <a:solidFill>
                  <a:srgbClr val="C00000"/>
                </a:solidFill>
              </a:rPr>
              <a:t>X</a:t>
            </a:r>
            <a:r>
              <a:rPr kumimoji="1" lang="en-US" altLang="ko-Kore-KR" b="1" baseline="-25000" dirty="0">
                <a:solidFill>
                  <a:srgbClr val="C00000"/>
                </a:solidFill>
              </a:rPr>
              <a:t>3,</a:t>
            </a:r>
            <a:r>
              <a:rPr kumimoji="1" lang="en-US" altLang="ko-KR" b="1" baseline="-25000" dirty="0">
                <a:solidFill>
                  <a:srgbClr val="C00000"/>
                </a:solidFill>
              </a:rPr>
              <a:t>new</a:t>
            </a:r>
            <a:r>
              <a:rPr kumimoji="1" lang="en-US" altLang="ko-Kore-KR" dirty="0"/>
              <a:t>,p</a:t>
            </a:r>
            <a:r>
              <a:rPr kumimoji="1" lang="en-US" altLang="ko-Kore-KR" baseline="-25000" dirty="0"/>
              <a:t>3,new</a:t>
            </a:r>
            <a:r>
              <a:rPr kumimoji="1" lang="en-US" altLang="ko-Kore-KR" dirty="0"/>
              <a:t>)</a:t>
            </a:r>
            <a:endParaRPr kumimoji="1" lang="en-US" altLang="ko-Kore-KR" spc="-40" dirty="0">
              <a:latin typeface="+mn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B60AC77-44A0-B09F-98C7-401242A25FE1}"/>
              </a:ext>
            </a:extLst>
          </p:cNvPr>
          <p:cNvSpPr txBox="1"/>
          <p:nvPr/>
        </p:nvSpPr>
        <p:spPr>
          <a:xfrm>
            <a:off x="9360354" y="3061152"/>
            <a:ext cx="3140924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Trade-off</a:t>
            </a:r>
          </a:p>
          <a:p>
            <a:pPr algn="l"/>
            <a:r>
              <a:rPr kumimoji="1" lang="en-US" altLang="ko-KR" spc="-40" dirty="0">
                <a:latin typeface="+mn-ea"/>
              </a:rPr>
              <a:t>- </a:t>
            </a:r>
            <a:r>
              <a:rPr kumimoji="1" lang="en-US" altLang="ko-Kore-KR" spc="-40" dirty="0">
                <a:latin typeface="+mn-ea"/>
              </a:rPr>
              <a:t>Market share vs supply cost</a:t>
            </a:r>
          </a:p>
          <a:p>
            <a:pPr algn="l"/>
            <a:r>
              <a:rPr kumimoji="1" lang="en-US" altLang="ko-KR" spc="-40" dirty="0">
                <a:latin typeface="+mn-ea"/>
              </a:rPr>
              <a:t>- </a:t>
            </a:r>
            <a:r>
              <a:rPr kumimoji="1" lang="en-US" altLang="ko-Kore-KR" spc="-40" dirty="0">
                <a:latin typeface="+mn-ea"/>
              </a:rPr>
              <a:t>Development vs procurement</a:t>
            </a:r>
          </a:p>
          <a:p>
            <a:pPr marL="457200" indent="-457200" algn="l">
              <a:buAutoNum type="arabicParenR"/>
            </a:pPr>
            <a:endParaRPr kumimoji="1" lang="en-US" altLang="ko-Kore-KR" spc="-40" dirty="0">
              <a:latin typeface="+mn-ea"/>
            </a:endParaRPr>
          </a:p>
          <a:p>
            <a:pPr algn="l"/>
            <a:r>
              <a:rPr kumimoji="1" lang="en-US" altLang="ko-Kore-KR" spc="-40" dirty="0">
                <a:latin typeface="+mn-ea"/>
              </a:rPr>
              <a:t>Minimum order quantity</a:t>
            </a: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FBBD76B-BC41-8C13-E65E-F202AED870E8}"/>
              </a:ext>
            </a:extLst>
          </p:cNvPr>
          <p:cNvGrpSpPr/>
          <p:nvPr/>
        </p:nvGrpSpPr>
        <p:grpSpPr>
          <a:xfrm>
            <a:off x="7027046" y="2669350"/>
            <a:ext cx="2333308" cy="1266715"/>
            <a:chOff x="6443808" y="2739777"/>
            <a:chExt cx="2497319" cy="1266715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DFD4392D-D280-43FA-E91E-FEEECC3DFFF1}"/>
                </a:ext>
              </a:extLst>
            </p:cNvPr>
            <p:cNvSpPr/>
            <p:nvPr/>
          </p:nvSpPr>
          <p:spPr>
            <a:xfrm>
              <a:off x="6803509" y="2739777"/>
              <a:ext cx="1781217" cy="126671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204E486-331A-08E6-2077-677910A27952}"/>
                </a:ext>
              </a:extLst>
            </p:cNvPr>
            <p:cNvSpPr txBox="1"/>
            <p:nvPr/>
          </p:nvSpPr>
          <p:spPr>
            <a:xfrm>
              <a:off x="6443808" y="2823802"/>
              <a:ext cx="249731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ko-Kore-KR" sz="2000" spc="-40" dirty="0">
                  <a:latin typeface="+mn-ea"/>
                </a:rPr>
                <a:t>profit</a:t>
              </a:r>
              <a:endParaRPr kumimoji="1" lang="ko-Kore-KR" altLang="en-US" sz="2000" spc="-40" dirty="0">
                <a:latin typeface="+mn-ea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17CA2FFB-4A86-8D1B-B244-F9D279A17FC2}"/>
              </a:ext>
            </a:extLst>
          </p:cNvPr>
          <p:cNvGrpSpPr/>
          <p:nvPr/>
        </p:nvGrpSpPr>
        <p:grpSpPr>
          <a:xfrm>
            <a:off x="6362926" y="3061243"/>
            <a:ext cx="3470573" cy="787171"/>
            <a:chOff x="2990719" y="2284955"/>
            <a:chExt cx="3470573" cy="787171"/>
          </a:xfrm>
        </p:grpSpPr>
        <p:sp>
          <p:nvSpPr>
            <p:cNvPr id="97" name="모서리가 둥근 직사각형 96">
              <a:extLst>
                <a:ext uri="{FF2B5EF4-FFF2-40B4-BE49-F238E27FC236}">
                  <a16:creationId xmlns:a16="http://schemas.microsoft.com/office/drawing/2014/main" id="{955DA2A9-B38C-9039-7C55-1833D0FF01FB}"/>
                </a:ext>
              </a:extLst>
            </p:cNvPr>
            <p:cNvSpPr/>
            <p:nvPr/>
          </p:nvSpPr>
          <p:spPr>
            <a:xfrm>
              <a:off x="2990719" y="2284955"/>
              <a:ext cx="3470573" cy="74624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>
                  <a:solidFill>
                    <a:sysClr val="windowText" lastClr="000000"/>
                  </a:solidFill>
                </a:rPr>
                <a:t>      </a:t>
              </a:r>
              <a:r>
                <a:rPr kumimoji="1" lang="en-US" altLang="ko-Kore-KR" dirty="0">
                  <a:solidFill>
                    <a:sysClr val="windowText" lastClr="000000"/>
                  </a:solidFill>
                </a:rPr>
                <a:t>π = ∑ (∑ </a:t>
              </a:r>
              <a:r>
                <a:rPr kumimoji="1" lang="en-US" altLang="ko-Kore-KR" dirty="0" err="1">
                  <a:solidFill>
                    <a:sysClr val="windowText" lastClr="000000"/>
                  </a:solidFill>
                </a:rPr>
                <a:t>q</a:t>
              </a:r>
              <a:r>
                <a:rPr kumimoji="1" lang="en-US" altLang="ko-Kore-KR" baseline="-25000" dirty="0" err="1">
                  <a:solidFill>
                    <a:sysClr val="windowText" lastClr="000000"/>
                  </a:solidFill>
                </a:rPr>
                <a:t>ij</a:t>
              </a:r>
              <a:r>
                <a:rPr kumimoji="1" lang="en-US" altLang="ko-Kore-KR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ko-Kore-KR" dirty="0" err="1">
                  <a:solidFill>
                    <a:sysClr val="windowText" lastClr="000000"/>
                  </a:solidFill>
                </a:rPr>
                <a:t>p</a:t>
              </a:r>
              <a:r>
                <a:rPr kumimoji="1" lang="en-US" altLang="ko-Kore-KR" baseline="-25000" dirty="0" err="1">
                  <a:solidFill>
                    <a:sysClr val="windowText" lastClr="000000"/>
                  </a:solidFill>
                </a:rPr>
                <a:t>ij</a:t>
              </a:r>
              <a:r>
                <a:rPr kumimoji="1" lang="en-US" altLang="ko-Kore-KR" dirty="0" err="1">
                  <a:solidFill>
                    <a:sysClr val="windowText" lastClr="000000"/>
                  </a:solidFill>
                </a:rPr>
                <a:t>-c</a:t>
              </a:r>
              <a:r>
                <a:rPr kumimoji="1" lang="en-US" altLang="ko-Kore-KR" baseline="-25000" dirty="0" err="1">
                  <a:solidFill>
                    <a:sysClr val="windowText" lastClr="000000"/>
                  </a:solidFill>
                </a:rPr>
                <a:t>ij</a:t>
              </a:r>
              <a:r>
                <a:rPr kumimoji="1" lang="en-US" altLang="ko-Kore-KR" dirty="0">
                  <a:solidFill>
                    <a:sysClr val="windowText" lastClr="000000"/>
                  </a:solidFill>
                </a:rPr>
                <a:t>))</a:t>
              </a:r>
              <a:endParaRPr kumimoji="1" lang="ko-Kore-KR" altLang="en-US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C2A973B-482A-F733-715F-70BA45377AF9}"/>
                </a:ext>
              </a:extLst>
            </p:cNvPr>
            <p:cNvSpPr txBox="1"/>
            <p:nvPr/>
          </p:nvSpPr>
          <p:spPr>
            <a:xfrm>
              <a:off x="4461138" y="2825905"/>
              <a:ext cx="36035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ore-KR" sz="1600" spc="-40" dirty="0" err="1">
                  <a:latin typeface="+mn-ea"/>
                </a:rPr>
                <a:t>i</a:t>
              </a:r>
              <a:r>
                <a:rPr kumimoji="1" lang="en-US" altLang="ko-Kore-KR" sz="1600" spc="-40" dirty="0">
                  <a:latin typeface="+mn-ea"/>
                </a:rPr>
                <a:t>    j</a:t>
              </a:r>
              <a:endParaRPr kumimoji="1" lang="ko-Kore-KR" altLang="en-US" sz="1600" spc="-40" dirty="0">
                <a:latin typeface="+mn-ea"/>
              </a:endParaRPr>
            </a:p>
          </p:txBody>
        </p: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77FA45DE-4589-3287-6F19-DBDA62504187}"/>
              </a:ext>
            </a:extLst>
          </p:cNvPr>
          <p:cNvSpPr txBox="1"/>
          <p:nvPr/>
        </p:nvSpPr>
        <p:spPr>
          <a:xfrm>
            <a:off x="213781" y="793410"/>
            <a:ext cx="346428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latin typeface="+mn-ea"/>
              </a:rPr>
              <a:t>New product module selection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80228A0E-25C4-F714-9975-4DE13ED5A8A7}"/>
              </a:ext>
            </a:extLst>
          </p:cNvPr>
          <p:cNvSpPr/>
          <p:nvPr/>
        </p:nvSpPr>
        <p:spPr>
          <a:xfrm>
            <a:off x="96672" y="694581"/>
            <a:ext cx="3785557" cy="12667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>
              <a:solidFill>
                <a:srgbClr val="C00000"/>
              </a:solidFill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F8DA2D3-5065-C15D-636F-8DFA3B400FC9}"/>
              </a:ext>
            </a:extLst>
          </p:cNvPr>
          <p:cNvSpPr txBox="1"/>
          <p:nvPr/>
        </p:nvSpPr>
        <p:spPr>
          <a:xfrm>
            <a:off x="241709" y="4742946"/>
            <a:ext cx="336553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latin typeface="+mn-ea"/>
              </a:rPr>
              <a:t>Existing products price setting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7B96C960-C3D3-C30F-46B8-EB17369E3FB7}"/>
              </a:ext>
            </a:extLst>
          </p:cNvPr>
          <p:cNvSpPr/>
          <p:nvPr/>
        </p:nvSpPr>
        <p:spPr>
          <a:xfrm>
            <a:off x="124600" y="4644117"/>
            <a:ext cx="3785557" cy="12667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>
              <a:solidFill>
                <a:srgbClr val="C00000"/>
              </a:solidFill>
            </a:endParaRP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85725A54-BA30-5D41-D24C-B2BB2DCE1508}"/>
              </a:ext>
            </a:extLst>
          </p:cNvPr>
          <p:cNvSpPr/>
          <p:nvPr/>
        </p:nvSpPr>
        <p:spPr>
          <a:xfrm>
            <a:off x="151548" y="2669349"/>
            <a:ext cx="2646627" cy="12667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>
              <a:solidFill>
                <a:srgbClr val="C00000"/>
              </a:solidFill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ED48CB7E-ECAD-9A49-8950-299F4504EB6B}"/>
              </a:ext>
            </a:extLst>
          </p:cNvPr>
          <p:cNvSpPr txBox="1"/>
          <p:nvPr/>
        </p:nvSpPr>
        <p:spPr>
          <a:xfrm>
            <a:off x="273310" y="2950174"/>
            <a:ext cx="243662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ko-Kore-KR" sz="2000" b="1" spc="-40" dirty="0">
                <a:latin typeface="+mn-ea"/>
              </a:rPr>
              <a:t>Co-optimize </a:t>
            </a:r>
          </a:p>
          <a:p>
            <a:pPr algn="ctr"/>
            <a:r>
              <a:rPr kumimoji="1" lang="en-US" altLang="ko-Kore-KR" sz="2000" b="1" spc="-40" dirty="0">
                <a:latin typeface="+mn-ea"/>
              </a:rPr>
              <a:t>two parties’ decision</a:t>
            </a:r>
            <a:endParaRPr kumimoji="1" lang="ko-Kore-KR" altLang="en-US" sz="2000" b="1" spc="-40" dirty="0">
              <a:latin typeface="+mn-ea"/>
            </a:endParaRPr>
          </a:p>
        </p:txBody>
      </p:sp>
      <p:sp>
        <p:nvSpPr>
          <p:cNvPr id="257" name="모서리가 둥근 직사각형 256">
            <a:extLst>
              <a:ext uri="{FF2B5EF4-FFF2-40B4-BE49-F238E27FC236}">
                <a16:creationId xmlns:a16="http://schemas.microsoft.com/office/drawing/2014/main" id="{9F5399F4-4CA0-BD77-7C9C-5E51718E1E3E}"/>
              </a:ext>
            </a:extLst>
          </p:cNvPr>
          <p:cNvSpPr/>
          <p:nvPr/>
        </p:nvSpPr>
        <p:spPr>
          <a:xfrm>
            <a:off x="4546252" y="1620004"/>
            <a:ext cx="2159263" cy="342141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>
              <a:solidFill>
                <a:srgbClr val="C00000"/>
              </a:solidFill>
            </a:endParaRPr>
          </a:p>
        </p:txBody>
      </p:sp>
      <p:cxnSp>
        <p:nvCxnSpPr>
          <p:cNvPr id="278" name="직선 화살표 연결선 277">
            <a:extLst>
              <a:ext uri="{FF2B5EF4-FFF2-40B4-BE49-F238E27FC236}">
                <a16:creationId xmlns:a16="http://schemas.microsoft.com/office/drawing/2014/main" id="{05086B56-6058-A41C-87BF-C65FA49F1542}"/>
              </a:ext>
            </a:extLst>
          </p:cNvPr>
          <p:cNvCxnSpPr>
            <a:cxnSpLocks/>
          </p:cNvCxnSpPr>
          <p:nvPr/>
        </p:nvCxnSpPr>
        <p:spPr>
          <a:xfrm>
            <a:off x="2793214" y="3296574"/>
            <a:ext cx="175799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20D09690-C7D2-DE76-4EE5-C76E2E7E7722}"/>
              </a:ext>
            </a:extLst>
          </p:cNvPr>
          <p:cNvCxnSpPr>
            <a:cxnSpLocks/>
            <a:endCxn id="81" idx="1"/>
          </p:cNvCxnSpPr>
          <p:nvPr/>
        </p:nvCxnSpPr>
        <p:spPr>
          <a:xfrm>
            <a:off x="6712778" y="3296574"/>
            <a:ext cx="650346" cy="613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TextBox 282">
            <a:extLst>
              <a:ext uri="{FF2B5EF4-FFF2-40B4-BE49-F238E27FC236}">
                <a16:creationId xmlns:a16="http://schemas.microsoft.com/office/drawing/2014/main" id="{EC979363-A461-74EE-3DD6-08DE2F0AD396}"/>
              </a:ext>
            </a:extLst>
          </p:cNvPr>
          <p:cNvSpPr txBox="1"/>
          <p:nvPr/>
        </p:nvSpPr>
        <p:spPr>
          <a:xfrm>
            <a:off x="4941062" y="2215366"/>
            <a:ext cx="142186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600" spc="-40" dirty="0">
                <a:latin typeface="+mn-ea"/>
              </a:rPr>
              <a:t>- New instances</a:t>
            </a:r>
          </a:p>
          <a:p>
            <a:pPr algn="l"/>
            <a:r>
              <a:rPr kumimoji="1" lang="en-US" altLang="ko-Kore-KR" sz="1600" spc="-40" dirty="0">
                <a:latin typeface="+mn-ea"/>
              </a:rPr>
              <a:t>- commonality</a:t>
            </a:r>
            <a:endParaRPr kumimoji="1" lang="ko-Kore-KR" altLang="en-US" sz="1600" spc="-4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43542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A392524-777D-ABEF-B910-70E23048E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68BEAF-27B4-AC5D-68D4-2DC1AF0FF6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041A9A-A181-A316-B46F-3B0045D946C1}"/>
              </a:ext>
            </a:extLst>
          </p:cNvPr>
          <p:cNvSpPr txBox="1"/>
          <p:nvPr/>
        </p:nvSpPr>
        <p:spPr>
          <a:xfrm>
            <a:off x="256615" y="234175"/>
            <a:ext cx="768800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z="2400" b="1" spc="-40" dirty="0">
                <a:solidFill>
                  <a:srgbClr val="C00000"/>
                </a:solidFill>
                <a:latin typeface="+mn-ea"/>
              </a:rPr>
              <a:t>신제품 개발</a:t>
            </a:r>
            <a:r>
              <a:rPr kumimoji="1" lang="ko-Kore-KR" altLang="en-US" sz="2400" spc="-40" dirty="0">
                <a:latin typeface="+mn-ea"/>
              </a:rPr>
              <a:t>과 </a:t>
            </a:r>
            <a:r>
              <a:rPr kumimoji="1" lang="ko-Kore-KR" altLang="en-US" sz="2400" b="1" spc="-40" dirty="0">
                <a:solidFill>
                  <a:srgbClr val="1D6FA9"/>
                </a:solidFill>
                <a:latin typeface="+mn-ea"/>
              </a:rPr>
              <a:t>기존 제품 가격설정</a:t>
            </a:r>
            <a:r>
              <a:rPr kumimoji="1" lang="ko-Kore-KR" altLang="en-US" sz="2400" spc="-40" dirty="0">
                <a:latin typeface="+mn-ea"/>
              </a:rPr>
              <a:t>이 동시에 필요한 이유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9DCC2D-9BA0-2B6C-F997-9EBA8B73C406}"/>
              </a:ext>
            </a:extLst>
          </p:cNvPr>
          <p:cNvSpPr txBox="1"/>
          <p:nvPr/>
        </p:nvSpPr>
        <p:spPr>
          <a:xfrm>
            <a:off x="446017" y="1444487"/>
            <a:ext cx="519748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latin typeface="+mn-ea"/>
              </a:rPr>
              <a:t>1</a:t>
            </a:r>
            <a:r>
              <a:rPr kumimoji="1" lang="en-US" altLang="ko-KR" sz="2000" spc="-40" dirty="0">
                <a:latin typeface="+mn-ea"/>
              </a:rPr>
              <a:t>) </a:t>
            </a:r>
            <a:r>
              <a:rPr kumimoji="1" lang="ko-KR" altLang="en-US" sz="2000" spc="-40" dirty="0">
                <a:latin typeface="+mn-ea"/>
              </a:rPr>
              <a:t>신 제품군의 </a:t>
            </a:r>
            <a:r>
              <a:rPr kumimoji="1" lang="en-US" altLang="ko-KR" sz="2000" spc="-40" dirty="0">
                <a:latin typeface="+mn-ea"/>
              </a:rPr>
              <a:t>product design</a:t>
            </a:r>
          </a:p>
          <a:p>
            <a:pPr algn="l"/>
            <a:r>
              <a:rPr kumimoji="1" lang="en-US" altLang="ko-Kore-KR" sz="2000" spc="-40" dirty="0">
                <a:latin typeface="+mn-ea"/>
              </a:rPr>
              <a:t>2) </a:t>
            </a:r>
            <a:r>
              <a:rPr kumimoji="1" lang="ko-Kore-KR" altLang="en-US" sz="2000" spc="-40" dirty="0">
                <a:latin typeface="+mn-ea"/>
              </a:rPr>
              <a:t>기존 제품들의 가격 재설정</a:t>
            </a:r>
            <a:r>
              <a:rPr kumimoji="1" lang="en-US" altLang="ko-Kore-KR" sz="2000" spc="-40" dirty="0">
                <a:latin typeface="+mn-ea"/>
              </a:rPr>
              <a:t> </a:t>
            </a:r>
            <a:r>
              <a:rPr kumimoji="1" lang="en-US" altLang="ko-KR" sz="2000" spc="-40" dirty="0">
                <a:latin typeface="+mn-ea"/>
              </a:rPr>
              <a:t>[design fix]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CE0F20-EB87-786D-05A8-F9F9F0DAA59F}"/>
              </a:ext>
            </a:extLst>
          </p:cNvPr>
          <p:cNvSpPr txBox="1"/>
          <p:nvPr/>
        </p:nvSpPr>
        <p:spPr>
          <a:xfrm>
            <a:off x="446016" y="800268"/>
            <a:ext cx="349935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400" b="1" dirty="0"/>
              <a:t>∑ profit(</a:t>
            </a:r>
            <a:r>
              <a:rPr kumimoji="1" lang="ko-Kore-KR" altLang="en-US" sz="2400" b="1" dirty="0"/>
              <a:t>신규</a:t>
            </a:r>
            <a:r>
              <a:rPr kumimoji="1" lang="en-US" altLang="ko-Kore-KR" sz="2400" b="1" dirty="0"/>
              <a:t>)  + profit(</a:t>
            </a:r>
            <a:r>
              <a:rPr kumimoji="1" lang="ko-Kore-KR" altLang="en-US" sz="2400" b="1" dirty="0"/>
              <a:t>기존</a:t>
            </a:r>
            <a:r>
              <a:rPr kumimoji="1" lang="en-US" altLang="ko-Kore-KR" sz="2400" b="1" dirty="0"/>
              <a:t>)</a:t>
            </a:r>
            <a:endParaRPr kumimoji="1" lang="ko-Kore-KR" altLang="en-US" sz="3600" b="1" spc="-40" dirty="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FF06F5F-950A-DA0E-35BA-F41DB023E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811" y="686012"/>
            <a:ext cx="4102100" cy="939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5570C2-8C41-2888-FD0D-E82279642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131" y="1558431"/>
            <a:ext cx="2921000" cy="1028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0ED87F-6EB9-6C4A-70DA-39551E1FBB9B}"/>
              </a:ext>
            </a:extLst>
          </p:cNvPr>
          <p:cNvSpPr txBox="1"/>
          <p:nvPr/>
        </p:nvSpPr>
        <p:spPr>
          <a:xfrm>
            <a:off x="582494" y="2159728"/>
            <a:ext cx="505651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b="1" spc="-40" dirty="0">
                <a:latin typeface="+mn-ea"/>
              </a:rPr>
              <a:t>Consec</a:t>
            </a:r>
            <a:r>
              <a:rPr kumimoji="1" lang="en-US" altLang="ko-KR" sz="2000" b="1" spc="-40" dirty="0">
                <a:latin typeface="+mn-ea"/>
              </a:rPr>
              <a:t>utive </a:t>
            </a:r>
            <a:r>
              <a:rPr kumimoji="1" lang="en-US" altLang="ko-KR" sz="2000" b="1" spc="-40" dirty="0">
                <a:latin typeface="+mn-ea"/>
                <a:sym typeface="Wingdings" pitchFamily="2" charset="2"/>
              </a:rPr>
              <a:t> </a:t>
            </a:r>
            <a:r>
              <a:rPr kumimoji="1" lang="en-US" altLang="ko-KR" sz="2000" strike="sngStrike" spc="-40" dirty="0">
                <a:latin typeface="+mn-ea"/>
                <a:sym typeface="Wingdings" pitchFamily="2" charset="2"/>
              </a:rPr>
              <a:t>global optimal </a:t>
            </a:r>
            <a:r>
              <a:rPr kumimoji="1" lang="en-US" altLang="ko-KR" sz="2000" spc="-40" dirty="0">
                <a:latin typeface="+mn-ea"/>
                <a:sym typeface="Wingdings" pitchFamily="2" charset="2"/>
              </a:rPr>
              <a:t> </a:t>
            </a:r>
            <a:r>
              <a:rPr kumimoji="1" lang="en-US" altLang="ko-KR" sz="2000" b="1" spc="-40" dirty="0">
                <a:latin typeface="+mn-ea"/>
                <a:sym typeface="Wingdings" pitchFamily="2" charset="2"/>
              </a:rPr>
              <a:t>sub-optimal</a:t>
            </a:r>
            <a:endParaRPr kumimoji="1" lang="ko-Kore-KR" altLang="en-US" sz="2000" b="1" strike="sngStrike" spc="-40" dirty="0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269EDD-8A50-86D2-CBFB-2664711A12CE}"/>
              </a:ext>
            </a:extLst>
          </p:cNvPr>
          <p:cNvSpPr/>
          <p:nvPr/>
        </p:nvSpPr>
        <p:spPr>
          <a:xfrm>
            <a:off x="134695" y="4495905"/>
            <a:ext cx="1854346" cy="839762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New product family</a:t>
            </a: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Module selection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890022-9955-4EFC-19CE-95CC07DD1A18}"/>
              </a:ext>
            </a:extLst>
          </p:cNvPr>
          <p:cNvSpPr/>
          <p:nvPr/>
        </p:nvSpPr>
        <p:spPr>
          <a:xfrm>
            <a:off x="2438508" y="4495904"/>
            <a:ext cx="1827248" cy="839762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Existing products</a:t>
            </a: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Optimize profit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777B2ED-E31F-7206-CFFE-BF7A28F9B8BF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1989041" y="4915785"/>
            <a:ext cx="44946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BB82490-4B82-D658-C1BC-4710B8E444BD}"/>
              </a:ext>
            </a:extLst>
          </p:cNvPr>
          <p:cNvSpPr/>
          <p:nvPr/>
        </p:nvSpPr>
        <p:spPr>
          <a:xfrm>
            <a:off x="4715223" y="3964936"/>
            <a:ext cx="1613352" cy="839762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Set price of </a:t>
            </a: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exiting products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308C81A-E9D1-7776-A1F8-3D78C138A85E}"/>
              </a:ext>
            </a:extLst>
          </p:cNvPr>
          <p:cNvSpPr/>
          <p:nvPr/>
        </p:nvSpPr>
        <p:spPr>
          <a:xfrm>
            <a:off x="4715223" y="5184136"/>
            <a:ext cx="1613352" cy="839762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Discontinued</a:t>
            </a: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(Min order ratio)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EB8D4B7-61CF-FDB5-6051-92BE77C12B82}"/>
              </a:ext>
            </a:extLst>
          </p:cNvPr>
          <p:cNvCxnSpPr>
            <a:cxnSpLocks/>
            <a:stCxn id="13" idx="3"/>
            <a:endCxn id="30" idx="1"/>
          </p:cNvCxnSpPr>
          <p:nvPr/>
        </p:nvCxnSpPr>
        <p:spPr>
          <a:xfrm flipV="1">
            <a:off x="4265756" y="4384817"/>
            <a:ext cx="449467" cy="530968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8FD8C2F-F2F0-C568-AEAF-A589DC3FC0DE}"/>
              </a:ext>
            </a:extLst>
          </p:cNvPr>
          <p:cNvCxnSpPr>
            <a:cxnSpLocks/>
            <a:stCxn id="13" idx="3"/>
            <a:endCxn id="31" idx="1"/>
          </p:cNvCxnSpPr>
          <p:nvPr/>
        </p:nvCxnSpPr>
        <p:spPr>
          <a:xfrm>
            <a:off x="4265756" y="4915785"/>
            <a:ext cx="449467" cy="688232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5391E22-6F62-7D0E-6A78-E65B49C04223}"/>
              </a:ext>
            </a:extLst>
          </p:cNvPr>
          <p:cNvCxnSpPr>
            <a:cxnSpLocks/>
            <a:stCxn id="30" idx="3"/>
            <a:endCxn id="67" idx="1"/>
          </p:cNvCxnSpPr>
          <p:nvPr/>
        </p:nvCxnSpPr>
        <p:spPr>
          <a:xfrm>
            <a:off x="6328575" y="4384817"/>
            <a:ext cx="817308" cy="5107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80B82F3-186B-2DB9-F34A-49371B740C7F}"/>
              </a:ext>
            </a:extLst>
          </p:cNvPr>
          <p:cNvCxnSpPr>
            <a:cxnSpLocks/>
            <a:stCxn id="31" idx="3"/>
            <a:endCxn id="67" idx="1"/>
          </p:cNvCxnSpPr>
          <p:nvPr/>
        </p:nvCxnSpPr>
        <p:spPr>
          <a:xfrm flipV="1">
            <a:off x="6328575" y="4895561"/>
            <a:ext cx="817308" cy="7084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5E8227-E028-1173-DFCE-21D67CBFA72A}"/>
              </a:ext>
            </a:extLst>
          </p:cNvPr>
          <p:cNvSpPr/>
          <p:nvPr/>
        </p:nvSpPr>
        <p:spPr>
          <a:xfrm>
            <a:off x="7145883" y="4495904"/>
            <a:ext cx="1505210" cy="799313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Change Quantity &amp; cost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78" name="꺾인 연결선[E] 77">
            <a:extLst>
              <a:ext uri="{FF2B5EF4-FFF2-40B4-BE49-F238E27FC236}">
                <a16:creationId xmlns:a16="http://schemas.microsoft.com/office/drawing/2014/main" id="{A66113B3-DD00-EEB5-A499-8C457860811D}"/>
              </a:ext>
            </a:extLst>
          </p:cNvPr>
          <p:cNvCxnSpPr>
            <a:stCxn id="67" idx="3"/>
            <a:endCxn id="12" idx="2"/>
          </p:cNvCxnSpPr>
          <p:nvPr/>
        </p:nvCxnSpPr>
        <p:spPr>
          <a:xfrm flipH="1">
            <a:off x="1061868" y="4895561"/>
            <a:ext cx="7589225" cy="440106"/>
          </a:xfrm>
          <a:prstGeom prst="bentConnector4">
            <a:avLst>
              <a:gd name="adj1" fmla="val -3012"/>
              <a:gd name="adj2" fmla="val 335471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3CBBC3D-20F7-1568-84BE-7177E2B794EE}"/>
              </a:ext>
            </a:extLst>
          </p:cNvPr>
          <p:cNvSpPr txBox="1"/>
          <p:nvPr/>
        </p:nvSpPr>
        <p:spPr>
          <a:xfrm>
            <a:off x="38321" y="3888699"/>
            <a:ext cx="226600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ko-Kore-KR" spc="-40" dirty="0">
                <a:latin typeface="+mn-ea"/>
              </a:rPr>
              <a:t>Min. Supply chain cost</a:t>
            </a:r>
          </a:p>
          <a:p>
            <a:pPr algn="ctr"/>
            <a:r>
              <a:rPr kumimoji="1" lang="en-US" altLang="ko-Kore-KR" spc="-40" dirty="0">
                <a:solidFill>
                  <a:srgbClr val="1D6FA9"/>
                </a:solidFill>
                <a:latin typeface="+mn-ea"/>
              </a:rPr>
              <a:t>Given price , quantity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B08A7F7-3B94-6789-2287-0AAB11C8DCEC}"/>
              </a:ext>
            </a:extLst>
          </p:cNvPr>
          <p:cNvSpPr txBox="1"/>
          <p:nvPr/>
        </p:nvSpPr>
        <p:spPr>
          <a:xfrm>
            <a:off x="6581171" y="3937523"/>
            <a:ext cx="251543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Loss of quantity discount</a:t>
            </a:r>
            <a:endParaRPr kumimoji="1" lang="ko-Kore-KR" altLang="en-US" spc="-4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F04EBCA-7E64-7F4E-507C-8D992FDC0204}"/>
              </a:ext>
            </a:extLst>
          </p:cNvPr>
          <p:cNvSpPr txBox="1"/>
          <p:nvPr/>
        </p:nvSpPr>
        <p:spPr>
          <a:xfrm>
            <a:off x="6581171" y="5726674"/>
            <a:ext cx="19089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Loss of Set-up cost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7030299-E7A1-8CB5-A142-8AE5F10EA5C3}"/>
              </a:ext>
            </a:extLst>
          </p:cNvPr>
          <p:cNvSpPr txBox="1"/>
          <p:nvPr/>
        </p:nvSpPr>
        <p:spPr>
          <a:xfrm>
            <a:off x="446016" y="2666825"/>
            <a:ext cx="494750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z="2000" spc="-40" dirty="0">
                <a:latin typeface="+mn-ea"/>
              </a:rPr>
              <a:t>동시에 고려가 되어야 더 효율적인 의사결정</a:t>
            </a:r>
            <a:endParaRPr kumimoji="1" lang="en-US" altLang="ko-Kore-KR" sz="2000" spc="-40" dirty="0">
              <a:latin typeface="+mn-ea"/>
            </a:endParaRPr>
          </a:p>
          <a:p>
            <a:pPr algn="l"/>
            <a:r>
              <a:rPr kumimoji="1" lang="ko-Kore-KR" altLang="en-US" sz="2000" spc="-40" dirty="0">
                <a:latin typeface="+mn-ea"/>
              </a:rPr>
              <a:t> </a:t>
            </a:r>
            <a:r>
              <a:rPr kumimoji="1" lang="en-US" altLang="ko-Kore-KR" sz="2000" spc="-40" dirty="0">
                <a:latin typeface="+mn-ea"/>
              </a:rPr>
              <a:t>- </a:t>
            </a:r>
            <a:r>
              <a:rPr kumimoji="1" lang="ko-Kore-KR" altLang="en-US" sz="2000" spc="-40" dirty="0">
                <a:latin typeface="+mn-ea"/>
              </a:rPr>
              <a:t>공급망 비용 최소화</a:t>
            </a:r>
            <a:endParaRPr kumimoji="1" lang="en-US" altLang="ko-Kore-KR" sz="2000" spc="-40" dirty="0">
              <a:latin typeface="+mn-ea"/>
            </a:endParaRPr>
          </a:p>
          <a:p>
            <a:pPr algn="l"/>
            <a:r>
              <a:rPr kumimoji="1" lang="en-US" altLang="ko-Kore-KR" sz="2000" spc="-40" dirty="0">
                <a:latin typeface="+mn-ea"/>
              </a:rPr>
              <a:t> </a:t>
            </a:r>
            <a:r>
              <a:rPr kumimoji="1" lang="en-US" altLang="ko-KR" sz="2000" spc="-40" dirty="0">
                <a:latin typeface="+mn-ea"/>
              </a:rPr>
              <a:t>- </a:t>
            </a:r>
            <a:r>
              <a:rPr kumimoji="1" lang="ko-Kore-KR" altLang="en-US" sz="2000" spc="-40" dirty="0">
                <a:latin typeface="+mn-ea"/>
              </a:rPr>
              <a:t>전체 수익 최대화 </a:t>
            </a:r>
            <a:endParaRPr kumimoji="1" lang="en-US" altLang="ko-Kore-KR" sz="2000" spc="-40" dirty="0">
              <a:latin typeface="+mn-ea"/>
            </a:endParaRP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34F5F9C5-786E-CC9C-2BA2-8E32F2C37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4326" y="5433339"/>
            <a:ext cx="1961292" cy="454336"/>
          </a:xfrm>
          <a:prstGeom prst="rect">
            <a:avLst/>
          </a:prstGeom>
        </p:spPr>
      </p:pic>
      <p:sp>
        <p:nvSpPr>
          <p:cNvPr id="91" name="호 90">
            <a:extLst>
              <a:ext uri="{FF2B5EF4-FFF2-40B4-BE49-F238E27FC236}">
                <a16:creationId xmlns:a16="http://schemas.microsoft.com/office/drawing/2014/main" id="{35C99232-32F2-DC69-DB23-D68E1D036900}"/>
              </a:ext>
            </a:extLst>
          </p:cNvPr>
          <p:cNvSpPr/>
          <p:nvPr/>
        </p:nvSpPr>
        <p:spPr>
          <a:xfrm rot="2963748">
            <a:off x="3908955" y="4562991"/>
            <a:ext cx="685365" cy="685365"/>
          </a:xfrm>
          <a:prstGeom prst="arc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42582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A392524-777D-ABEF-B910-70E23048E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68BEAF-27B4-AC5D-68D4-2DC1AF0FF6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041A9A-A181-A316-B46F-3B0045D946C1}"/>
              </a:ext>
            </a:extLst>
          </p:cNvPr>
          <p:cNvSpPr txBox="1"/>
          <p:nvPr/>
        </p:nvSpPr>
        <p:spPr>
          <a:xfrm>
            <a:off x="256614" y="234175"/>
            <a:ext cx="8592749" cy="15696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ko-Kore-KR" altLang="en-US" sz="2400" spc="-40" dirty="0">
                <a:solidFill>
                  <a:srgbClr val="C00000"/>
                </a:solidFill>
                <a:latin typeface="+mn-ea"/>
              </a:rPr>
              <a:t>신규 제품군 개발 </a:t>
            </a:r>
            <a:r>
              <a:rPr kumimoji="1" lang="en-US" altLang="ko-Kore-KR" sz="2400" spc="-40" dirty="0">
                <a:latin typeface="+mn-ea"/>
              </a:rPr>
              <a:t>+ </a:t>
            </a:r>
            <a:r>
              <a:rPr kumimoji="1" lang="ko-Kore-KR" altLang="en-US" sz="2400" spc="-40" dirty="0">
                <a:solidFill>
                  <a:srgbClr val="1D6FA9"/>
                </a:solidFill>
                <a:latin typeface="+mn-ea"/>
              </a:rPr>
              <a:t>기존 제품의 가격설정 </a:t>
            </a:r>
            <a:r>
              <a:rPr kumimoji="1" lang="en-US" altLang="ko-Kore-KR" sz="2400" spc="-40" dirty="0">
                <a:latin typeface="+mn-ea"/>
                <a:sym typeface="Wingdings" pitchFamily="2" charset="2"/>
              </a:rPr>
              <a:t> </a:t>
            </a:r>
            <a:r>
              <a:rPr kumimoji="1" lang="ko-Kore-KR" altLang="en-US" sz="2400" spc="-40" dirty="0">
                <a:latin typeface="+mn-ea"/>
                <a:sym typeface="Wingdings" pitchFamily="2" charset="2"/>
              </a:rPr>
              <a:t>전체 수익 최대화</a:t>
            </a:r>
            <a:endParaRPr kumimoji="1" lang="en-US" altLang="ko-Kore-KR" sz="2400" spc="-40" dirty="0">
              <a:latin typeface="+mn-ea"/>
            </a:endParaRPr>
          </a:p>
          <a:p>
            <a:endParaRPr kumimoji="1" lang="en-US" altLang="ko-Kore-KR" sz="2400" spc="-40" dirty="0">
              <a:latin typeface="+mn-ea"/>
            </a:endParaRPr>
          </a:p>
          <a:p>
            <a:r>
              <a:rPr kumimoji="1" lang="en-US" altLang="ko-Kore-KR" b="1" spc="-40" dirty="0">
                <a:latin typeface="+mn-ea"/>
              </a:rPr>
              <a:t>Market share </a:t>
            </a:r>
          </a:p>
          <a:p>
            <a:r>
              <a:rPr kumimoji="1" lang="en-US" altLang="ko-Kore-KR" spc="-40" dirty="0">
                <a:latin typeface="+mn-ea"/>
              </a:rPr>
              <a:t> - </a:t>
            </a:r>
            <a:r>
              <a:rPr kumimoji="1" lang="ko-Kore-KR" altLang="en-US" spc="-40" dirty="0">
                <a:latin typeface="+mn-ea"/>
              </a:rPr>
              <a:t>기존 제품군의 </a:t>
            </a:r>
            <a:r>
              <a:rPr kumimoji="1" lang="en-US" altLang="ko-Kore-KR" spc="-40" dirty="0">
                <a:latin typeface="+mn-ea"/>
              </a:rPr>
              <a:t>price </a:t>
            </a:r>
          </a:p>
          <a:p>
            <a:r>
              <a:rPr kumimoji="1" lang="en-US" altLang="ko-Kore-KR" spc="-40" dirty="0">
                <a:latin typeface="+mn-ea"/>
              </a:rPr>
              <a:t> - </a:t>
            </a:r>
            <a:r>
              <a:rPr kumimoji="1" lang="ko-Kore-KR" altLang="en-US" spc="-40" dirty="0">
                <a:latin typeface="+mn-ea"/>
              </a:rPr>
              <a:t>신규 제품의 </a:t>
            </a:r>
            <a:r>
              <a:rPr kumimoji="1" lang="en-US" altLang="ko-Kore-KR" spc="-40" dirty="0">
                <a:latin typeface="+mn-ea"/>
              </a:rPr>
              <a:t>product attribute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888BD3-7C45-FF59-70E9-E2C88B522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05102" y="1274045"/>
            <a:ext cx="2394486" cy="8432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24AC273-6A6B-BED7-282A-417140F72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215683" y="429827"/>
            <a:ext cx="3205067" cy="73428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83C856-3191-82FF-3C46-C26280A03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674049" y="2221305"/>
            <a:ext cx="3667797" cy="10711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F0C64AB-726C-252F-6D7A-61B5063DE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041758" y="3388729"/>
            <a:ext cx="3031142" cy="1262428"/>
          </a:xfrm>
          <a:prstGeom prst="rect">
            <a:avLst/>
          </a:prstGeom>
        </p:spPr>
      </p:pic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ABA49C9-568D-5827-3565-8BF30C816958}"/>
              </a:ext>
            </a:extLst>
          </p:cNvPr>
          <p:cNvSpPr/>
          <p:nvPr/>
        </p:nvSpPr>
        <p:spPr>
          <a:xfrm>
            <a:off x="1915599" y="3139253"/>
            <a:ext cx="1421176" cy="6499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Segment 1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B1DDF1B-B979-9F95-619F-5D1A9A7383E7}"/>
              </a:ext>
            </a:extLst>
          </p:cNvPr>
          <p:cNvSpPr/>
          <p:nvPr/>
        </p:nvSpPr>
        <p:spPr>
          <a:xfrm>
            <a:off x="4455360" y="3139253"/>
            <a:ext cx="1421176" cy="6499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Segment 2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505F76D-DA6B-2DA1-DB23-59CDA6BDEE04}"/>
              </a:ext>
            </a:extLst>
          </p:cNvPr>
          <p:cNvSpPr/>
          <p:nvPr/>
        </p:nvSpPr>
        <p:spPr>
          <a:xfrm>
            <a:off x="6988550" y="3139253"/>
            <a:ext cx="1421176" cy="6499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Segment 3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2593BDBF-FD98-513E-2644-046034074372}"/>
              </a:ext>
            </a:extLst>
          </p:cNvPr>
          <p:cNvSpPr/>
          <p:nvPr/>
        </p:nvSpPr>
        <p:spPr>
          <a:xfrm>
            <a:off x="4019295" y="4577136"/>
            <a:ext cx="2293305" cy="14417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trike="sngStrike" dirty="0">
                <a:solidFill>
                  <a:sysClr val="windowText" lastClr="000000"/>
                </a:solidFill>
              </a:rPr>
              <a:t>P</a:t>
            </a:r>
            <a:r>
              <a:rPr kumimoji="1" lang="en-US" altLang="ko-Kore-KR" strike="sngStrike" baseline="-25000" dirty="0">
                <a:solidFill>
                  <a:sysClr val="windowText" lastClr="000000"/>
                </a:solidFill>
              </a:rPr>
              <a:t>21</a:t>
            </a:r>
            <a:r>
              <a:rPr kumimoji="1" lang="en-US" altLang="ko-Kore-KR" strike="sngStrike" dirty="0">
                <a:solidFill>
                  <a:sysClr val="windowText" lastClr="000000"/>
                </a:solidFill>
              </a:rPr>
              <a:t> = J</a:t>
            </a:r>
            <a:r>
              <a:rPr kumimoji="1" lang="en-US" altLang="ko-Kore-KR" strike="sngStrike" baseline="-25000" dirty="0">
                <a:solidFill>
                  <a:sysClr val="windowText" lastClr="000000"/>
                </a:solidFill>
              </a:rPr>
              <a:t>A</a:t>
            </a:r>
            <a:r>
              <a:rPr kumimoji="1" lang="en-US" altLang="ko-Kore-KR" strike="sngStrike" dirty="0">
                <a:solidFill>
                  <a:sysClr val="windowText" lastClr="000000"/>
                </a:solidFill>
              </a:rPr>
              <a:t>(X</a:t>
            </a:r>
            <a:r>
              <a:rPr kumimoji="1" lang="en-US" altLang="ko-Kore-KR" strike="sngStrike" baseline="-25000" dirty="0">
                <a:solidFill>
                  <a:sysClr val="windowText" lastClr="000000"/>
                </a:solidFill>
              </a:rPr>
              <a:t>1</a:t>
            </a:r>
            <a:r>
              <a:rPr kumimoji="1" lang="en-US" altLang="ko-Kore-KR" strike="sngStrike" dirty="0">
                <a:solidFill>
                  <a:sysClr val="windowText" lastClr="000000"/>
                </a:solidFill>
              </a:rPr>
              <a:t>,</a:t>
            </a:r>
            <a:r>
              <a:rPr kumimoji="1" lang="en-US" altLang="ko-Kore-KR" b="1" strike="sngStrike" dirty="0">
                <a:solidFill>
                  <a:srgbClr val="1D6FA9"/>
                </a:solidFill>
              </a:rPr>
              <a:t>p</a:t>
            </a:r>
            <a:r>
              <a:rPr kumimoji="1" lang="en-US" altLang="ko-Kore-KR" b="1" strike="sngStrike" baseline="-25000" dirty="0">
                <a:solidFill>
                  <a:srgbClr val="1D6FA9"/>
                </a:solidFill>
              </a:rPr>
              <a:t>21</a:t>
            </a:r>
            <a:r>
              <a:rPr kumimoji="1" lang="en-US" altLang="ko-Kore-KR" strike="sngStrike" dirty="0">
                <a:solidFill>
                  <a:sysClr val="windowText" lastClr="000000"/>
                </a:solidFill>
              </a:rPr>
              <a:t>)</a:t>
            </a:r>
            <a:br>
              <a:rPr kumimoji="1" lang="en-US" altLang="ko-Kore-KR" strike="sngStrike" dirty="0">
                <a:solidFill>
                  <a:sysClr val="windowText" lastClr="000000"/>
                </a:solidFill>
              </a:rPr>
            </a:br>
            <a:r>
              <a:rPr kumimoji="1" lang="en-US" altLang="ko-Kore-KR" dirty="0">
                <a:solidFill>
                  <a:sysClr val="windowText" lastClr="000000"/>
                </a:solidFill>
              </a:rPr>
              <a:t>P</a:t>
            </a:r>
            <a:r>
              <a:rPr kumimoji="1" lang="en-US" altLang="ko-Kore-KR" baseline="-25000" dirty="0">
                <a:solidFill>
                  <a:sysClr val="windowText" lastClr="000000"/>
                </a:solidFill>
              </a:rPr>
              <a:t>22</a:t>
            </a:r>
            <a:r>
              <a:rPr kumimoji="1" lang="en-US" altLang="ko-Kore-KR" dirty="0">
                <a:solidFill>
                  <a:sysClr val="windowText" lastClr="000000"/>
                </a:solidFill>
              </a:rPr>
              <a:t> = J</a:t>
            </a:r>
            <a:r>
              <a:rPr kumimoji="1" lang="en-US" altLang="ko-Kore-KR" baseline="-25000" dirty="0">
                <a:solidFill>
                  <a:sysClr val="windowText" lastClr="000000"/>
                </a:solidFill>
              </a:rPr>
              <a:t>A</a:t>
            </a:r>
            <a:r>
              <a:rPr kumimoji="1" lang="en-US" altLang="ko-Kore-KR" dirty="0">
                <a:solidFill>
                  <a:sysClr val="windowText" lastClr="000000"/>
                </a:solidFill>
              </a:rPr>
              <a:t>(X</a:t>
            </a:r>
            <a:r>
              <a:rPr kumimoji="1" lang="en-US" altLang="ko-Kore-KR" baseline="-25000" dirty="0">
                <a:solidFill>
                  <a:sysClr val="windowText" lastClr="000000"/>
                </a:solidFill>
              </a:rPr>
              <a:t>2</a:t>
            </a:r>
            <a:r>
              <a:rPr kumimoji="1" lang="en-US" altLang="ko-Kore-KR" dirty="0">
                <a:solidFill>
                  <a:srgbClr val="1D6FA9"/>
                </a:solidFill>
              </a:rPr>
              <a:t>,</a:t>
            </a:r>
            <a:r>
              <a:rPr kumimoji="1" lang="en-US" altLang="ko-Kore-KR" b="1" dirty="0">
                <a:solidFill>
                  <a:srgbClr val="1D6FA9"/>
                </a:solidFill>
              </a:rPr>
              <a:t>p</a:t>
            </a:r>
            <a:r>
              <a:rPr kumimoji="1" lang="en-US" altLang="ko-Kore-KR" b="1" baseline="-25000" dirty="0">
                <a:solidFill>
                  <a:srgbClr val="1D6FA9"/>
                </a:solidFill>
              </a:rPr>
              <a:t>22</a:t>
            </a:r>
            <a:r>
              <a:rPr kumimoji="1" lang="en-US" altLang="ko-Kore-KR" dirty="0">
                <a:solidFill>
                  <a:sysClr val="windowText" lastClr="000000"/>
                </a:solidFill>
              </a:rPr>
              <a:t>)</a:t>
            </a:r>
          </a:p>
          <a:p>
            <a:pPr algn="ctr"/>
            <a:r>
              <a:rPr kumimoji="1" lang="en-US" altLang="ko-Kore-KR" b="1" dirty="0">
                <a:solidFill>
                  <a:srgbClr val="C00000"/>
                </a:solidFill>
              </a:rPr>
              <a:t>P</a:t>
            </a:r>
            <a:r>
              <a:rPr kumimoji="1" lang="en-US" altLang="ko-Kore-KR" b="1" baseline="-25000" dirty="0">
                <a:solidFill>
                  <a:srgbClr val="C00000"/>
                </a:solidFill>
              </a:rPr>
              <a:t>23</a:t>
            </a:r>
            <a:r>
              <a:rPr kumimoji="1" lang="en-US" altLang="ko-Kore-KR" b="1" dirty="0">
                <a:solidFill>
                  <a:srgbClr val="C00000"/>
                </a:solidFill>
              </a:rPr>
              <a:t> = J</a:t>
            </a:r>
            <a:r>
              <a:rPr kumimoji="1" lang="en-US" altLang="ko-Kore-KR" b="1" baseline="-25000" dirty="0">
                <a:solidFill>
                  <a:srgbClr val="C00000"/>
                </a:solidFill>
              </a:rPr>
              <a:t>A</a:t>
            </a:r>
            <a:r>
              <a:rPr kumimoji="1" lang="en-US" altLang="ko-Kore-KR" b="1" dirty="0">
                <a:solidFill>
                  <a:srgbClr val="C00000"/>
                </a:solidFill>
              </a:rPr>
              <a:t>(X</a:t>
            </a:r>
            <a:r>
              <a:rPr kumimoji="1" lang="en-US" altLang="ko-Kore-KR" b="1" baseline="-25000" dirty="0">
                <a:solidFill>
                  <a:srgbClr val="C00000"/>
                </a:solidFill>
              </a:rPr>
              <a:t>3</a:t>
            </a:r>
            <a:r>
              <a:rPr kumimoji="1" lang="en-US" altLang="ko-Kore-KR" b="1" dirty="0">
                <a:solidFill>
                  <a:srgbClr val="C00000"/>
                </a:solidFill>
              </a:rPr>
              <a:t>,p</a:t>
            </a:r>
            <a:r>
              <a:rPr kumimoji="1" lang="en-US" altLang="ko-Kore-KR" b="1" baseline="-25000" dirty="0">
                <a:solidFill>
                  <a:srgbClr val="C00000"/>
                </a:solidFill>
              </a:rPr>
              <a:t>23</a:t>
            </a:r>
            <a:r>
              <a:rPr kumimoji="1" lang="en-US" altLang="ko-Kore-KR" b="1" dirty="0">
                <a:solidFill>
                  <a:srgbClr val="C00000"/>
                </a:solidFill>
              </a:rPr>
              <a:t>)</a:t>
            </a:r>
            <a:endParaRPr kumimoji="1" lang="ko-Kore-KR" altLang="en-US" b="1" dirty="0">
              <a:solidFill>
                <a:srgbClr val="C00000"/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1DEF9D6-1564-18B6-DAFF-92EAD887DBB9}"/>
              </a:ext>
            </a:extLst>
          </p:cNvPr>
          <p:cNvCxnSpPr>
            <a:cxnSpLocks/>
          </p:cNvCxnSpPr>
          <p:nvPr/>
        </p:nvCxnSpPr>
        <p:spPr>
          <a:xfrm>
            <a:off x="5841898" y="3733207"/>
            <a:ext cx="463223" cy="97084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B302D600-A08F-3130-AF6D-246920E1EF20}"/>
              </a:ext>
            </a:extLst>
          </p:cNvPr>
          <p:cNvCxnSpPr>
            <a:cxnSpLocks/>
          </p:cNvCxnSpPr>
          <p:nvPr/>
        </p:nvCxnSpPr>
        <p:spPr>
          <a:xfrm flipH="1">
            <a:off x="4038975" y="3789248"/>
            <a:ext cx="447255" cy="9319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B56EFA6-6100-8897-75D7-D4BCDCE91D49}"/>
              </a:ext>
            </a:extLst>
          </p:cNvPr>
          <p:cNvSpPr/>
          <p:nvPr/>
        </p:nvSpPr>
        <p:spPr>
          <a:xfrm>
            <a:off x="6563537" y="4577136"/>
            <a:ext cx="2293305" cy="14417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P</a:t>
            </a:r>
            <a:r>
              <a:rPr kumimoji="1" lang="en-US" altLang="ko-Kore-KR" baseline="-25000" dirty="0">
                <a:solidFill>
                  <a:sysClr val="windowText" lastClr="000000"/>
                </a:solidFill>
              </a:rPr>
              <a:t>31</a:t>
            </a:r>
            <a:r>
              <a:rPr kumimoji="1" lang="en-US" altLang="ko-Kore-KR" dirty="0">
                <a:solidFill>
                  <a:sysClr val="windowText" lastClr="000000"/>
                </a:solidFill>
              </a:rPr>
              <a:t> = J</a:t>
            </a:r>
            <a:r>
              <a:rPr kumimoji="1" lang="en-US" altLang="ko-Kore-KR" baseline="-25000" dirty="0">
                <a:solidFill>
                  <a:sysClr val="windowText" lastClr="000000"/>
                </a:solidFill>
              </a:rPr>
              <a:t>A</a:t>
            </a:r>
            <a:r>
              <a:rPr kumimoji="1" lang="en-US" altLang="ko-Kore-KR" dirty="0">
                <a:solidFill>
                  <a:sysClr val="windowText" lastClr="000000"/>
                </a:solidFill>
              </a:rPr>
              <a:t>(X</a:t>
            </a:r>
            <a:r>
              <a:rPr kumimoji="1" lang="en-US" altLang="ko-Kore-KR" baseline="-25000" dirty="0">
                <a:solidFill>
                  <a:sysClr val="windowText" lastClr="000000"/>
                </a:solidFill>
              </a:rPr>
              <a:t>1</a:t>
            </a:r>
            <a:r>
              <a:rPr kumimoji="1" lang="en-US" altLang="ko-Kore-KR" dirty="0">
                <a:solidFill>
                  <a:sysClr val="windowText" lastClr="000000"/>
                </a:solidFill>
              </a:rPr>
              <a:t>,</a:t>
            </a:r>
            <a:r>
              <a:rPr kumimoji="1" lang="en-US" altLang="ko-Kore-KR" dirty="0">
                <a:solidFill>
                  <a:srgbClr val="1D6FA9"/>
                </a:solidFill>
              </a:rPr>
              <a:t>p</a:t>
            </a:r>
            <a:r>
              <a:rPr kumimoji="1" lang="en-US" altLang="ko-Kore-KR" baseline="-25000" dirty="0">
                <a:solidFill>
                  <a:srgbClr val="1D6FA9"/>
                </a:solidFill>
              </a:rPr>
              <a:t>31</a:t>
            </a:r>
            <a:r>
              <a:rPr kumimoji="1" lang="en-US" altLang="ko-Kore-KR" dirty="0">
                <a:solidFill>
                  <a:sysClr val="windowText" lastClr="000000"/>
                </a:solidFill>
              </a:rPr>
              <a:t>)</a:t>
            </a:r>
            <a:br>
              <a:rPr kumimoji="1" lang="en-US" altLang="ko-Kore-KR" dirty="0">
                <a:solidFill>
                  <a:sysClr val="windowText" lastClr="000000"/>
                </a:solidFill>
              </a:rPr>
            </a:br>
            <a:r>
              <a:rPr kumimoji="1" lang="en-US" altLang="ko-Kore-KR" dirty="0">
                <a:solidFill>
                  <a:sysClr val="windowText" lastClr="000000"/>
                </a:solidFill>
              </a:rPr>
              <a:t>P</a:t>
            </a:r>
            <a:r>
              <a:rPr kumimoji="1" lang="en-US" altLang="ko-Kore-KR" baseline="-25000" dirty="0">
                <a:solidFill>
                  <a:sysClr val="windowText" lastClr="000000"/>
                </a:solidFill>
              </a:rPr>
              <a:t>32</a:t>
            </a:r>
            <a:r>
              <a:rPr kumimoji="1" lang="en-US" altLang="ko-Kore-KR" dirty="0">
                <a:solidFill>
                  <a:sysClr val="windowText" lastClr="000000"/>
                </a:solidFill>
              </a:rPr>
              <a:t> = J</a:t>
            </a:r>
            <a:r>
              <a:rPr kumimoji="1" lang="en-US" altLang="ko-Kore-KR" baseline="-25000" dirty="0">
                <a:solidFill>
                  <a:sysClr val="windowText" lastClr="000000"/>
                </a:solidFill>
              </a:rPr>
              <a:t>A</a:t>
            </a:r>
            <a:r>
              <a:rPr kumimoji="1" lang="en-US" altLang="ko-Kore-KR" dirty="0">
                <a:solidFill>
                  <a:sysClr val="windowText" lastClr="000000"/>
                </a:solidFill>
              </a:rPr>
              <a:t>(X</a:t>
            </a:r>
            <a:r>
              <a:rPr kumimoji="1" lang="en-US" altLang="ko-Kore-KR" baseline="-25000" dirty="0">
                <a:solidFill>
                  <a:sysClr val="windowText" lastClr="000000"/>
                </a:solidFill>
              </a:rPr>
              <a:t>2</a:t>
            </a:r>
            <a:r>
              <a:rPr kumimoji="1" lang="en-US" altLang="ko-Kore-KR" dirty="0">
                <a:solidFill>
                  <a:srgbClr val="1D6FA9"/>
                </a:solidFill>
              </a:rPr>
              <a:t>,p</a:t>
            </a:r>
            <a:r>
              <a:rPr kumimoji="1" lang="en-US" altLang="ko-Kore-KR" baseline="-25000" dirty="0">
                <a:solidFill>
                  <a:srgbClr val="1D6FA9"/>
                </a:solidFill>
              </a:rPr>
              <a:t>32</a:t>
            </a:r>
            <a:r>
              <a:rPr kumimoji="1" lang="en-US" altLang="ko-Kore-KR" dirty="0">
                <a:solidFill>
                  <a:sysClr val="windowText" lastClr="000000"/>
                </a:solidFill>
              </a:rPr>
              <a:t>)</a:t>
            </a:r>
          </a:p>
          <a:p>
            <a:pPr algn="ctr"/>
            <a:r>
              <a:rPr kumimoji="1" lang="en-US" altLang="ko-Kore-KR" b="1" dirty="0">
                <a:solidFill>
                  <a:srgbClr val="C00000"/>
                </a:solidFill>
              </a:rPr>
              <a:t>P</a:t>
            </a:r>
            <a:r>
              <a:rPr kumimoji="1" lang="en-US" altLang="ko-Kore-KR" b="1" baseline="-25000" dirty="0">
                <a:solidFill>
                  <a:srgbClr val="C00000"/>
                </a:solidFill>
              </a:rPr>
              <a:t>33</a:t>
            </a:r>
            <a:r>
              <a:rPr kumimoji="1" lang="en-US" altLang="ko-Kore-KR" b="1" dirty="0">
                <a:solidFill>
                  <a:srgbClr val="C00000"/>
                </a:solidFill>
              </a:rPr>
              <a:t> = J</a:t>
            </a:r>
            <a:r>
              <a:rPr kumimoji="1" lang="en-US" altLang="ko-Kore-KR" b="1" baseline="-25000" dirty="0">
                <a:solidFill>
                  <a:srgbClr val="C00000"/>
                </a:solidFill>
              </a:rPr>
              <a:t>A</a:t>
            </a:r>
            <a:r>
              <a:rPr kumimoji="1" lang="en-US" altLang="ko-Kore-KR" b="1" dirty="0">
                <a:solidFill>
                  <a:srgbClr val="C00000"/>
                </a:solidFill>
              </a:rPr>
              <a:t>(X</a:t>
            </a:r>
            <a:r>
              <a:rPr kumimoji="1" lang="en-US" altLang="ko-Kore-KR" b="1" baseline="-25000" dirty="0">
                <a:solidFill>
                  <a:srgbClr val="C00000"/>
                </a:solidFill>
              </a:rPr>
              <a:t>3</a:t>
            </a:r>
            <a:r>
              <a:rPr kumimoji="1" lang="en-US" altLang="ko-Kore-KR" b="1" dirty="0">
                <a:solidFill>
                  <a:srgbClr val="C00000"/>
                </a:solidFill>
              </a:rPr>
              <a:t>,p</a:t>
            </a:r>
            <a:r>
              <a:rPr kumimoji="1" lang="en-US" altLang="ko-Kore-KR" b="1" baseline="-25000" dirty="0">
                <a:solidFill>
                  <a:srgbClr val="C00000"/>
                </a:solidFill>
              </a:rPr>
              <a:t>33</a:t>
            </a:r>
            <a:r>
              <a:rPr kumimoji="1" lang="en-US" altLang="ko-Kore-KR" b="1" dirty="0">
                <a:solidFill>
                  <a:srgbClr val="C00000"/>
                </a:solidFill>
              </a:rPr>
              <a:t>)</a:t>
            </a:r>
            <a:endParaRPr kumimoji="1" lang="ko-Kore-KR" altLang="en-US" b="1" dirty="0">
              <a:solidFill>
                <a:srgbClr val="C00000"/>
              </a:solidFill>
            </a:endParaRPr>
          </a:p>
        </p:txBody>
      </p: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99B50E38-4B27-3DCF-E04F-6BCB2A6DA8C4}"/>
              </a:ext>
            </a:extLst>
          </p:cNvPr>
          <p:cNvCxnSpPr>
            <a:cxnSpLocks/>
          </p:cNvCxnSpPr>
          <p:nvPr/>
        </p:nvCxnSpPr>
        <p:spPr>
          <a:xfrm>
            <a:off x="8386140" y="3733207"/>
            <a:ext cx="463223" cy="97084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8CF50821-9E59-075F-F6F3-F1FD6580C48B}"/>
              </a:ext>
            </a:extLst>
          </p:cNvPr>
          <p:cNvCxnSpPr>
            <a:cxnSpLocks/>
          </p:cNvCxnSpPr>
          <p:nvPr/>
        </p:nvCxnSpPr>
        <p:spPr>
          <a:xfrm flipH="1">
            <a:off x="6583217" y="3789248"/>
            <a:ext cx="447255" cy="9319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EEFCBC7A-D88B-BA1E-088F-DAD598048CC2}"/>
              </a:ext>
            </a:extLst>
          </p:cNvPr>
          <p:cNvSpPr/>
          <p:nvPr/>
        </p:nvSpPr>
        <p:spPr>
          <a:xfrm>
            <a:off x="1482337" y="4577136"/>
            <a:ext cx="2293305" cy="14417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P</a:t>
            </a:r>
            <a:r>
              <a:rPr kumimoji="1" lang="en-US" altLang="ko-Kore-KR" baseline="-25000" dirty="0">
                <a:solidFill>
                  <a:sysClr val="windowText" lastClr="000000"/>
                </a:solidFill>
              </a:rPr>
              <a:t>11</a:t>
            </a:r>
            <a:r>
              <a:rPr kumimoji="1" lang="en-US" altLang="ko-Kore-KR" dirty="0">
                <a:solidFill>
                  <a:sysClr val="windowText" lastClr="000000"/>
                </a:solidFill>
              </a:rPr>
              <a:t> = J</a:t>
            </a:r>
            <a:r>
              <a:rPr kumimoji="1" lang="en-US" altLang="ko-Kore-KR" baseline="-25000" dirty="0">
                <a:solidFill>
                  <a:sysClr val="windowText" lastClr="000000"/>
                </a:solidFill>
              </a:rPr>
              <a:t>A</a:t>
            </a:r>
            <a:r>
              <a:rPr kumimoji="1" lang="en-US" altLang="ko-Kore-KR" dirty="0">
                <a:solidFill>
                  <a:sysClr val="windowText" lastClr="000000"/>
                </a:solidFill>
              </a:rPr>
              <a:t>(X</a:t>
            </a:r>
            <a:r>
              <a:rPr kumimoji="1" lang="en-US" altLang="ko-Kore-KR" baseline="-25000" dirty="0">
                <a:solidFill>
                  <a:sysClr val="windowText" lastClr="000000"/>
                </a:solidFill>
              </a:rPr>
              <a:t>1</a:t>
            </a:r>
            <a:r>
              <a:rPr kumimoji="1" lang="en-US" altLang="ko-Kore-KR" dirty="0">
                <a:solidFill>
                  <a:sysClr val="windowText" lastClr="000000"/>
                </a:solidFill>
              </a:rPr>
              <a:t>,</a:t>
            </a:r>
            <a:r>
              <a:rPr kumimoji="1" lang="en-US" altLang="ko-Kore-KR" dirty="0">
                <a:solidFill>
                  <a:srgbClr val="1D6FA9"/>
                </a:solidFill>
              </a:rPr>
              <a:t>p</a:t>
            </a:r>
            <a:r>
              <a:rPr kumimoji="1" lang="en-US" altLang="ko-Kore-KR" baseline="-25000" dirty="0">
                <a:solidFill>
                  <a:srgbClr val="1D6FA9"/>
                </a:solidFill>
              </a:rPr>
              <a:t>11</a:t>
            </a:r>
            <a:r>
              <a:rPr kumimoji="1" lang="en-US" altLang="ko-Kore-KR" dirty="0">
                <a:solidFill>
                  <a:sysClr val="windowText" lastClr="000000"/>
                </a:solidFill>
              </a:rPr>
              <a:t>)</a:t>
            </a:r>
            <a:br>
              <a:rPr kumimoji="1" lang="en-US" altLang="ko-Kore-KR" dirty="0">
                <a:solidFill>
                  <a:sysClr val="windowText" lastClr="000000"/>
                </a:solidFill>
              </a:rPr>
            </a:br>
            <a:r>
              <a:rPr kumimoji="1" lang="en-US" altLang="ko-Kore-KR" dirty="0">
                <a:solidFill>
                  <a:sysClr val="windowText" lastClr="000000"/>
                </a:solidFill>
              </a:rPr>
              <a:t>P</a:t>
            </a:r>
            <a:r>
              <a:rPr kumimoji="1" lang="en-US" altLang="ko-Kore-KR" baseline="-25000" dirty="0">
                <a:solidFill>
                  <a:sysClr val="windowText" lastClr="000000"/>
                </a:solidFill>
              </a:rPr>
              <a:t>12</a:t>
            </a:r>
            <a:r>
              <a:rPr kumimoji="1" lang="en-US" altLang="ko-Kore-KR" dirty="0">
                <a:solidFill>
                  <a:sysClr val="windowText" lastClr="000000"/>
                </a:solidFill>
              </a:rPr>
              <a:t> = J</a:t>
            </a:r>
            <a:r>
              <a:rPr kumimoji="1" lang="en-US" altLang="ko-Kore-KR" baseline="-25000" dirty="0">
                <a:solidFill>
                  <a:sysClr val="windowText" lastClr="000000"/>
                </a:solidFill>
              </a:rPr>
              <a:t>A</a:t>
            </a:r>
            <a:r>
              <a:rPr kumimoji="1" lang="en-US" altLang="ko-Kore-KR" dirty="0">
                <a:solidFill>
                  <a:sysClr val="windowText" lastClr="000000"/>
                </a:solidFill>
              </a:rPr>
              <a:t>(X</a:t>
            </a:r>
            <a:r>
              <a:rPr kumimoji="1" lang="en-US" altLang="ko-Kore-KR" baseline="-25000" dirty="0">
                <a:solidFill>
                  <a:sysClr val="windowText" lastClr="000000"/>
                </a:solidFill>
              </a:rPr>
              <a:t>2</a:t>
            </a:r>
            <a:r>
              <a:rPr kumimoji="1" lang="en-US" altLang="ko-Kore-KR" dirty="0">
                <a:solidFill>
                  <a:srgbClr val="1D6FA9"/>
                </a:solidFill>
              </a:rPr>
              <a:t>,p</a:t>
            </a:r>
            <a:r>
              <a:rPr kumimoji="1" lang="en-US" altLang="ko-Kore-KR" baseline="-25000" dirty="0">
                <a:solidFill>
                  <a:srgbClr val="1D6FA9"/>
                </a:solidFill>
              </a:rPr>
              <a:t>12</a:t>
            </a:r>
            <a:r>
              <a:rPr kumimoji="1" lang="en-US" altLang="ko-Kore-KR" dirty="0">
                <a:solidFill>
                  <a:sysClr val="windowText" lastClr="000000"/>
                </a:solidFill>
              </a:rPr>
              <a:t>)</a:t>
            </a:r>
          </a:p>
          <a:p>
            <a:pPr algn="ctr"/>
            <a:r>
              <a:rPr kumimoji="1" lang="en-US" altLang="ko-Kore-KR" b="1" dirty="0">
                <a:solidFill>
                  <a:srgbClr val="C00000"/>
                </a:solidFill>
              </a:rPr>
              <a:t>P</a:t>
            </a:r>
            <a:r>
              <a:rPr kumimoji="1" lang="en-US" altLang="ko-Kore-KR" b="1" baseline="-25000" dirty="0">
                <a:solidFill>
                  <a:srgbClr val="C00000"/>
                </a:solidFill>
              </a:rPr>
              <a:t>13</a:t>
            </a:r>
            <a:r>
              <a:rPr kumimoji="1" lang="en-US" altLang="ko-Kore-KR" b="1" dirty="0">
                <a:solidFill>
                  <a:srgbClr val="C00000"/>
                </a:solidFill>
              </a:rPr>
              <a:t> = J</a:t>
            </a:r>
            <a:r>
              <a:rPr kumimoji="1" lang="en-US" altLang="ko-Kore-KR" b="1" baseline="-25000" dirty="0">
                <a:solidFill>
                  <a:srgbClr val="C00000"/>
                </a:solidFill>
              </a:rPr>
              <a:t>A</a:t>
            </a:r>
            <a:r>
              <a:rPr kumimoji="1" lang="en-US" altLang="ko-Kore-KR" b="1" dirty="0">
                <a:solidFill>
                  <a:srgbClr val="C00000"/>
                </a:solidFill>
              </a:rPr>
              <a:t>(X</a:t>
            </a:r>
            <a:r>
              <a:rPr kumimoji="1" lang="en-US" altLang="ko-Kore-KR" b="1" baseline="-25000" dirty="0">
                <a:solidFill>
                  <a:srgbClr val="C00000"/>
                </a:solidFill>
              </a:rPr>
              <a:t>3</a:t>
            </a:r>
            <a:r>
              <a:rPr kumimoji="1" lang="en-US" altLang="ko-Kore-KR" b="1" dirty="0">
                <a:solidFill>
                  <a:srgbClr val="C00000"/>
                </a:solidFill>
              </a:rPr>
              <a:t>,p</a:t>
            </a:r>
            <a:r>
              <a:rPr kumimoji="1" lang="en-US" altLang="ko-Kore-KR" b="1" baseline="-25000" dirty="0">
                <a:solidFill>
                  <a:srgbClr val="C00000"/>
                </a:solidFill>
              </a:rPr>
              <a:t>13</a:t>
            </a:r>
            <a:r>
              <a:rPr kumimoji="1" lang="en-US" altLang="ko-Kore-KR" b="1" dirty="0">
                <a:solidFill>
                  <a:srgbClr val="C00000"/>
                </a:solidFill>
              </a:rPr>
              <a:t>)</a:t>
            </a:r>
            <a:endParaRPr kumimoji="1" lang="ko-Kore-KR" altLang="en-US" b="1" dirty="0">
              <a:solidFill>
                <a:srgbClr val="C00000"/>
              </a:solidFill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CD591B5B-3936-C386-0815-56B81DE79860}"/>
              </a:ext>
            </a:extLst>
          </p:cNvPr>
          <p:cNvCxnSpPr>
            <a:cxnSpLocks/>
          </p:cNvCxnSpPr>
          <p:nvPr/>
        </p:nvCxnSpPr>
        <p:spPr>
          <a:xfrm>
            <a:off x="3304940" y="3733207"/>
            <a:ext cx="463223" cy="97084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FE6E69F9-1910-8B0A-116D-50DD66B353C1}"/>
              </a:ext>
            </a:extLst>
          </p:cNvPr>
          <p:cNvCxnSpPr>
            <a:cxnSpLocks/>
          </p:cNvCxnSpPr>
          <p:nvPr/>
        </p:nvCxnSpPr>
        <p:spPr>
          <a:xfrm flipH="1">
            <a:off x="1502017" y="3789248"/>
            <a:ext cx="447255" cy="9319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966CA06-6574-A1F1-44C5-86E653C63AF2}"/>
              </a:ext>
            </a:extLst>
          </p:cNvPr>
          <p:cNvSpPr txBox="1"/>
          <p:nvPr/>
        </p:nvSpPr>
        <p:spPr>
          <a:xfrm>
            <a:off x="4155785" y="922704"/>
            <a:ext cx="54133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b="1" spc="-40" dirty="0">
                <a:latin typeface="+mn-ea"/>
              </a:rPr>
              <a:t>Supply chain cost</a:t>
            </a:r>
          </a:p>
          <a:p>
            <a:r>
              <a:rPr kumimoji="1" lang="en-US" altLang="ko-Kore-KR" spc="-40" dirty="0">
                <a:latin typeface="+mn-ea"/>
              </a:rPr>
              <a:t> - </a:t>
            </a:r>
            <a:r>
              <a:rPr kumimoji="1" lang="ko-Kore-KR" altLang="en-US" spc="-40" dirty="0">
                <a:latin typeface="+mn-ea"/>
              </a:rPr>
              <a:t>신규 제품군의 </a:t>
            </a:r>
            <a:r>
              <a:rPr kumimoji="1" lang="en-US" altLang="ko-Kore-KR" spc="-40" dirty="0">
                <a:latin typeface="+mn-ea"/>
              </a:rPr>
              <a:t>module selection</a:t>
            </a:r>
          </a:p>
          <a:p>
            <a:r>
              <a:rPr kumimoji="1" lang="en-US" altLang="ko-Kore-KR" spc="-40" dirty="0">
                <a:latin typeface="+mn-ea"/>
              </a:rPr>
              <a:t> - </a:t>
            </a:r>
            <a:r>
              <a:rPr kumimoji="1" lang="ko-Kore-KR" altLang="en-US" spc="-40" dirty="0">
                <a:latin typeface="+mn-ea"/>
              </a:rPr>
              <a:t>기존 제품 </a:t>
            </a:r>
            <a:r>
              <a:rPr kumimoji="1" lang="en-US" altLang="ko-Kore-KR" spc="-40" dirty="0">
                <a:latin typeface="+mn-ea"/>
              </a:rPr>
              <a:t>Market share </a:t>
            </a:r>
            <a:r>
              <a:rPr kumimoji="1" lang="ko-Kore-KR" altLang="en-US" spc="-40" dirty="0">
                <a:latin typeface="+mn-ea"/>
              </a:rPr>
              <a:t>변동으로 </a:t>
            </a:r>
            <a:r>
              <a:rPr kumimoji="1" lang="en-US" altLang="ko-Kore-KR" spc="-40" dirty="0">
                <a:latin typeface="+mn-ea"/>
              </a:rPr>
              <a:t>c</a:t>
            </a:r>
            <a:r>
              <a:rPr kumimoji="1" lang="en-US" altLang="ko-KR" spc="-40" dirty="0">
                <a:latin typeface="+mn-ea"/>
              </a:rPr>
              <a:t>ost </a:t>
            </a:r>
            <a:r>
              <a:rPr kumimoji="1" lang="ko-KR" altLang="en-US" spc="-40" dirty="0">
                <a:latin typeface="+mn-ea"/>
              </a:rPr>
              <a:t>변동</a:t>
            </a:r>
            <a:r>
              <a:rPr kumimoji="1" lang="ko-Kore-KR" altLang="en-US" spc="-40" dirty="0">
                <a:latin typeface="+mn-ea"/>
              </a:rPr>
              <a:t> </a:t>
            </a:r>
            <a:endParaRPr lang="ko-Kore-KR" altLang="en-US" dirty="0"/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80989956-C9CA-B581-D4F6-A0BFE5212E31}"/>
              </a:ext>
            </a:extLst>
          </p:cNvPr>
          <p:cNvSpPr/>
          <p:nvPr/>
        </p:nvSpPr>
        <p:spPr>
          <a:xfrm>
            <a:off x="2273579" y="1899230"/>
            <a:ext cx="5413394" cy="92332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Aim) Max profit = </a:t>
            </a:r>
            <a:r>
              <a:rPr kumimoji="1" lang="en-US" altLang="ko-Kore-KR" sz="2400" dirty="0">
                <a:solidFill>
                  <a:sysClr val="windowText" lastClr="000000"/>
                </a:solidFill>
              </a:rPr>
              <a:t>∑ (∑ </a:t>
            </a:r>
            <a:r>
              <a:rPr kumimoji="1" lang="en-US" altLang="ko-Kore-KR" sz="2400" dirty="0" err="1">
                <a:solidFill>
                  <a:sysClr val="windowText" lastClr="000000"/>
                </a:solidFill>
              </a:rPr>
              <a:t>q</a:t>
            </a:r>
            <a:r>
              <a:rPr kumimoji="1" lang="en-US" altLang="ko-Kore-KR" sz="2400" baseline="-25000" dirty="0" err="1">
                <a:solidFill>
                  <a:sysClr val="windowText" lastClr="000000"/>
                </a:solidFill>
              </a:rPr>
              <a:t>ij</a:t>
            </a:r>
            <a:r>
              <a:rPr kumimoji="1" lang="en-US" altLang="ko-Kore-KR" sz="2400" dirty="0">
                <a:solidFill>
                  <a:sysClr val="windowText" lastClr="000000"/>
                </a:solidFill>
              </a:rPr>
              <a:t>(</a:t>
            </a:r>
            <a:r>
              <a:rPr kumimoji="1" lang="en-US" altLang="ko-Kore-KR" sz="2400" dirty="0" err="1">
                <a:solidFill>
                  <a:sysClr val="windowText" lastClr="000000"/>
                </a:solidFill>
              </a:rPr>
              <a:t>p</a:t>
            </a:r>
            <a:r>
              <a:rPr kumimoji="1" lang="en-US" altLang="ko-Kore-KR" sz="2400" baseline="-25000" dirty="0" err="1">
                <a:solidFill>
                  <a:sysClr val="windowText" lastClr="000000"/>
                </a:solidFill>
              </a:rPr>
              <a:t>ij</a:t>
            </a:r>
            <a:r>
              <a:rPr kumimoji="1" lang="en-US" altLang="ko-Kore-KR" sz="2400" dirty="0" err="1">
                <a:solidFill>
                  <a:sysClr val="windowText" lastClr="000000"/>
                </a:solidFill>
              </a:rPr>
              <a:t>-c</a:t>
            </a:r>
            <a:r>
              <a:rPr kumimoji="1" lang="en-US" altLang="ko-Kore-KR" sz="2400" baseline="-25000" dirty="0" err="1">
                <a:solidFill>
                  <a:sysClr val="windowText" lastClr="000000"/>
                </a:solidFill>
              </a:rPr>
              <a:t>ij</a:t>
            </a:r>
            <a:r>
              <a:rPr kumimoji="1" lang="en-US" altLang="ko-Kore-KR" sz="2400" dirty="0">
                <a:solidFill>
                  <a:sysClr val="windowText" lastClr="000000"/>
                </a:solidFill>
              </a:rPr>
              <a:t>))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764983BA-41F7-D578-0B60-151F9D861805}"/>
              </a:ext>
            </a:extLst>
          </p:cNvPr>
          <p:cNvSpPr/>
          <p:nvPr/>
        </p:nvSpPr>
        <p:spPr>
          <a:xfrm>
            <a:off x="1482336" y="2935055"/>
            <a:ext cx="7507813" cy="1077685"/>
          </a:xfrm>
          <a:prstGeom prst="roundRect">
            <a:avLst/>
          </a:prstGeom>
          <a:solidFill>
            <a:srgbClr val="C000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D18F30-C30F-A679-BCAA-6927EC4DB0D2}"/>
              </a:ext>
            </a:extLst>
          </p:cNvPr>
          <p:cNvSpPr txBox="1"/>
          <p:nvPr/>
        </p:nvSpPr>
        <p:spPr>
          <a:xfrm>
            <a:off x="78461" y="3179209"/>
            <a:ext cx="128432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C00000"/>
                </a:solidFill>
              </a:rPr>
              <a:t>NPD =</a:t>
            </a:r>
          </a:p>
          <a:p>
            <a:pPr algn="ctr"/>
            <a:r>
              <a:rPr kumimoji="1" lang="en-US" altLang="ko-Kore-KR" b="1" dirty="0">
                <a:solidFill>
                  <a:srgbClr val="C00000"/>
                </a:solidFill>
              </a:rPr>
              <a:t> {P</a:t>
            </a:r>
            <a:r>
              <a:rPr kumimoji="1" lang="en-US" altLang="ko-Kore-KR" b="1" baseline="-25000" dirty="0">
                <a:solidFill>
                  <a:srgbClr val="C00000"/>
                </a:solidFill>
              </a:rPr>
              <a:t>13</a:t>
            </a:r>
            <a:r>
              <a:rPr kumimoji="1" lang="en-US" altLang="ko-Kore-KR" spc="-40" dirty="0">
                <a:solidFill>
                  <a:srgbClr val="C00000"/>
                </a:solidFill>
                <a:latin typeface="+mn-ea"/>
              </a:rPr>
              <a:t>, </a:t>
            </a:r>
            <a:r>
              <a:rPr kumimoji="1" lang="en-US" altLang="ko-Kore-KR" b="1" dirty="0">
                <a:solidFill>
                  <a:srgbClr val="C00000"/>
                </a:solidFill>
              </a:rPr>
              <a:t>P</a:t>
            </a:r>
            <a:r>
              <a:rPr kumimoji="1" lang="en-US" altLang="ko-KR" b="1" baseline="-25000" dirty="0">
                <a:solidFill>
                  <a:srgbClr val="C00000"/>
                </a:solidFill>
              </a:rPr>
              <a:t>2</a:t>
            </a:r>
            <a:r>
              <a:rPr kumimoji="1" lang="en-US" altLang="ko-Kore-KR" b="1" baseline="-25000" dirty="0">
                <a:solidFill>
                  <a:srgbClr val="C00000"/>
                </a:solidFill>
              </a:rPr>
              <a:t>3</a:t>
            </a:r>
            <a:r>
              <a:rPr kumimoji="1" lang="en-US" altLang="ko-Kore-KR" spc="-40" dirty="0">
                <a:solidFill>
                  <a:srgbClr val="C00000"/>
                </a:solidFill>
                <a:latin typeface="+mn-ea"/>
              </a:rPr>
              <a:t>, </a:t>
            </a:r>
            <a:r>
              <a:rPr kumimoji="1" lang="en-US" altLang="ko-Kore-KR" b="1" dirty="0">
                <a:solidFill>
                  <a:srgbClr val="C00000"/>
                </a:solidFill>
              </a:rPr>
              <a:t>P</a:t>
            </a:r>
            <a:r>
              <a:rPr kumimoji="1" lang="en-US" altLang="ko-KR" b="1" baseline="-25000" dirty="0">
                <a:solidFill>
                  <a:srgbClr val="C00000"/>
                </a:solidFill>
              </a:rPr>
              <a:t>3</a:t>
            </a:r>
            <a:r>
              <a:rPr kumimoji="1" lang="en-US" altLang="ko-Kore-KR" b="1" baseline="-25000" dirty="0">
                <a:solidFill>
                  <a:srgbClr val="C00000"/>
                </a:solidFill>
              </a:rPr>
              <a:t>3 </a:t>
            </a:r>
            <a:r>
              <a:rPr kumimoji="1" lang="en-US" altLang="ko-Kore-KR" b="1" dirty="0">
                <a:solidFill>
                  <a:srgbClr val="C00000"/>
                </a:solidFill>
              </a:rPr>
              <a:t>}</a:t>
            </a:r>
            <a:endParaRPr kumimoji="1" lang="ko-Kore-KR" altLang="en-US" spc="-4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D7709731-9B11-C845-BA9C-486BCCA80CAD}"/>
              </a:ext>
            </a:extLst>
          </p:cNvPr>
          <p:cNvSpPr/>
          <p:nvPr/>
        </p:nvSpPr>
        <p:spPr>
          <a:xfrm>
            <a:off x="3910223" y="3010529"/>
            <a:ext cx="2509520" cy="3116229"/>
          </a:xfrm>
          <a:prstGeom prst="roundRect">
            <a:avLst/>
          </a:prstGeom>
          <a:solidFill>
            <a:srgbClr val="1D6FA9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60F1294-B540-26DF-18D6-F29514AEEACB}"/>
              </a:ext>
            </a:extLst>
          </p:cNvPr>
          <p:cNvSpPr txBox="1"/>
          <p:nvPr/>
        </p:nvSpPr>
        <p:spPr>
          <a:xfrm>
            <a:off x="562407" y="2781166"/>
            <a:ext cx="31643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b="1" spc="-40" dirty="0">
                <a:solidFill>
                  <a:srgbClr val="C00000"/>
                </a:solidFill>
                <a:latin typeface="+mn-ea"/>
              </a:rPr>
              <a:t>(1)</a:t>
            </a:r>
            <a:endParaRPr kumimoji="1" lang="ko-Kore-KR" altLang="en-US" sz="2000" b="1" spc="-4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7B96415-8BE7-74C2-E71C-49A828B6EAAD}"/>
              </a:ext>
            </a:extLst>
          </p:cNvPr>
          <p:cNvSpPr txBox="1"/>
          <p:nvPr/>
        </p:nvSpPr>
        <p:spPr>
          <a:xfrm>
            <a:off x="5086648" y="6126759"/>
            <a:ext cx="31643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b="1" spc="-40" dirty="0">
                <a:solidFill>
                  <a:srgbClr val="1D6FA9"/>
                </a:solidFill>
                <a:latin typeface="+mn-ea"/>
              </a:rPr>
              <a:t>(2)</a:t>
            </a:r>
            <a:endParaRPr kumimoji="1" lang="ko-Kore-KR" altLang="en-US" sz="2000" b="1" spc="-40" dirty="0">
              <a:solidFill>
                <a:srgbClr val="1D6FA9"/>
              </a:solidFill>
              <a:latin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1CB7E3D-A35A-22FD-AFDB-DE1AED5FADCA}"/>
              </a:ext>
            </a:extLst>
          </p:cNvPr>
          <p:cNvSpPr txBox="1"/>
          <p:nvPr/>
        </p:nvSpPr>
        <p:spPr>
          <a:xfrm>
            <a:off x="2443460" y="6126759"/>
            <a:ext cx="31643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b="1" spc="-40" dirty="0">
                <a:solidFill>
                  <a:srgbClr val="1D6FA9"/>
                </a:solidFill>
                <a:latin typeface="+mn-ea"/>
              </a:rPr>
              <a:t>(2)</a:t>
            </a:r>
            <a:endParaRPr kumimoji="1" lang="ko-Kore-KR" altLang="en-US" sz="2000" b="1" spc="-40" dirty="0">
              <a:solidFill>
                <a:srgbClr val="1D6FA9"/>
              </a:solidFill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D1ED2C6-E245-9F6C-B64C-7708B66DDF0F}"/>
              </a:ext>
            </a:extLst>
          </p:cNvPr>
          <p:cNvSpPr txBox="1"/>
          <p:nvPr/>
        </p:nvSpPr>
        <p:spPr>
          <a:xfrm>
            <a:off x="7686973" y="6126759"/>
            <a:ext cx="31643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b="1" spc="-40" dirty="0">
                <a:solidFill>
                  <a:srgbClr val="1D6FA9"/>
                </a:solidFill>
                <a:latin typeface="+mn-ea"/>
              </a:rPr>
              <a:t>(2)</a:t>
            </a:r>
            <a:endParaRPr kumimoji="1" lang="ko-Kore-KR" altLang="en-US" sz="2000" b="1" spc="-40" dirty="0">
              <a:solidFill>
                <a:srgbClr val="1D6FA9"/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FFDDE47-B0F2-0FFE-CDEA-D2036E9EC5E5}"/>
              </a:ext>
            </a:extLst>
          </p:cNvPr>
          <p:cNvSpPr txBox="1"/>
          <p:nvPr/>
        </p:nvSpPr>
        <p:spPr>
          <a:xfrm>
            <a:off x="5045320" y="2521872"/>
            <a:ext cx="4084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 err="1">
                <a:latin typeface="+mn-ea"/>
              </a:rPr>
              <a:t>i</a:t>
            </a:r>
            <a:r>
              <a:rPr kumimoji="1" lang="en-US" altLang="ko-Kore-KR" spc="-40" dirty="0">
                <a:latin typeface="+mn-ea"/>
              </a:rPr>
              <a:t>    j</a:t>
            </a:r>
            <a:endParaRPr kumimoji="1" lang="ko-Kore-KR" altLang="en-US" spc="-4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7462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1DAE53-FE55-E4D0-6829-8E794935B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19E46D-2FB0-5902-1E90-3350567953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50B17B-F50A-7CF0-C5F4-7A564B84CC27}"/>
              </a:ext>
            </a:extLst>
          </p:cNvPr>
          <p:cNvSpPr/>
          <p:nvPr/>
        </p:nvSpPr>
        <p:spPr>
          <a:xfrm>
            <a:off x="2048968" y="997009"/>
            <a:ext cx="6768782" cy="39806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156E512-EB8F-D76A-F70F-3190836A17B7}"/>
              </a:ext>
            </a:extLst>
          </p:cNvPr>
          <p:cNvSpPr/>
          <p:nvPr/>
        </p:nvSpPr>
        <p:spPr>
          <a:xfrm>
            <a:off x="88144" y="2408671"/>
            <a:ext cx="1883972" cy="55317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00" b="1" dirty="0">
                <a:solidFill>
                  <a:schemeClr val="tx1"/>
                </a:solidFill>
              </a:rPr>
              <a:t>product</a:t>
            </a:r>
            <a:endParaRPr lang="ko-KR" altLang="en-US" sz="2100" b="1" dirty="0">
              <a:solidFill>
                <a:schemeClr val="tx1"/>
              </a:solidFill>
            </a:endParaRPr>
          </a:p>
        </p:txBody>
      </p:sp>
      <p:cxnSp>
        <p:nvCxnSpPr>
          <p:cNvPr id="6" name="직선 연결선 8">
            <a:extLst>
              <a:ext uri="{FF2B5EF4-FFF2-40B4-BE49-F238E27FC236}">
                <a16:creationId xmlns:a16="http://schemas.microsoft.com/office/drawing/2014/main" id="{718E1AB2-E352-CAD4-18CE-20F08ADDFED0}"/>
              </a:ext>
            </a:extLst>
          </p:cNvPr>
          <p:cNvCxnSpPr>
            <a:cxnSpLocks/>
          </p:cNvCxnSpPr>
          <p:nvPr/>
        </p:nvCxnSpPr>
        <p:spPr>
          <a:xfrm>
            <a:off x="5215327" y="997009"/>
            <a:ext cx="0" cy="39806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11">
            <a:extLst>
              <a:ext uri="{FF2B5EF4-FFF2-40B4-BE49-F238E27FC236}">
                <a16:creationId xmlns:a16="http://schemas.microsoft.com/office/drawing/2014/main" id="{B51ED00D-F517-A40B-7ED0-4059812D3AD4}"/>
              </a:ext>
            </a:extLst>
          </p:cNvPr>
          <p:cNvCxnSpPr>
            <a:cxnSpLocks/>
          </p:cNvCxnSpPr>
          <p:nvPr/>
        </p:nvCxnSpPr>
        <p:spPr>
          <a:xfrm flipH="1">
            <a:off x="2036887" y="1550185"/>
            <a:ext cx="67808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91F4F8-3A76-D84D-5AF3-360F16B59AF3}"/>
              </a:ext>
            </a:extLst>
          </p:cNvPr>
          <p:cNvSpPr/>
          <p:nvPr/>
        </p:nvSpPr>
        <p:spPr>
          <a:xfrm>
            <a:off x="2487885" y="1060820"/>
            <a:ext cx="2727438" cy="43698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00" b="1" dirty="0">
                <a:solidFill>
                  <a:schemeClr val="tx1"/>
                </a:solidFill>
              </a:rPr>
              <a:t>Core module</a:t>
            </a:r>
            <a:endParaRPr lang="ko-KR" altLang="en-US" sz="2100" b="1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089EBB2-F02F-A64C-246C-70E071E19B92}"/>
              </a:ext>
            </a:extLst>
          </p:cNvPr>
          <p:cNvSpPr/>
          <p:nvPr/>
        </p:nvSpPr>
        <p:spPr>
          <a:xfrm>
            <a:off x="5215327" y="1060821"/>
            <a:ext cx="3602420" cy="43698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Peripheral (Variant) module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16A3101-D0AF-7E5C-6028-BBDD7475F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65" y="1074996"/>
            <a:ext cx="1060379" cy="12960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4C32A1-6E77-2307-3190-2D41DB0475E7}"/>
              </a:ext>
            </a:extLst>
          </p:cNvPr>
          <p:cNvSpPr txBox="1"/>
          <p:nvPr/>
        </p:nvSpPr>
        <p:spPr>
          <a:xfrm>
            <a:off x="5427318" y="2446553"/>
            <a:ext cx="3198513" cy="233910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14313" indent="-214313">
              <a:buFontTx/>
              <a:buChar char="-"/>
            </a:pPr>
            <a:r>
              <a:rPr lang="en-US" altLang="ko-KR" sz="1600" b="1" dirty="0">
                <a:solidFill>
                  <a:srgbClr val="C00000"/>
                </a:solidFill>
                <a:latin typeface="Söhne"/>
              </a:rPr>
              <a:t>physical limitations</a:t>
            </a:r>
          </a:p>
          <a:p>
            <a:r>
              <a:rPr lang="en-US" altLang="ko-KR" sz="1400" b="1" dirty="0">
                <a:solidFill>
                  <a:srgbClr val="374151"/>
                </a:solidFill>
                <a:latin typeface="Söhne"/>
              </a:rPr>
              <a:t>     </a:t>
            </a:r>
            <a:r>
              <a:rPr lang="en-US" altLang="ko-KR" sz="1400" dirty="0">
                <a:solidFill>
                  <a:srgbClr val="4D5156"/>
                </a:solidFill>
                <a:latin typeface="Apple SD Gothic Neo"/>
              </a:rPr>
              <a:t>form factor or interface</a:t>
            </a:r>
            <a:endParaRPr lang="en-US" altLang="ko-KR" sz="1400" b="1" dirty="0">
              <a:solidFill>
                <a:srgbClr val="374151"/>
              </a:solidFill>
              <a:latin typeface="Söhne"/>
            </a:endParaRPr>
          </a:p>
          <a:p>
            <a:r>
              <a:rPr lang="en-US" altLang="ko-KR" sz="1400" b="1" dirty="0">
                <a:solidFill>
                  <a:srgbClr val="374151"/>
                </a:solidFill>
                <a:latin typeface="Söhne"/>
              </a:rPr>
              <a:t>-    </a:t>
            </a:r>
            <a:r>
              <a:rPr lang="en-US" altLang="ko-KR" sz="1600" b="1" dirty="0">
                <a:solidFill>
                  <a:srgbClr val="C00000"/>
                </a:solidFill>
                <a:latin typeface="Söhne"/>
              </a:rPr>
              <a:t>electrical compatibility</a:t>
            </a:r>
            <a:endParaRPr lang="en-US" altLang="ko-KR" sz="1400" b="1" dirty="0">
              <a:solidFill>
                <a:srgbClr val="C00000"/>
              </a:solidFill>
              <a:latin typeface="Söhne"/>
            </a:endParaRPr>
          </a:p>
          <a:p>
            <a:r>
              <a:rPr lang="en-US" altLang="ko-KR" sz="1400" b="1" dirty="0">
                <a:solidFill>
                  <a:srgbClr val="374151"/>
                </a:solidFill>
                <a:latin typeface="Söhne"/>
              </a:rPr>
              <a:t>    </a:t>
            </a:r>
            <a:r>
              <a:rPr lang="en-US" altLang="ko-KR" sz="1400" dirty="0">
                <a:solidFill>
                  <a:srgbClr val="374151"/>
                </a:solidFill>
                <a:latin typeface="Söhne"/>
              </a:rPr>
              <a:t>different voltage or current requirements</a:t>
            </a:r>
            <a:endParaRPr lang="en-US" altLang="ko-KR" sz="1400" b="1" dirty="0">
              <a:solidFill>
                <a:srgbClr val="374151"/>
              </a:solidFill>
              <a:latin typeface="Söhne"/>
            </a:endParaRPr>
          </a:p>
          <a:p>
            <a:pPr marL="214313" indent="-214313">
              <a:buFontTx/>
              <a:buChar char="-"/>
            </a:pPr>
            <a:r>
              <a:rPr lang="en-US" altLang="ko-KR" sz="1600" b="1" dirty="0">
                <a:solidFill>
                  <a:srgbClr val="C00000"/>
                </a:solidFill>
                <a:latin typeface="Söhne"/>
              </a:rPr>
              <a:t>performance requirements</a:t>
            </a:r>
            <a:br>
              <a:rPr lang="en-US" altLang="ko-KR" sz="1400" b="1" dirty="0">
                <a:solidFill>
                  <a:srgbClr val="374151"/>
                </a:solidFill>
                <a:latin typeface="Söhne"/>
              </a:rPr>
            </a:br>
            <a:r>
              <a:rPr lang="en-US" altLang="ko-KR" sz="1400" dirty="0">
                <a:solidFill>
                  <a:srgbClr val="374151"/>
                </a:solidFill>
                <a:latin typeface="Söhne"/>
              </a:rPr>
              <a:t>certain processing speed</a:t>
            </a:r>
            <a:br>
              <a:rPr lang="en-US" altLang="ko-KR" sz="1400" dirty="0">
                <a:solidFill>
                  <a:srgbClr val="374151"/>
                </a:solidFill>
                <a:latin typeface="Söhne"/>
              </a:rPr>
            </a:br>
            <a:r>
              <a:rPr lang="en-US" altLang="ko-KR" sz="1400" dirty="0">
                <a:solidFill>
                  <a:srgbClr val="374151"/>
                </a:solidFill>
                <a:latin typeface="Söhne"/>
              </a:rPr>
              <a:t>memory capacity</a:t>
            </a:r>
            <a:br>
              <a:rPr lang="en-US" altLang="ko-KR" sz="1400" dirty="0">
                <a:solidFill>
                  <a:srgbClr val="374151"/>
                </a:solidFill>
                <a:latin typeface="Söhne"/>
              </a:rPr>
            </a:br>
            <a:r>
              <a:rPr lang="en-US" altLang="ko-KR" sz="1400" dirty="0">
                <a:solidFill>
                  <a:srgbClr val="374151"/>
                </a:solidFill>
                <a:latin typeface="Söhne"/>
              </a:rPr>
              <a:t>power consumption</a:t>
            </a:r>
            <a:endParaRPr lang="en-US" altLang="ko-KR" sz="1400" b="1" dirty="0">
              <a:solidFill>
                <a:srgbClr val="374151"/>
              </a:solidFill>
              <a:latin typeface="Söhne"/>
            </a:endParaRPr>
          </a:p>
          <a:p>
            <a:r>
              <a:rPr lang="en-US" altLang="ko-KR" sz="1400" b="1" dirty="0">
                <a:solidFill>
                  <a:srgbClr val="374151"/>
                </a:solidFill>
                <a:latin typeface="Söhne"/>
              </a:rPr>
              <a:t>- </a:t>
            </a:r>
            <a:r>
              <a:rPr lang="en-US" altLang="ko-KR" sz="1400" b="1" strike="sngStrike" dirty="0">
                <a:solidFill>
                  <a:srgbClr val="374151"/>
                </a:solidFill>
                <a:latin typeface="Söhne"/>
              </a:rPr>
              <a:t>software compatibility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9F2F03-E7D5-12C1-5C4A-E9C0403DDFFD}"/>
              </a:ext>
            </a:extLst>
          </p:cNvPr>
          <p:cNvSpPr txBox="1"/>
          <p:nvPr/>
        </p:nvSpPr>
        <p:spPr>
          <a:xfrm>
            <a:off x="2087472" y="2685259"/>
            <a:ext cx="3089351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374151"/>
                </a:solidFill>
                <a:latin typeface="Söhne"/>
              </a:rPr>
              <a:t>: </a:t>
            </a:r>
            <a:r>
              <a:rPr lang="ko-KR" altLang="en-US" sz="1600" b="1" dirty="0">
                <a:solidFill>
                  <a:srgbClr val="374151"/>
                </a:solidFill>
                <a:latin typeface="Söhne"/>
              </a:rPr>
              <a:t>제품의 </a:t>
            </a:r>
            <a:r>
              <a:rPr lang="ko-KR" altLang="en-US" sz="1600" b="1" dirty="0">
                <a:solidFill>
                  <a:srgbClr val="C00000"/>
                </a:solidFill>
                <a:latin typeface="Söhne"/>
              </a:rPr>
              <a:t>전체적인 성능</a:t>
            </a:r>
            <a:r>
              <a:rPr lang="ko-KR" altLang="en-US" sz="1600" b="1" dirty="0">
                <a:solidFill>
                  <a:srgbClr val="374151"/>
                </a:solidFill>
                <a:latin typeface="Söhne"/>
              </a:rPr>
              <a:t>에 영향을 주는 핵심 부품 </a:t>
            </a:r>
            <a:r>
              <a:rPr lang="en-US" altLang="ko-KR" sz="1600" b="1" dirty="0">
                <a:solidFill>
                  <a:srgbClr val="374151"/>
                </a:solidFill>
                <a:latin typeface="Söhne"/>
              </a:rPr>
              <a:t>+ (</a:t>
            </a:r>
            <a:r>
              <a:rPr lang="ko-KR" altLang="en-US" sz="1600" b="1" dirty="0">
                <a:solidFill>
                  <a:srgbClr val="C00000"/>
                </a:solidFill>
                <a:latin typeface="Söhne"/>
              </a:rPr>
              <a:t>구조가 복잡해</a:t>
            </a:r>
            <a:r>
              <a:rPr lang="en-US" altLang="ko-KR" sz="1600" b="1" dirty="0">
                <a:solidFill>
                  <a:srgbClr val="374151"/>
                </a:solidFill>
                <a:latin typeface="Söhne"/>
              </a:rPr>
              <a:t> )</a:t>
            </a:r>
            <a:r>
              <a:rPr lang="ko-KR" altLang="en-US" sz="1600" b="1" dirty="0">
                <a:solidFill>
                  <a:srgbClr val="C00000"/>
                </a:solidFill>
                <a:latin typeface="Söhne"/>
              </a:rPr>
              <a:t> 세부 변경이 상대적 어려움</a:t>
            </a:r>
            <a:endParaRPr lang="en-US" altLang="ko-KR" sz="1600" b="1" dirty="0">
              <a:solidFill>
                <a:srgbClr val="C00000"/>
              </a:solidFill>
              <a:latin typeface="Söhne"/>
            </a:endParaRPr>
          </a:p>
        </p:txBody>
      </p:sp>
      <p:pic>
        <p:nvPicPr>
          <p:cNvPr id="13" name="Picture 2" descr="Core and Periphery Model | What Is It &amp; Overview | Geography Revision">
            <a:extLst>
              <a:ext uri="{FF2B5EF4-FFF2-40B4-BE49-F238E27FC236}">
                <a16:creationId xmlns:a16="http://schemas.microsoft.com/office/drawing/2014/main" id="{4E1DF4B6-B23B-A01C-9C25-A546911F8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0" y="3011053"/>
            <a:ext cx="1916102" cy="191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5AAEAB-998A-C4EA-E52E-817ECB0BD8DB}"/>
              </a:ext>
            </a:extLst>
          </p:cNvPr>
          <p:cNvSpPr txBox="1"/>
          <p:nvPr/>
        </p:nvSpPr>
        <p:spPr>
          <a:xfrm>
            <a:off x="2241769" y="3792720"/>
            <a:ext cx="28198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374151"/>
                </a:solidFill>
                <a:latin typeface="Söhne"/>
              </a:rPr>
              <a:t>Ex) </a:t>
            </a:r>
            <a:r>
              <a:rPr lang="ko-KR" altLang="en-US" sz="1600" dirty="0">
                <a:solidFill>
                  <a:srgbClr val="374151"/>
                </a:solidFill>
                <a:latin typeface="Söhne"/>
              </a:rPr>
              <a:t>자동차 엔진</a:t>
            </a:r>
            <a:endParaRPr lang="en-US" altLang="ko-KR" sz="1600" dirty="0">
              <a:solidFill>
                <a:srgbClr val="374151"/>
              </a:solidFill>
              <a:latin typeface="Söhne"/>
            </a:endParaRPr>
          </a:p>
          <a:p>
            <a:r>
              <a:rPr lang="en-US" altLang="ko-KR" sz="1600" dirty="0">
                <a:solidFill>
                  <a:srgbClr val="374151"/>
                </a:solidFill>
                <a:latin typeface="Söhne"/>
              </a:rPr>
              <a:t>       </a:t>
            </a:r>
            <a:r>
              <a:rPr lang="ko-KR" altLang="en-US" sz="1600" dirty="0">
                <a:solidFill>
                  <a:srgbClr val="374151"/>
                </a:solidFill>
                <a:latin typeface="Söhne"/>
              </a:rPr>
              <a:t>핸드폰 프로세서</a:t>
            </a:r>
            <a:endParaRPr lang="ko-KR" alt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D7A112-C523-F892-9654-944BC6125539}"/>
              </a:ext>
            </a:extLst>
          </p:cNvPr>
          <p:cNvSpPr txBox="1"/>
          <p:nvPr/>
        </p:nvSpPr>
        <p:spPr>
          <a:xfrm>
            <a:off x="196549" y="5041512"/>
            <a:ext cx="8544036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374151"/>
                </a:solidFill>
                <a:latin typeface="Söhne"/>
              </a:rPr>
              <a:t>제품의 </a:t>
            </a:r>
            <a:r>
              <a:rPr lang="ko-KR" altLang="en-US" sz="1600" b="1" dirty="0">
                <a:solidFill>
                  <a:srgbClr val="C00000"/>
                </a:solidFill>
                <a:latin typeface="Söhne"/>
              </a:rPr>
              <a:t>전체적인 성능</a:t>
            </a:r>
            <a:r>
              <a:rPr lang="ko-KR" altLang="en-US" sz="1600" dirty="0">
                <a:solidFill>
                  <a:srgbClr val="374151"/>
                </a:solidFill>
                <a:latin typeface="Söhne"/>
              </a:rPr>
              <a:t>에 영향을 주는 핵심 부품 </a:t>
            </a:r>
            <a:br>
              <a:rPr lang="en-US" altLang="ko-KR" sz="1600" dirty="0">
                <a:solidFill>
                  <a:srgbClr val="374151"/>
                </a:solidFill>
                <a:latin typeface="Söhne"/>
              </a:rPr>
            </a:br>
            <a:r>
              <a:rPr lang="en-US" altLang="ko-KR" sz="1600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US" altLang="ko-KR" sz="1600" dirty="0">
                <a:solidFill>
                  <a:srgbClr val="374151"/>
                </a:solidFill>
                <a:latin typeface="Söhne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olidFill>
                  <a:srgbClr val="374151"/>
                </a:solidFill>
                <a:latin typeface="Söhne"/>
                <a:sym typeface="Wingdings" panose="05000000000000000000" pitchFamily="2" charset="2"/>
              </a:rPr>
              <a:t>여러 주변 모듈과의 연관성이 많음</a:t>
            </a:r>
            <a:r>
              <a:rPr lang="en-US" altLang="ko-KR" sz="1600" dirty="0">
                <a:solidFill>
                  <a:srgbClr val="374151"/>
                </a:solidFill>
                <a:latin typeface="Söhne"/>
                <a:sym typeface="Wingdings" panose="05000000000000000000" pitchFamily="2" charset="2"/>
              </a:rPr>
              <a:t>.</a:t>
            </a:r>
            <a:br>
              <a:rPr lang="en-US" altLang="ko-KR" sz="1600" b="1" dirty="0">
                <a:solidFill>
                  <a:srgbClr val="374151"/>
                </a:solidFill>
                <a:latin typeface="Söhne"/>
                <a:sym typeface="Wingdings" panose="05000000000000000000" pitchFamily="2" charset="2"/>
              </a:rPr>
            </a:br>
            <a:br>
              <a:rPr lang="en-US" altLang="ko-KR" sz="1600" b="1" dirty="0">
                <a:solidFill>
                  <a:srgbClr val="374151"/>
                </a:solidFill>
                <a:latin typeface="Söhne"/>
              </a:rPr>
            </a:br>
            <a:r>
              <a:rPr lang="ko-KR" altLang="en-US" sz="1600" b="1" dirty="0">
                <a:solidFill>
                  <a:srgbClr val="C00000"/>
                </a:solidFill>
                <a:latin typeface="Söhne"/>
              </a:rPr>
              <a:t>구조가 복잡해 세부 변경이 상대적으로 어려움 </a:t>
            </a:r>
            <a:r>
              <a:rPr lang="en-US" altLang="ko-KR" sz="1600" dirty="0">
                <a:latin typeface="Söhne"/>
              </a:rPr>
              <a:t>[</a:t>
            </a:r>
            <a:r>
              <a:rPr lang="ko-KR" altLang="en-US" sz="1600" dirty="0">
                <a:latin typeface="Söhne"/>
              </a:rPr>
              <a:t>우선적으로 선별되어야 함</a:t>
            </a:r>
            <a:r>
              <a:rPr lang="en-US" altLang="ko-KR" sz="1600" dirty="0">
                <a:latin typeface="Söhne"/>
              </a:rPr>
              <a:t>]</a:t>
            </a:r>
            <a:br>
              <a:rPr lang="en-US" altLang="ko-KR" sz="1600" b="1" dirty="0">
                <a:latin typeface="Söhne"/>
              </a:rPr>
            </a:br>
            <a:endParaRPr lang="en-US" altLang="ko-KR" sz="1600" b="1" dirty="0">
              <a:latin typeface="Söhne"/>
            </a:endParaRPr>
          </a:p>
          <a:p>
            <a:r>
              <a:rPr lang="en-US" altLang="ko-KR" sz="1600" b="1" dirty="0">
                <a:latin typeface="Söhne"/>
                <a:sym typeface="Wingdings" panose="05000000000000000000" pitchFamily="2" charset="2"/>
              </a:rPr>
              <a:t>  Core + peripheral</a:t>
            </a:r>
            <a:r>
              <a:rPr lang="ko-KR" altLang="en-US" sz="1600" b="1" dirty="0">
                <a:latin typeface="Söhne"/>
                <a:sym typeface="Wingdings" panose="05000000000000000000" pitchFamily="2" charset="2"/>
              </a:rPr>
              <a:t>로 </a:t>
            </a:r>
            <a:r>
              <a:rPr lang="en-US" altLang="ko-KR" sz="1600" b="1" dirty="0">
                <a:latin typeface="Söhne"/>
                <a:sym typeface="Wingdings" panose="05000000000000000000" pitchFamily="2" charset="2"/>
              </a:rPr>
              <a:t>module</a:t>
            </a:r>
            <a:r>
              <a:rPr lang="ko-KR" altLang="en-US" sz="1600" b="1" dirty="0">
                <a:latin typeface="Söhne"/>
                <a:sym typeface="Wingdings" panose="05000000000000000000" pitchFamily="2" charset="2"/>
              </a:rPr>
              <a:t>을 정의하고</a:t>
            </a:r>
            <a:r>
              <a:rPr lang="en-US" altLang="ko-KR" sz="1600" b="1" dirty="0">
                <a:latin typeface="Söhne"/>
                <a:sym typeface="Wingdings" panose="05000000000000000000" pitchFamily="2" charset="2"/>
              </a:rPr>
              <a:t>, </a:t>
            </a:r>
            <a:r>
              <a:rPr lang="ko-KR" altLang="en-US" sz="1600" b="1" dirty="0">
                <a:latin typeface="Söhne"/>
                <a:sym typeface="Wingdings" panose="05000000000000000000" pitchFamily="2" charset="2"/>
              </a:rPr>
              <a:t>이에 따른 순차적인 </a:t>
            </a:r>
            <a:r>
              <a:rPr lang="en-US" altLang="ko-KR" sz="1600" b="1" dirty="0">
                <a:latin typeface="Söhne"/>
                <a:sym typeface="Wingdings" panose="05000000000000000000" pitchFamily="2" charset="2"/>
              </a:rPr>
              <a:t>module selection </a:t>
            </a:r>
            <a:r>
              <a:rPr lang="ko-KR" altLang="en-US" sz="1600" b="1" dirty="0">
                <a:latin typeface="Söhne"/>
                <a:sym typeface="Wingdings" panose="05000000000000000000" pitchFamily="2" charset="2"/>
              </a:rPr>
              <a:t>문제가 필요</a:t>
            </a:r>
            <a:endParaRPr lang="en-US" altLang="ko-KR" sz="1600" b="1" dirty="0">
              <a:latin typeface="Söhn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E34A5A-AF2C-F1B5-5778-6C9C3E36F5C7}"/>
              </a:ext>
            </a:extLst>
          </p:cNvPr>
          <p:cNvSpPr txBox="1"/>
          <p:nvPr/>
        </p:nvSpPr>
        <p:spPr>
          <a:xfrm>
            <a:off x="5350076" y="1650484"/>
            <a:ext cx="339050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74151"/>
                </a:solidFill>
                <a:latin typeface="Söhne"/>
              </a:rPr>
              <a:t>: core module</a:t>
            </a:r>
            <a:r>
              <a:rPr lang="ko-KR" altLang="en-US" sz="1600" b="1" dirty="0">
                <a:solidFill>
                  <a:srgbClr val="374151"/>
                </a:solidFill>
                <a:latin typeface="Söhne"/>
              </a:rPr>
              <a:t>을 지원 </a:t>
            </a:r>
            <a:r>
              <a:rPr lang="en-US" altLang="ko-KR" sz="1600" b="1" dirty="0">
                <a:solidFill>
                  <a:srgbClr val="374151"/>
                </a:solidFill>
                <a:latin typeface="Söhne"/>
              </a:rPr>
              <a:t>+ Customized</a:t>
            </a:r>
            <a:r>
              <a:rPr lang="ko-KR" altLang="en-US" sz="1600" b="1" dirty="0">
                <a:solidFill>
                  <a:srgbClr val="374151"/>
                </a:solidFill>
                <a:latin typeface="Söhne"/>
              </a:rPr>
              <a:t>을 통해 </a:t>
            </a:r>
            <a:r>
              <a:rPr lang="en-US" altLang="ko-KR" sz="1600" b="1" dirty="0">
                <a:solidFill>
                  <a:srgbClr val="374151"/>
                </a:solidFill>
                <a:latin typeface="Söhne"/>
              </a:rPr>
              <a:t>market segment</a:t>
            </a:r>
            <a:r>
              <a:rPr lang="ko-KR" altLang="en-US" sz="1600" b="1" dirty="0">
                <a:solidFill>
                  <a:srgbClr val="374151"/>
                </a:solidFill>
                <a:latin typeface="Söhne"/>
              </a:rPr>
              <a:t>을 공략</a:t>
            </a:r>
            <a:endParaRPr lang="en-US" altLang="ko-KR" sz="1600" b="1" dirty="0">
              <a:solidFill>
                <a:srgbClr val="C00000"/>
              </a:solidFill>
              <a:latin typeface="Söhne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B170D6F7-4EDD-4866-A9FE-B9CCDB9B7D30}"/>
              </a:ext>
            </a:extLst>
          </p:cNvPr>
          <p:cNvSpPr txBox="1">
            <a:spLocks/>
          </p:cNvSpPr>
          <p:nvPr/>
        </p:nvSpPr>
        <p:spPr>
          <a:xfrm>
            <a:off x="178763" y="66497"/>
            <a:ext cx="8579608" cy="58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0" dirty="0"/>
              <a:t>Electronic product’s module selection with dividing into core and peripheral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B503DE3-4346-FAF5-CF73-4F6EEF053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56535" y="1327943"/>
            <a:ext cx="2197667" cy="13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065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F8D2027-4218-959E-FD63-D4B5F5A48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BC4C1E9-4E29-B252-8DDF-34C929B3F6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6B0CDB-3B42-9A3B-8202-23DB7444F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41" y="1665694"/>
            <a:ext cx="4255283" cy="39785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85D4F-C7AF-CD6F-15C8-A18686AEEA51}"/>
              </a:ext>
            </a:extLst>
          </p:cNvPr>
          <p:cNvSpPr txBox="1"/>
          <p:nvPr/>
        </p:nvSpPr>
        <p:spPr>
          <a:xfrm>
            <a:off x="5348156" y="2249037"/>
            <a:ext cx="4074139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buFontTx/>
              <a:buChar char="-"/>
            </a:pPr>
            <a:r>
              <a:rPr lang="en-US" altLang="ko-KR" b="1" dirty="0">
                <a:solidFill>
                  <a:srgbClr val="C00000"/>
                </a:solidFill>
                <a:latin typeface="Söhne"/>
              </a:rPr>
              <a:t>(1) physical limitations</a:t>
            </a:r>
          </a:p>
          <a:p>
            <a:r>
              <a:rPr lang="en-US" altLang="ko-KR" sz="1600" b="1" dirty="0">
                <a:solidFill>
                  <a:srgbClr val="374151"/>
                </a:solidFill>
                <a:latin typeface="Söhne"/>
              </a:rPr>
              <a:t>     </a:t>
            </a:r>
            <a:r>
              <a:rPr lang="en-US" altLang="ko-KR" sz="1600" dirty="0">
                <a:solidFill>
                  <a:srgbClr val="4D5156"/>
                </a:solidFill>
                <a:latin typeface="Apple SD Gothic Neo"/>
              </a:rPr>
              <a:t>form factor or interface</a:t>
            </a:r>
            <a:endParaRPr lang="en-US" altLang="ko-KR" sz="1600" b="1" dirty="0">
              <a:solidFill>
                <a:srgbClr val="374151"/>
              </a:solidFill>
              <a:latin typeface="Söhne"/>
            </a:endParaRPr>
          </a:p>
          <a:p>
            <a:r>
              <a:rPr lang="en-US" altLang="ko-KR" sz="1600" b="1" dirty="0">
                <a:solidFill>
                  <a:srgbClr val="C00000"/>
                </a:solidFill>
                <a:latin typeface="Söhne"/>
              </a:rPr>
              <a:t>- </a:t>
            </a:r>
            <a:r>
              <a:rPr lang="en-US" altLang="ko-KR" sz="1600" b="1" dirty="0">
                <a:solidFill>
                  <a:srgbClr val="374151"/>
                </a:solidFill>
                <a:latin typeface="Söhne"/>
              </a:rPr>
              <a:t>   </a:t>
            </a:r>
            <a:r>
              <a:rPr lang="en-US" altLang="ko-KR" b="1" dirty="0">
                <a:solidFill>
                  <a:srgbClr val="C00000"/>
                </a:solidFill>
                <a:latin typeface="Söhne"/>
              </a:rPr>
              <a:t>(2) electrical compatibility</a:t>
            </a:r>
            <a:endParaRPr lang="en-US" altLang="ko-KR" sz="1600" b="1" dirty="0">
              <a:solidFill>
                <a:srgbClr val="C00000"/>
              </a:solidFill>
              <a:latin typeface="Söhne"/>
            </a:endParaRPr>
          </a:p>
          <a:p>
            <a:r>
              <a:rPr lang="en-US" altLang="ko-KR" sz="1600" b="1" dirty="0">
                <a:solidFill>
                  <a:srgbClr val="374151"/>
                </a:solidFill>
                <a:latin typeface="Söhne"/>
              </a:rPr>
              <a:t>    </a:t>
            </a:r>
            <a:r>
              <a:rPr lang="en-US" altLang="ko-KR" sz="1600" dirty="0">
                <a:solidFill>
                  <a:srgbClr val="374151"/>
                </a:solidFill>
                <a:latin typeface="Söhne"/>
              </a:rPr>
              <a:t>different voltage or current requirements</a:t>
            </a:r>
            <a:endParaRPr lang="en-US" altLang="ko-KR" sz="1600" b="1" dirty="0">
              <a:solidFill>
                <a:srgbClr val="374151"/>
              </a:solidFill>
              <a:latin typeface="Söhne"/>
            </a:endParaRPr>
          </a:p>
          <a:p>
            <a:pPr marL="214313" indent="-214313">
              <a:buFontTx/>
              <a:buChar char="-"/>
            </a:pPr>
            <a:r>
              <a:rPr lang="en-US" altLang="ko-KR" b="1" dirty="0">
                <a:solidFill>
                  <a:srgbClr val="C00000"/>
                </a:solidFill>
                <a:latin typeface="Söhne"/>
              </a:rPr>
              <a:t>(3) performance requirements</a:t>
            </a:r>
            <a:br>
              <a:rPr lang="en-US" altLang="ko-KR" sz="1600" b="1" dirty="0">
                <a:solidFill>
                  <a:srgbClr val="374151"/>
                </a:solidFill>
                <a:latin typeface="Söhne"/>
              </a:rPr>
            </a:br>
            <a:r>
              <a:rPr lang="en-US" altLang="ko-KR" sz="1600" dirty="0">
                <a:solidFill>
                  <a:srgbClr val="374151"/>
                </a:solidFill>
                <a:latin typeface="Söhne"/>
              </a:rPr>
              <a:t>certain processing speed</a:t>
            </a:r>
            <a:br>
              <a:rPr lang="en-US" altLang="ko-KR" sz="1600" dirty="0">
                <a:solidFill>
                  <a:srgbClr val="374151"/>
                </a:solidFill>
                <a:latin typeface="Söhne"/>
              </a:rPr>
            </a:br>
            <a:r>
              <a:rPr lang="en-US" altLang="ko-KR" sz="1600" dirty="0">
                <a:solidFill>
                  <a:srgbClr val="374151"/>
                </a:solidFill>
                <a:latin typeface="Söhne"/>
              </a:rPr>
              <a:t>memory capacity</a:t>
            </a:r>
            <a:br>
              <a:rPr lang="en-US" altLang="ko-KR" sz="1600" dirty="0">
                <a:solidFill>
                  <a:srgbClr val="374151"/>
                </a:solidFill>
                <a:latin typeface="Söhne"/>
              </a:rPr>
            </a:br>
            <a:r>
              <a:rPr lang="en-US" altLang="ko-KR" sz="1600" dirty="0">
                <a:solidFill>
                  <a:srgbClr val="374151"/>
                </a:solidFill>
                <a:latin typeface="Söhne"/>
              </a:rPr>
              <a:t>power consumption</a:t>
            </a:r>
            <a:endParaRPr lang="en-US" altLang="ko-KR" sz="1600" b="1" dirty="0">
              <a:solidFill>
                <a:srgbClr val="374151"/>
              </a:solidFill>
              <a:latin typeface="Söhne"/>
            </a:endParaRPr>
          </a:p>
          <a:p>
            <a:r>
              <a:rPr lang="en-US" altLang="ko-KR" sz="1600" b="1" dirty="0">
                <a:solidFill>
                  <a:srgbClr val="374151"/>
                </a:solidFill>
                <a:latin typeface="Söhne"/>
              </a:rPr>
              <a:t>- </a:t>
            </a:r>
            <a:r>
              <a:rPr lang="en-US" altLang="ko-KR" sz="1600" b="1" strike="sngStrike" dirty="0">
                <a:solidFill>
                  <a:srgbClr val="374151"/>
                </a:solidFill>
                <a:latin typeface="Söhne"/>
              </a:rPr>
              <a:t>software compatibility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73A446D-8F98-D773-331D-69D547A801A5}"/>
              </a:ext>
            </a:extLst>
          </p:cNvPr>
          <p:cNvGrpSpPr/>
          <p:nvPr/>
        </p:nvGrpSpPr>
        <p:grpSpPr>
          <a:xfrm>
            <a:off x="525881" y="1630068"/>
            <a:ext cx="4381382" cy="3978518"/>
            <a:chOff x="2971116" y="1303282"/>
            <a:chExt cx="4575312" cy="415461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7F5CB05-932E-979F-CAA2-4D12678C37BD}"/>
                </a:ext>
              </a:extLst>
            </p:cNvPr>
            <p:cNvSpPr/>
            <p:nvPr/>
          </p:nvSpPr>
          <p:spPr>
            <a:xfrm>
              <a:off x="2971116" y="1303283"/>
              <a:ext cx="4575312" cy="415461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5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616AF05-41F9-AD1E-AD98-EA0B31FEC92C}"/>
                </a:ext>
              </a:extLst>
            </p:cNvPr>
            <p:cNvSpPr/>
            <p:nvPr/>
          </p:nvSpPr>
          <p:spPr>
            <a:xfrm>
              <a:off x="6232634" y="1303282"/>
              <a:ext cx="1313794" cy="31531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dirty="0">
                  <a:solidFill>
                    <a:sysClr val="windowText" lastClr="000000"/>
                  </a:solidFill>
                </a:rPr>
                <a:t>Logic board</a:t>
              </a:r>
              <a:endParaRPr kumimoji="1" lang="ko-Kore-KR" altLang="en-US" sz="1200" dirty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2848404-A4DD-5382-A943-CF0884DFD427}"/>
              </a:ext>
            </a:extLst>
          </p:cNvPr>
          <p:cNvCxnSpPr>
            <a:cxnSpLocks/>
          </p:cNvCxnSpPr>
          <p:nvPr/>
        </p:nvCxnSpPr>
        <p:spPr>
          <a:xfrm flipH="1">
            <a:off x="3289355" y="1932014"/>
            <a:ext cx="359801" cy="824874"/>
          </a:xfrm>
          <a:prstGeom prst="straightConnector1">
            <a:avLst/>
          </a:prstGeom>
          <a:ln w="41275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BE9A30B-685B-972D-03BA-7787D66B4100}"/>
              </a:ext>
            </a:extLst>
          </p:cNvPr>
          <p:cNvSpPr txBox="1"/>
          <p:nvPr/>
        </p:nvSpPr>
        <p:spPr>
          <a:xfrm>
            <a:off x="3519629" y="2114463"/>
            <a:ext cx="514451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50" b="1" dirty="0">
                <a:solidFill>
                  <a:srgbClr val="C00000"/>
                </a:solidFill>
                <a:latin typeface="Söhne"/>
              </a:rPr>
              <a:t>(1,2) </a:t>
            </a:r>
            <a:endParaRPr lang="ko-Kore-KR" altLang="en-US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E5C97D-7025-E641-CF80-129ED6346A2D}"/>
              </a:ext>
            </a:extLst>
          </p:cNvPr>
          <p:cNvSpPr txBox="1"/>
          <p:nvPr/>
        </p:nvSpPr>
        <p:spPr>
          <a:xfrm>
            <a:off x="3101322" y="3430070"/>
            <a:ext cx="339939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50" b="1" dirty="0">
                <a:solidFill>
                  <a:srgbClr val="C00000"/>
                </a:solidFill>
                <a:latin typeface="Söhne"/>
              </a:rPr>
              <a:t>(3) </a:t>
            </a:r>
            <a:endParaRPr lang="ko-Kore-KR" altLang="en-US" sz="135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923EE21-B344-D1C1-5350-2A9BE076B713}"/>
              </a:ext>
            </a:extLst>
          </p:cNvPr>
          <p:cNvCxnSpPr>
            <a:cxnSpLocks/>
          </p:cNvCxnSpPr>
          <p:nvPr/>
        </p:nvCxnSpPr>
        <p:spPr>
          <a:xfrm flipV="1">
            <a:off x="3101323" y="2951869"/>
            <a:ext cx="514054" cy="396470"/>
          </a:xfrm>
          <a:prstGeom prst="straightConnector1">
            <a:avLst/>
          </a:prstGeom>
          <a:ln w="41275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58D05DA-FBC1-ECA6-F86A-36FAA4EDDE9C}"/>
              </a:ext>
            </a:extLst>
          </p:cNvPr>
          <p:cNvCxnSpPr>
            <a:cxnSpLocks/>
          </p:cNvCxnSpPr>
          <p:nvPr/>
        </p:nvCxnSpPr>
        <p:spPr>
          <a:xfrm>
            <a:off x="3101322" y="3376634"/>
            <a:ext cx="547833" cy="11059"/>
          </a:xfrm>
          <a:prstGeom prst="straightConnector1">
            <a:avLst/>
          </a:prstGeom>
          <a:ln w="41275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3B14141-6092-DDD2-52E9-3A7021CC0AAE}"/>
              </a:ext>
            </a:extLst>
          </p:cNvPr>
          <p:cNvSpPr txBox="1"/>
          <p:nvPr/>
        </p:nvSpPr>
        <p:spPr>
          <a:xfrm>
            <a:off x="1725630" y="4645361"/>
            <a:ext cx="435101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50" b="1" dirty="0">
                <a:solidFill>
                  <a:srgbClr val="C00000"/>
                </a:solidFill>
                <a:latin typeface="Söhne"/>
              </a:rPr>
              <a:t>(2) </a:t>
            </a:r>
            <a:endParaRPr lang="ko-Kore-KR" altLang="en-US" sz="135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264073B-B7FD-3C57-FFF0-4AABEC66731E}"/>
              </a:ext>
            </a:extLst>
          </p:cNvPr>
          <p:cNvCxnSpPr>
            <a:cxnSpLocks/>
          </p:cNvCxnSpPr>
          <p:nvPr/>
        </p:nvCxnSpPr>
        <p:spPr>
          <a:xfrm flipV="1">
            <a:off x="1483223" y="4670414"/>
            <a:ext cx="794030" cy="1"/>
          </a:xfrm>
          <a:prstGeom prst="straightConnector1">
            <a:avLst/>
          </a:prstGeom>
          <a:ln w="41275">
            <a:solidFill>
              <a:srgbClr val="C0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9A2E03E6-9955-AC01-7378-486D4ADFE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156" y="4868126"/>
            <a:ext cx="3659756" cy="14984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FEB96A6-2A40-8AC5-0BD3-BF0A46EF4826}"/>
              </a:ext>
            </a:extLst>
          </p:cNvPr>
          <p:cNvSpPr txBox="1"/>
          <p:nvPr/>
        </p:nvSpPr>
        <p:spPr>
          <a:xfrm>
            <a:off x="5489430" y="1240659"/>
            <a:ext cx="30589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374151"/>
                </a:solidFill>
                <a:latin typeface="Söhne"/>
              </a:rPr>
              <a:t>Core -&gt; Peripheral</a:t>
            </a:r>
          </a:p>
          <a:p>
            <a:r>
              <a:rPr lang="en-US" altLang="ko-KR" sz="1600" dirty="0">
                <a:solidFill>
                  <a:srgbClr val="374151"/>
                </a:solidFill>
                <a:latin typeface="Söhne"/>
              </a:rPr>
              <a:t>Peripheral -&gt; Core</a:t>
            </a:r>
          </a:p>
          <a:p>
            <a:r>
              <a:rPr lang="en-US" altLang="ko-KR" sz="1600" dirty="0">
                <a:solidFill>
                  <a:srgbClr val="374151"/>
                </a:solidFill>
                <a:latin typeface="Söhne"/>
              </a:rPr>
              <a:t>Peripheral &lt;-&gt; Peripheral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A24A6B-12F8-889D-6A52-5B94A99CCA0A}"/>
              </a:ext>
            </a:extLst>
          </p:cNvPr>
          <p:cNvSpPr txBox="1"/>
          <p:nvPr/>
        </p:nvSpPr>
        <p:spPr>
          <a:xfrm>
            <a:off x="5057333" y="871323"/>
            <a:ext cx="293064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374151"/>
                </a:solidFill>
                <a:latin typeface="Söhne"/>
              </a:rPr>
              <a:t>Three types of thinking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8F690B6B-93CA-DB9F-A941-86DB37507928}"/>
              </a:ext>
            </a:extLst>
          </p:cNvPr>
          <p:cNvCxnSpPr/>
          <p:nvPr/>
        </p:nvCxnSpPr>
        <p:spPr>
          <a:xfrm>
            <a:off x="0" y="802542"/>
            <a:ext cx="9144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F80ED405-1BE7-DF2C-489B-6705AE2A0ADD}"/>
              </a:ext>
            </a:extLst>
          </p:cNvPr>
          <p:cNvSpPr txBox="1">
            <a:spLocks/>
          </p:cNvSpPr>
          <p:nvPr/>
        </p:nvSpPr>
        <p:spPr>
          <a:xfrm>
            <a:off x="178763" y="109308"/>
            <a:ext cx="8579608" cy="58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0" dirty="0"/>
              <a:t>Some compatibility issues about electronic product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00884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658642A-C85D-926A-4887-EB82C86C6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FF6A0D8-4A43-ADB0-480B-92FD3AB289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5D29DD-5C14-B2C0-648B-438F3B5F8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12" y="1439140"/>
            <a:ext cx="5951496" cy="30374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DB9393-E020-1BFC-9113-96EE8F825C1A}"/>
              </a:ext>
            </a:extLst>
          </p:cNvPr>
          <p:cNvSpPr txBox="1"/>
          <p:nvPr/>
        </p:nvSpPr>
        <p:spPr>
          <a:xfrm>
            <a:off x="6467043" y="1069808"/>
            <a:ext cx="2378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374151"/>
                </a:solidFill>
                <a:latin typeface="Söhne"/>
              </a:rPr>
              <a:t>Candidate evaluation</a:t>
            </a:r>
          </a:p>
        </p:txBody>
      </p:sp>
      <p:sp>
        <p:nvSpPr>
          <p:cNvPr id="6" name="이등변 삼각형 119">
            <a:extLst>
              <a:ext uri="{FF2B5EF4-FFF2-40B4-BE49-F238E27FC236}">
                <a16:creationId xmlns:a16="http://schemas.microsoft.com/office/drawing/2014/main" id="{32276F51-FD55-A5FB-486F-9B9EF5662C61}"/>
              </a:ext>
            </a:extLst>
          </p:cNvPr>
          <p:cNvSpPr/>
          <p:nvPr/>
        </p:nvSpPr>
        <p:spPr>
          <a:xfrm rot="5400000">
            <a:off x="5117262" y="2861140"/>
            <a:ext cx="2114093" cy="242225"/>
          </a:xfrm>
          <a:prstGeom prst="triangl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34290" rIns="270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7" name="Picture 2" descr="IJGI | Free Full-Text | A Knowledge-Informed and Pareto-Based Artificial  Bee Colony Optimization Algorithm for Multi-Objective Land-Use Allocation">
            <a:extLst>
              <a:ext uri="{FF2B5EF4-FFF2-40B4-BE49-F238E27FC236}">
                <a16:creationId xmlns:a16="http://schemas.microsoft.com/office/drawing/2014/main" id="{F3EC9995-3A6C-4B0C-19CD-9C064410B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043" y="1646890"/>
            <a:ext cx="2676958" cy="186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CC27A05-CECC-03DF-84E9-C2F95E9E3F5A}"/>
              </a:ext>
            </a:extLst>
          </p:cNvPr>
          <p:cNvSpPr/>
          <p:nvPr/>
        </p:nvSpPr>
        <p:spPr>
          <a:xfrm>
            <a:off x="101699" y="1378252"/>
            <a:ext cx="5779875" cy="4165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3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3DBD35-BB4C-F9D7-8551-736E611A3FE9}"/>
              </a:ext>
            </a:extLst>
          </p:cNvPr>
          <p:cNvSpPr txBox="1"/>
          <p:nvPr/>
        </p:nvSpPr>
        <p:spPr>
          <a:xfrm>
            <a:off x="6618906" y="3687753"/>
            <a:ext cx="1275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rgbClr val="374151"/>
                </a:solidFill>
                <a:latin typeface="Söhne"/>
              </a:rPr>
              <a:t>Objectives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0BB830-2475-D739-AB0A-0A6A64C2483B}"/>
              </a:ext>
            </a:extLst>
          </p:cNvPr>
          <p:cNvSpPr txBox="1"/>
          <p:nvPr/>
        </p:nvSpPr>
        <p:spPr>
          <a:xfrm>
            <a:off x="7045026" y="3964752"/>
            <a:ext cx="13936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374151"/>
                </a:solidFill>
                <a:latin typeface="Söhne"/>
              </a:rPr>
              <a:t>- Cost</a:t>
            </a:r>
          </a:p>
          <a:p>
            <a:r>
              <a:rPr lang="en-US" altLang="ko-KR" sz="1600" dirty="0">
                <a:solidFill>
                  <a:srgbClr val="374151"/>
                </a:solidFill>
                <a:latin typeface="Söhne"/>
              </a:rPr>
              <a:t>- Performance</a:t>
            </a:r>
          </a:p>
          <a:p>
            <a:r>
              <a:rPr lang="en-US" altLang="ko-KR" sz="1600" dirty="0">
                <a:solidFill>
                  <a:srgbClr val="374151"/>
                </a:solidFill>
                <a:latin typeface="Söhne"/>
              </a:rPr>
              <a:t>- Profit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3CD567-B4C9-0701-BF8F-E50965C71C05}"/>
              </a:ext>
            </a:extLst>
          </p:cNvPr>
          <p:cNvSpPr txBox="1"/>
          <p:nvPr/>
        </p:nvSpPr>
        <p:spPr>
          <a:xfrm>
            <a:off x="256615" y="4617284"/>
            <a:ext cx="243545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rgbClr val="C00000"/>
                </a:solidFill>
                <a:latin typeface="Söhne"/>
              </a:rPr>
              <a:t>Core</a:t>
            </a:r>
            <a:r>
              <a:rPr lang="en-US" altLang="ko-KR" sz="1600" dirty="0">
                <a:solidFill>
                  <a:srgbClr val="374151"/>
                </a:solidFill>
                <a:latin typeface="Söhne"/>
              </a:rPr>
              <a:t>   </a:t>
            </a:r>
            <a:r>
              <a:rPr lang="en-US" altLang="ko-KR" sz="1600" dirty="0">
                <a:solidFill>
                  <a:srgbClr val="374151"/>
                </a:solidFill>
                <a:latin typeface="Söhne"/>
                <a:sym typeface="Wingdings" pitchFamily="2" charset="2"/>
              </a:rPr>
              <a:t>   peripheral</a:t>
            </a:r>
          </a:p>
          <a:p>
            <a:pPr algn="ctr"/>
            <a:r>
              <a:rPr lang="en-US" altLang="ko-KR" sz="1600" dirty="0">
                <a:solidFill>
                  <a:srgbClr val="C00000"/>
                </a:solidFill>
                <a:latin typeface="Söhne"/>
              </a:rPr>
              <a:t>Core</a:t>
            </a:r>
            <a:r>
              <a:rPr lang="en-US" altLang="ko-KR" sz="1600" dirty="0">
                <a:solidFill>
                  <a:srgbClr val="374151"/>
                </a:solidFill>
                <a:latin typeface="Söhne"/>
              </a:rPr>
              <a:t>   </a:t>
            </a:r>
            <a:r>
              <a:rPr lang="en-US" altLang="ko-KR" sz="1600" dirty="0">
                <a:solidFill>
                  <a:srgbClr val="374151"/>
                </a:solidFill>
                <a:latin typeface="Söhne"/>
                <a:sym typeface="Wingdings" pitchFamily="2" charset="2"/>
              </a:rPr>
              <a:t>   peripheral</a:t>
            </a:r>
          </a:p>
          <a:p>
            <a:pPr algn="ctr"/>
            <a:r>
              <a:rPr lang="en-US" altLang="ko-KR" sz="1600" dirty="0">
                <a:solidFill>
                  <a:srgbClr val="374151"/>
                </a:solidFill>
                <a:latin typeface="Söhne"/>
                <a:sym typeface="Wingdings" pitchFamily="2" charset="2"/>
              </a:rPr>
              <a:t>peripheral</a:t>
            </a:r>
            <a:r>
              <a:rPr lang="en-US" altLang="ko-KR" sz="1600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US" altLang="ko-KR" sz="1600" dirty="0">
                <a:solidFill>
                  <a:srgbClr val="374151"/>
                </a:solidFill>
                <a:latin typeface="Söhne"/>
                <a:sym typeface="Wingdings" pitchFamily="2" charset="2"/>
              </a:rPr>
              <a:t> peripheral</a:t>
            </a:r>
            <a:endParaRPr lang="en-US" altLang="ko-KR" sz="1600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A6BB61-297C-2692-97C1-FDA3A0E92AC0}"/>
              </a:ext>
            </a:extLst>
          </p:cNvPr>
          <p:cNvSpPr txBox="1"/>
          <p:nvPr/>
        </p:nvSpPr>
        <p:spPr>
          <a:xfrm>
            <a:off x="212801" y="941612"/>
            <a:ext cx="5668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374151"/>
                </a:solidFill>
                <a:latin typeface="Söhne"/>
              </a:rPr>
              <a:t>Module selection for new product development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202E0DE2-D9FB-D5CA-1D04-41A787CACAAA}"/>
              </a:ext>
            </a:extLst>
          </p:cNvPr>
          <p:cNvCxnSpPr/>
          <p:nvPr/>
        </p:nvCxnSpPr>
        <p:spPr>
          <a:xfrm>
            <a:off x="0" y="802542"/>
            <a:ext cx="9144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:a16="http://schemas.microsoft.com/office/drawing/2014/main" id="{467DA58E-A235-CF4E-C194-077B3821424D}"/>
              </a:ext>
            </a:extLst>
          </p:cNvPr>
          <p:cNvSpPr txBox="1">
            <a:spLocks/>
          </p:cNvSpPr>
          <p:nvPr/>
        </p:nvSpPr>
        <p:spPr>
          <a:xfrm>
            <a:off x="178763" y="109308"/>
            <a:ext cx="8579608" cy="58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0" dirty="0"/>
              <a:t>Overall flow of of my research topic</a:t>
            </a:r>
            <a:endParaRPr lang="ko-KR" altLang="en-US" sz="2800" dirty="0"/>
          </a:p>
        </p:txBody>
      </p:sp>
      <p:sp>
        <p:nvSpPr>
          <p:cNvPr id="16" name="L 도형 15">
            <a:extLst>
              <a:ext uri="{FF2B5EF4-FFF2-40B4-BE49-F238E27FC236}">
                <a16:creationId xmlns:a16="http://schemas.microsoft.com/office/drawing/2014/main" id="{043A637A-A598-E825-4190-8174C12D9475}"/>
              </a:ext>
            </a:extLst>
          </p:cNvPr>
          <p:cNvSpPr/>
          <p:nvPr/>
        </p:nvSpPr>
        <p:spPr>
          <a:xfrm rot="19026922">
            <a:off x="452265" y="695751"/>
            <a:ext cx="439204" cy="368334"/>
          </a:xfrm>
          <a:prstGeom prst="corner">
            <a:avLst>
              <a:gd name="adj1" fmla="val 35567"/>
              <a:gd name="adj2" fmla="val 3268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8A28DC-265D-F7C1-8CBA-E3B8D6A870F7}"/>
              </a:ext>
            </a:extLst>
          </p:cNvPr>
          <p:cNvSpPr txBox="1"/>
          <p:nvPr/>
        </p:nvSpPr>
        <p:spPr>
          <a:xfrm>
            <a:off x="212801" y="5667502"/>
            <a:ext cx="8707081" cy="878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arenR"/>
            </a:pPr>
            <a:r>
              <a:rPr lang="ko-KR" altLang="en-US" dirty="0">
                <a:solidFill>
                  <a:srgbClr val="374151"/>
                </a:solidFill>
                <a:latin typeface="Söhne"/>
              </a:rPr>
              <a:t>전자 제품을 </a:t>
            </a:r>
            <a:r>
              <a:rPr lang="en-US" altLang="ko-KR" b="1" dirty="0">
                <a:solidFill>
                  <a:srgbClr val="374151"/>
                </a:solidFill>
                <a:latin typeface="Söhne"/>
              </a:rPr>
              <a:t>Core , Peripheral</a:t>
            </a:r>
            <a:r>
              <a:rPr lang="ko-KR" altLang="en-US" dirty="0">
                <a:solidFill>
                  <a:srgbClr val="374151"/>
                </a:solidFill>
                <a:latin typeface="Söhne"/>
              </a:rPr>
              <a:t>의 관계로 나눠 복잡한 문제를 접근 </a:t>
            </a:r>
            <a:endParaRPr lang="en-US" altLang="ko-KR" dirty="0">
              <a:solidFill>
                <a:srgbClr val="374151"/>
              </a:solidFill>
              <a:latin typeface="Söhne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 err="1">
                <a:solidFill>
                  <a:srgbClr val="374151"/>
                </a:solidFill>
                <a:latin typeface="Söhne"/>
              </a:rPr>
              <a:t>모듈간의</a:t>
            </a:r>
            <a:r>
              <a:rPr lang="ko-KR" altLang="en-US" dirty="0">
                <a:solidFill>
                  <a:srgbClr val="374151"/>
                </a:solidFill>
                <a:latin typeface="Söhne"/>
              </a:rPr>
              <a:t> 관계를 고려하여</a:t>
            </a:r>
            <a:r>
              <a:rPr lang="en-US" altLang="ko-KR" dirty="0">
                <a:solidFill>
                  <a:srgbClr val="374151"/>
                </a:solidFill>
                <a:latin typeface="Söhne"/>
              </a:rPr>
              <a:t>, </a:t>
            </a:r>
            <a:r>
              <a:rPr lang="ko-KR" altLang="en-US" dirty="0">
                <a:solidFill>
                  <a:srgbClr val="374151"/>
                </a:solidFill>
                <a:latin typeface="Söhne"/>
              </a:rPr>
              <a:t>제품의 </a:t>
            </a:r>
            <a:r>
              <a:rPr lang="en-US" altLang="ko-KR" dirty="0">
                <a:solidFill>
                  <a:srgbClr val="374151"/>
                </a:solidFill>
                <a:latin typeface="Söhne"/>
              </a:rPr>
              <a:t>module configuration</a:t>
            </a:r>
            <a:r>
              <a:rPr lang="ko-Kore-KR" altLang="en-US" dirty="0">
                <a:solidFill>
                  <a:srgbClr val="374151"/>
                </a:solidFill>
                <a:latin typeface="Söhne"/>
              </a:rPr>
              <a:t> 방법론 제시</a:t>
            </a:r>
            <a:endParaRPr lang="en-US" altLang="ko-KR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3B9658-6C71-C875-D200-9699D938C95E}"/>
              </a:ext>
            </a:extLst>
          </p:cNvPr>
          <p:cNvSpPr txBox="1"/>
          <p:nvPr/>
        </p:nvSpPr>
        <p:spPr>
          <a:xfrm>
            <a:off x="3250837" y="4884823"/>
            <a:ext cx="2435459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Söhne"/>
              </a:rPr>
              <a:t>Customer requirements</a:t>
            </a:r>
          </a:p>
          <a:p>
            <a:pPr algn="ctr"/>
            <a:r>
              <a:rPr lang="en-US" altLang="ko-KR" sz="1600" dirty="0">
                <a:latin typeface="Söhne"/>
              </a:rPr>
              <a:t>[</a:t>
            </a:r>
            <a:r>
              <a:rPr lang="ko-KR" altLang="en-US" sz="1600" dirty="0">
                <a:latin typeface="Söhne"/>
              </a:rPr>
              <a:t>기존</a:t>
            </a:r>
            <a:r>
              <a:rPr lang="en-US" altLang="ko-KR" sz="1600" dirty="0">
                <a:latin typeface="Söhne"/>
              </a:rPr>
              <a:t>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DE7BAE-110A-5028-5EFD-205FE97EF313}"/>
              </a:ext>
            </a:extLst>
          </p:cNvPr>
          <p:cNvSpPr txBox="1"/>
          <p:nvPr/>
        </p:nvSpPr>
        <p:spPr>
          <a:xfrm>
            <a:off x="2846990" y="4841080"/>
            <a:ext cx="514788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Söhne"/>
              </a:rPr>
              <a:t>+</a:t>
            </a:r>
          </a:p>
        </p:txBody>
      </p:sp>
      <p:sp>
        <p:nvSpPr>
          <p:cNvPr id="19" name="L 도형 18">
            <a:extLst>
              <a:ext uri="{FF2B5EF4-FFF2-40B4-BE49-F238E27FC236}">
                <a16:creationId xmlns:a16="http://schemas.microsoft.com/office/drawing/2014/main" id="{0283173C-F78A-652C-1153-0A486F29FCEC}"/>
              </a:ext>
            </a:extLst>
          </p:cNvPr>
          <p:cNvSpPr/>
          <p:nvPr/>
        </p:nvSpPr>
        <p:spPr>
          <a:xfrm rot="19026922">
            <a:off x="417728" y="4443437"/>
            <a:ext cx="211575" cy="177435"/>
          </a:xfrm>
          <a:prstGeom prst="corner">
            <a:avLst>
              <a:gd name="adj1" fmla="val 35567"/>
              <a:gd name="adj2" fmla="val 3268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6050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A4B388-0D0B-8D84-0E4B-531EBE376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752868C-B1FC-CF09-FB7B-E9E21FDD14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E7C334A-C462-8A49-44AB-8D1D073DE34C}"/>
              </a:ext>
            </a:extLst>
          </p:cNvPr>
          <p:cNvSpPr/>
          <p:nvPr/>
        </p:nvSpPr>
        <p:spPr>
          <a:xfrm>
            <a:off x="1393678" y="3418014"/>
            <a:ext cx="795646" cy="7956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M4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0D9E2F5-6E31-56B7-C752-D7930F02AE6C}"/>
              </a:ext>
            </a:extLst>
          </p:cNvPr>
          <p:cNvSpPr/>
          <p:nvPr/>
        </p:nvSpPr>
        <p:spPr>
          <a:xfrm>
            <a:off x="2189324" y="2027710"/>
            <a:ext cx="795646" cy="7956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M1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509E8F8-69BB-5320-036D-FC7D4BB49078}"/>
              </a:ext>
            </a:extLst>
          </p:cNvPr>
          <p:cNvSpPr/>
          <p:nvPr/>
        </p:nvSpPr>
        <p:spPr>
          <a:xfrm>
            <a:off x="961902" y="1232064"/>
            <a:ext cx="795646" cy="7956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M3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55431AB-E09C-8756-AC87-C907C01A9A67}"/>
              </a:ext>
            </a:extLst>
          </p:cNvPr>
          <p:cNvSpPr/>
          <p:nvPr/>
        </p:nvSpPr>
        <p:spPr>
          <a:xfrm>
            <a:off x="3462792" y="1012370"/>
            <a:ext cx="795646" cy="7956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M2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CD290A5-A8FB-330F-BF71-0882844C6A43}"/>
              </a:ext>
            </a:extLst>
          </p:cNvPr>
          <p:cNvSpPr/>
          <p:nvPr/>
        </p:nvSpPr>
        <p:spPr>
          <a:xfrm>
            <a:off x="4521559" y="1760517"/>
            <a:ext cx="795646" cy="7956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M5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EFDAEA1-8301-6A8B-F1FE-3A709C4172FF}"/>
              </a:ext>
            </a:extLst>
          </p:cNvPr>
          <p:cNvSpPr/>
          <p:nvPr/>
        </p:nvSpPr>
        <p:spPr>
          <a:xfrm>
            <a:off x="3462792" y="2719454"/>
            <a:ext cx="795646" cy="7956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M6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01ABF44-0FFD-587D-FFF0-48210FB3A84F}"/>
              </a:ext>
            </a:extLst>
          </p:cNvPr>
          <p:cNvSpPr/>
          <p:nvPr/>
        </p:nvSpPr>
        <p:spPr>
          <a:xfrm>
            <a:off x="4824409" y="3515100"/>
            <a:ext cx="795646" cy="7956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M8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B9BB7DF-7E62-DC9F-BD81-A33725AB32ED}"/>
              </a:ext>
            </a:extLst>
          </p:cNvPr>
          <p:cNvSpPr/>
          <p:nvPr/>
        </p:nvSpPr>
        <p:spPr>
          <a:xfrm>
            <a:off x="5620055" y="2633354"/>
            <a:ext cx="795646" cy="7956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M10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EB1B107-6AB6-A564-3150-69F7BD7EFA0D}"/>
              </a:ext>
            </a:extLst>
          </p:cNvPr>
          <p:cNvSpPr/>
          <p:nvPr/>
        </p:nvSpPr>
        <p:spPr>
          <a:xfrm>
            <a:off x="6494536" y="1837708"/>
            <a:ext cx="795646" cy="7956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M9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BB2B1EB-411C-B7E6-EE67-55EEEBE244E5}"/>
              </a:ext>
            </a:extLst>
          </p:cNvPr>
          <p:cNvSpPr/>
          <p:nvPr/>
        </p:nvSpPr>
        <p:spPr>
          <a:xfrm>
            <a:off x="5620055" y="1012370"/>
            <a:ext cx="795646" cy="7956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M7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7237548F-F3CB-3E56-8244-5E1EAFDA4FCC}"/>
              </a:ext>
            </a:extLst>
          </p:cNvPr>
          <p:cNvCxnSpPr>
            <a:stCxn id="6" idx="4"/>
            <a:endCxn id="5" idx="7"/>
          </p:cNvCxnSpPr>
          <p:nvPr/>
        </p:nvCxnSpPr>
        <p:spPr>
          <a:xfrm flipH="1">
            <a:off x="2072804" y="2823356"/>
            <a:ext cx="514343" cy="711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C73EE2D-6256-0178-7115-E4C8C31B789B}"/>
              </a:ext>
            </a:extLst>
          </p:cNvPr>
          <p:cNvCxnSpPr>
            <a:cxnSpLocks/>
            <a:stCxn id="7" idx="5"/>
            <a:endCxn id="6" idx="1"/>
          </p:cNvCxnSpPr>
          <p:nvPr/>
        </p:nvCxnSpPr>
        <p:spPr>
          <a:xfrm>
            <a:off x="1641028" y="1911190"/>
            <a:ext cx="664816" cy="2330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83DDA58A-75DC-8593-F258-BD31C3B889C4}"/>
              </a:ext>
            </a:extLst>
          </p:cNvPr>
          <p:cNvCxnSpPr>
            <a:cxnSpLocks/>
            <a:stCxn id="8" idx="3"/>
            <a:endCxn id="6" idx="7"/>
          </p:cNvCxnSpPr>
          <p:nvPr/>
        </p:nvCxnSpPr>
        <p:spPr>
          <a:xfrm flipH="1">
            <a:off x="2868450" y="1691496"/>
            <a:ext cx="710862" cy="4527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EE90921-D813-8854-A920-AF483EB6EBF4}"/>
              </a:ext>
            </a:extLst>
          </p:cNvPr>
          <p:cNvCxnSpPr>
            <a:cxnSpLocks/>
            <a:stCxn id="8" idx="5"/>
            <a:endCxn id="9" idx="1"/>
          </p:cNvCxnSpPr>
          <p:nvPr/>
        </p:nvCxnSpPr>
        <p:spPr>
          <a:xfrm>
            <a:off x="4141918" y="1691496"/>
            <a:ext cx="496161" cy="1855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6EA97254-3436-3904-2E6B-36DE96543B2A}"/>
              </a:ext>
            </a:extLst>
          </p:cNvPr>
          <p:cNvCxnSpPr>
            <a:cxnSpLocks/>
            <a:stCxn id="9" idx="4"/>
            <a:endCxn id="11" idx="0"/>
          </p:cNvCxnSpPr>
          <p:nvPr/>
        </p:nvCxnSpPr>
        <p:spPr>
          <a:xfrm>
            <a:off x="4919382" y="2556163"/>
            <a:ext cx="302850" cy="9589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E0763382-6F16-3FA3-FBCF-6099B3A48611}"/>
              </a:ext>
            </a:extLst>
          </p:cNvPr>
          <p:cNvCxnSpPr>
            <a:cxnSpLocks/>
            <a:stCxn id="9" idx="3"/>
            <a:endCxn id="10" idx="7"/>
          </p:cNvCxnSpPr>
          <p:nvPr/>
        </p:nvCxnSpPr>
        <p:spPr>
          <a:xfrm flipH="1">
            <a:off x="4141918" y="2439643"/>
            <a:ext cx="496161" cy="3963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C40D328F-374B-89BB-C51B-F1E9A29D63B6}"/>
              </a:ext>
            </a:extLst>
          </p:cNvPr>
          <p:cNvCxnSpPr>
            <a:cxnSpLocks/>
            <a:stCxn id="11" idx="7"/>
            <a:endCxn id="12" idx="3"/>
          </p:cNvCxnSpPr>
          <p:nvPr/>
        </p:nvCxnSpPr>
        <p:spPr>
          <a:xfrm flipV="1">
            <a:off x="5503535" y="3312480"/>
            <a:ext cx="233040" cy="3191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A44117EC-AD20-7981-92F1-744A76BCA40E}"/>
              </a:ext>
            </a:extLst>
          </p:cNvPr>
          <p:cNvCxnSpPr>
            <a:cxnSpLocks/>
            <a:stCxn id="12" idx="7"/>
            <a:endCxn id="13" idx="3"/>
          </p:cNvCxnSpPr>
          <p:nvPr/>
        </p:nvCxnSpPr>
        <p:spPr>
          <a:xfrm flipV="1">
            <a:off x="6299181" y="2516834"/>
            <a:ext cx="311875" cy="2330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FCA187E0-A610-9796-84F2-DD6636CB79DF}"/>
              </a:ext>
            </a:extLst>
          </p:cNvPr>
          <p:cNvCxnSpPr>
            <a:cxnSpLocks/>
            <a:stCxn id="14" idx="5"/>
            <a:endCxn id="13" idx="1"/>
          </p:cNvCxnSpPr>
          <p:nvPr/>
        </p:nvCxnSpPr>
        <p:spPr>
          <a:xfrm>
            <a:off x="6299181" y="1691496"/>
            <a:ext cx="311875" cy="2627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BA5271FA-7F13-5093-3DE1-0C75F3FA42CA}"/>
              </a:ext>
            </a:extLst>
          </p:cNvPr>
          <p:cNvCxnSpPr>
            <a:cxnSpLocks/>
            <a:stCxn id="9" idx="7"/>
            <a:endCxn id="14" idx="2"/>
          </p:cNvCxnSpPr>
          <p:nvPr/>
        </p:nvCxnSpPr>
        <p:spPr>
          <a:xfrm flipV="1">
            <a:off x="5200685" y="1410193"/>
            <a:ext cx="419370" cy="4668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CE38B06-927C-B88D-CF32-4F25C5C62891}"/>
              </a:ext>
            </a:extLst>
          </p:cNvPr>
          <p:cNvSpPr txBox="1"/>
          <p:nvPr/>
        </p:nvSpPr>
        <p:spPr>
          <a:xfrm>
            <a:off x="194386" y="446203"/>
            <a:ext cx="8887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b="1" dirty="0">
                <a:sym typeface="Wingdings" pitchFamily="2" charset="2"/>
              </a:rPr>
              <a:t>First, just selecting module (parameter) minimum point of each module </a:t>
            </a:r>
            <a:endParaRPr lang="en-US" altLang="ko-Kore-KR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8A9FF15-4ECE-676E-E377-B3963A4C2011}"/>
              </a:ext>
            </a:extLst>
          </p:cNvPr>
          <p:cNvSpPr txBox="1"/>
          <p:nvPr/>
        </p:nvSpPr>
        <p:spPr>
          <a:xfrm>
            <a:off x="551520" y="4833572"/>
            <a:ext cx="63408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>
                <a:sym typeface="Wingdings" pitchFamily="2" charset="2"/>
              </a:rPr>
              <a:t>각 모듈 </a:t>
            </a:r>
            <a:r>
              <a:rPr lang="en-US" altLang="ko-Kore-KR" dirty="0">
                <a:sym typeface="Wingdings" pitchFamily="2" charset="2"/>
              </a:rPr>
              <a:t>(module variant)</a:t>
            </a:r>
            <a:r>
              <a:rPr lang="ko-Kore-KR" altLang="en-US" dirty="0">
                <a:sym typeface="Wingdings" pitchFamily="2" charset="2"/>
              </a:rPr>
              <a:t>간의 관계를 바탕으로 각 모듈</a:t>
            </a:r>
            <a:r>
              <a:rPr lang="en-US" altLang="ko-Kore-KR" dirty="0">
                <a:sym typeface="Wingdings" pitchFamily="2" charset="2"/>
              </a:rPr>
              <a:t>(</a:t>
            </a:r>
            <a:r>
              <a:rPr lang="en-US" altLang="ko-KR" dirty="0">
                <a:sym typeface="Wingdings" pitchFamily="2" charset="2"/>
              </a:rPr>
              <a:t>module variant)</a:t>
            </a:r>
            <a:r>
              <a:rPr lang="ko-KR" altLang="en-US" dirty="0" err="1">
                <a:sym typeface="Wingdings" pitchFamily="2" charset="2"/>
              </a:rPr>
              <a:t>를</a:t>
            </a:r>
            <a:r>
              <a:rPr lang="ko-KR" altLang="en-US" dirty="0">
                <a:sym typeface="Wingdings" pitchFamily="2" charset="2"/>
              </a:rPr>
              <a:t> 수정하면서  </a:t>
            </a:r>
            <a:r>
              <a:rPr lang="en-US" altLang="ko-KR" dirty="0">
                <a:sym typeface="Wingdings" pitchFamily="2" charset="2"/>
              </a:rPr>
              <a:t>module </a:t>
            </a:r>
            <a:r>
              <a:rPr lang="en-US" altLang="ko-Kore-KR" dirty="0">
                <a:sym typeface="Wingdings" pitchFamily="2" charset="2"/>
              </a:rPr>
              <a:t>configuration</a:t>
            </a:r>
            <a:r>
              <a:rPr lang="ko-Kore-KR" altLang="en-US" dirty="0">
                <a:sym typeface="Wingdings" pitchFamily="2" charset="2"/>
              </a:rPr>
              <a:t>을 최적화 </a:t>
            </a:r>
            <a:endParaRPr lang="en-US" altLang="ko-Kore-KR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84644A2-0E73-2431-43E2-271300BC16A8}"/>
              </a:ext>
            </a:extLst>
          </p:cNvPr>
          <p:cNvSpPr txBox="1"/>
          <p:nvPr/>
        </p:nvSpPr>
        <p:spPr>
          <a:xfrm>
            <a:off x="644978" y="5683543"/>
            <a:ext cx="8274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>
                <a:sym typeface="Wingdings" pitchFamily="2" charset="2"/>
              </a:rPr>
              <a:t>일종의 </a:t>
            </a:r>
            <a:r>
              <a:rPr lang="en-US" altLang="ko-Kore-KR" dirty="0">
                <a:sym typeface="Wingdings" pitchFamily="2" charset="2"/>
              </a:rPr>
              <a:t>G</a:t>
            </a:r>
            <a:r>
              <a:rPr lang="en-US" altLang="ko-KR" dirty="0">
                <a:sym typeface="Wingdings" pitchFamily="2" charset="2"/>
              </a:rPr>
              <a:t>raph theory (graph neural network) : 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ko-Kore-KR" altLang="en-US" dirty="0">
                <a:sym typeface="Wingdings" pitchFamily="2" charset="2"/>
              </a:rPr>
              <a:t>주변 노드의 값 </a:t>
            </a:r>
            <a:r>
              <a:rPr lang="en-US" altLang="ko-Kore-KR" dirty="0">
                <a:sym typeface="Wingdings" pitchFamily="2" charset="2"/>
              </a:rPr>
              <a:t>(static) </a:t>
            </a:r>
            <a:r>
              <a:rPr lang="ko-Kore-KR" altLang="en-US" dirty="0">
                <a:sym typeface="Wingdings" pitchFamily="2" charset="2"/>
              </a:rPr>
              <a:t>으로부터 </a:t>
            </a:r>
            <a:r>
              <a:rPr lang="en-US" altLang="ko-Kore-KR" dirty="0">
                <a:sym typeface="Wingdings" pitchFamily="2" charset="2"/>
              </a:rPr>
              <a:t>update</a:t>
            </a:r>
            <a:endParaRPr lang="en-US" altLang="ko-Kore-KR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F1051AB-1CDF-D85B-637F-D6337798FD09}"/>
              </a:ext>
            </a:extLst>
          </p:cNvPr>
          <p:cNvSpPr txBox="1"/>
          <p:nvPr/>
        </p:nvSpPr>
        <p:spPr>
          <a:xfrm>
            <a:off x="194386" y="55495"/>
            <a:ext cx="8887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b="1" dirty="0">
                <a:sym typeface="Wingdings" pitchFamily="2" charset="2"/>
              </a:rPr>
              <a:t>일종의 </a:t>
            </a:r>
            <a:r>
              <a:rPr lang="en-US" altLang="ko-Kore-KR" b="1" dirty="0">
                <a:sym typeface="Wingdings" pitchFamily="2" charset="2"/>
              </a:rPr>
              <a:t>two phase</a:t>
            </a:r>
            <a:r>
              <a:rPr lang="ko-Kore-KR" altLang="en-US" b="1" dirty="0">
                <a:sym typeface="Wingdings" pitchFamily="2" charset="2"/>
              </a:rPr>
              <a:t>를 반복하는 개념</a:t>
            </a:r>
            <a:endParaRPr lang="en-US" altLang="ko-Kore-KR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164BDA7-9475-877F-89DC-E9D14B5D466E}"/>
              </a:ext>
            </a:extLst>
          </p:cNvPr>
          <p:cNvSpPr txBox="1"/>
          <p:nvPr/>
        </p:nvSpPr>
        <p:spPr>
          <a:xfrm>
            <a:off x="246029" y="-351532"/>
            <a:ext cx="855105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ko-Kore-KR" altLang="en-US" b="1" spc="-40" dirty="0">
                <a:latin typeface="+mn-ea"/>
              </a:rPr>
              <a:t>복잡한 제품의 최적의 </a:t>
            </a:r>
            <a:r>
              <a:rPr kumimoji="1" lang="en-US" altLang="ko-Kore-KR" b="1" spc="-40" dirty="0">
                <a:latin typeface="+mn-ea"/>
              </a:rPr>
              <a:t>module configuration</a:t>
            </a:r>
            <a:r>
              <a:rPr kumimoji="1" lang="ko-Kore-KR" altLang="en-US" b="1" spc="-40" dirty="0">
                <a:latin typeface="+mn-ea"/>
              </a:rPr>
              <a:t>을 한번에 정하는 것은 불가능에 가깝다</a:t>
            </a:r>
            <a:r>
              <a:rPr kumimoji="1" lang="en-US" altLang="ko-Kore-KR" b="1" spc="-40" dirty="0">
                <a:latin typeface="+mn-ea"/>
              </a:rPr>
              <a:t>.</a:t>
            </a:r>
            <a:endParaRPr kumimoji="1" lang="ko-Kore-KR" altLang="en-US" b="1" spc="-4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78245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A4B388-0D0B-8D84-0E4B-531EBE376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752868C-B1FC-CF09-FB7B-E9E21FDD14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E7C334A-C462-8A49-44AB-8D1D073DE34C}"/>
              </a:ext>
            </a:extLst>
          </p:cNvPr>
          <p:cNvSpPr/>
          <p:nvPr/>
        </p:nvSpPr>
        <p:spPr>
          <a:xfrm>
            <a:off x="1393678" y="3418014"/>
            <a:ext cx="795646" cy="79564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M4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0D9E2F5-6E31-56B7-C752-D7930F02AE6C}"/>
              </a:ext>
            </a:extLst>
          </p:cNvPr>
          <p:cNvSpPr/>
          <p:nvPr/>
        </p:nvSpPr>
        <p:spPr>
          <a:xfrm>
            <a:off x="2189324" y="2027710"/>
            <a:ext cx="795646" cy="79564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M1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509E8F8-69BB-5320-036D-FC7D4BB49078}"/>
              </a:ext>
            </a:extLst>
          </p:cNvPr>
          <p:cNvSpPr/>
          <p:nvPr/>
        </p:nvSpPr>
        <p:spPr>
          <a:xfrm>
            <a:off x="961902" y="1232064"/>
            <a:ext cx="795646" cy="79564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M3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55431AB-E09C-8756-AC87-C907C01A9A67}"/>
              </a:ext>
            </a:extLst>
          </p:cNvPr>
          <p:cNvSpPr/>
          <p:nvPr/>
        </p:nvSpPr>
        <p:spPr>
          <a:xfrm>
            <a:off x="3462792" y="1012370"/>
            <a:ext cx="795646" cy="79564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M2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CD290A5-A8FB-330F-BF71-0882844C6A43}"/>
              </a:ext>
            </a:extLst>
          </p:cNvPr>
          <p:cNvSpPr/>
          <p:nvPr/>
        </p:nvSpPr>
        <p:spPr>
          <a:xfrm>
            <a:off x="4521559" y="1760517"/>
            <a:ext cx="795646" cy="7956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M5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EFDAEA1-8301-6A8B-F1FE-3A709C4172FF}"/>
              </a:ext>
            </a:extLst>
          </p:cNvPr>
          <p:cNvSpPr/>
          <p:nvPr/>
        </p:nvSpPr>
        <p:spPr>
          <a:xfrm>
            <a:off x="3462792" y="2719454"/>
            <a:ext cx="795646" cy="7956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M6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01ABF44-0FFD-587D-FFF0-48210FB3A84F}"/>
              </a:ext>
            </a:extLst>
          </p:cNvPr>
          <p:cNvSpPr/>
          <p:nvPr/>
        </p:nvSpPr>
        <p:spPr>
          <a:xfrm>
            <a:off x="4824409" y="3515100"/>
            <a:ext cx="795646" cy="7956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M8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B9BB7DF-7E62-DC9F-BD81-A33725AB32ED}"/>
              </a:ext>
            </a:extLst>
          </p:cNvPr>
          <p:cNvSpPr/>
          <p:nvPr/>
        </p:nvSpPr>
        <p:spPr>
          <a:xfrm>
            <a:off x="5620055" y="2633354"/>
            <a:ext cx="795646" cy="7956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M10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EB1B107-6AB6-A564-3150-69F7BD7EFA0D}"/>
              </a:ext>
            </a:extLst>
          </p:cNvPr>
          <p:cNvSpPr/>
          <p:nvPr/>
        </p:nvSpPr>
        <p:spPr>
          <a:xfrm>
            <a:off x="6494536" y="1837708"/>
            <a:ext cx="795646" cy="7956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M9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BB2B1EB-411C-B7E6-EE67-55EEEBE244E5}"/>
              </a:ext>
            </a:extLst>
          </p:cNvPr>
          <p:cNvSpPr/>
          <p:nvPr/>
        </p:nvSpPr>
        <p:spPr>
          <a:xfrm>
            <a:off x="5620055" y="1012370"/>
            <a:ext cx="795646" cy="7956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M7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7237548F-F3CB-3E56-8244-5E1EAFDA4FCC}"/>
              </a:ext>
            </a:extLst>
          </p:cNvPr>
          <p:cNvCxnSpPr>
            <a:stCxn id="6" idx="4"/>
            <a:endCxn id="5" idx="7"/>
          </p:cNvCxnSpPr>
          <p:nvPr/>
        </p:nvCxnSpPr>
        <p:spPr>
          <a:xfrm flipH="1">
            <a:off x="2072804" y="2823356"/>
            <a:ext cx="514343" cy="711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C73EE2D-6256-0178-7115-E4C8C31B789B}"/>
              </a:ext>
            </a:extLst>
          </p:cNvPr>
          <p:cNvCxnSpPr>
            <a:cxnSpLocks/>
            <a:stCxn id="7" idx="5"/>
            <a:endCxn id="6" idx="1"/>
          </p:cNvCxnSpPr>
          <p:nvPr/>
        </p:nvCxnSpPr>
        <p:spPr>
          <a:xfrm>
            <a:off x="1641028" y="1911190"/>
            <a:ext cx="664816" cy="2330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83DDA58A-75DC-8593-F258-BD31C3B889C4}"/>
              </a:ext>
            </a:extLst>
          </p:cNvPr>
          <p:cNvCxnSpPr>
            <a:cxnSpLocks/>
            <a:stCxn id="8" idx="3"/>
            <a:endCxn id="6" idx="7"/>
          </p:cNvCxnSpPr>
          <p:nvPr/>
        </p:nvCxnSpPr>
        <p:spPr>
          <a:xfrm flipH="1">
            <a:off x="2868450" y="1691496"/>
            <a:ext cx="710862" cy="4527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EE90921-D813-8854-A920-AF483EB6EBF4}"/>
              </a:ext>
            </a:extLst>
          </p:cNvPr>
          <p:cNvCxnSpPr>
            <a:cxnSpLocks/>
            <a:stCxn id="8" idx="5"/>
            <a:endCxn id="9" idx="1"/>
          </p:cNvCxnSpPr>
          <p:nvPr/>
        </p:nvCxnSpPr>
        <p:spPr>
          <a:xfrm>
            <a:off x="4141918" y="1691496"/>
            <a:ext cx="496161" cy="1855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6EA97254-3436-3904-2E6B-36DE96543B2A}"/>
              </a:ext>
            </a:extLst>
          </p:cNvPr>
          <p:cNvCxnSpPr>
            <a:cxnSpLocks/>
            <a:stCxn id="9" idx="4"/>
            <a:endCxn id="11" idx="0"/>
          </p:cNvCxnSpPr>
          <p:nvPr/>
        </p:nvCxnSpPr>
        <p:spPr>
          <a:xfrm>
            <a:off x="4919382" y="2556163"/>
            <a:ext cx="302850" cy="9589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E0763382-6F16-3FA3-FBCF-6099B3A48611}"/>
              </a:ext>
            </a:extLst>
          </p:cNvPr>
          <p:cNvCxnSpPr>
            <a:cxnSpLocks/>
            <a:stCxn id="9" idx="3"/>
            <a:endCxn id="10" idx="7"/>
          </p:cNvCxnSpPr>
          <p:nvPr/>
        </p:nvCxnSpPr>
        <p:spPr>
          <a:xfrm flipH="1">
            <a:off x="4141918" y="2439643"/>
            <a:ext cx="496161" cy="3963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C40D328F-374B-89BB-C51B-F1E9A29D63B6}"/>
              </a:ext>
            </a:extLst>
          </p:cNvPr>
          <p:cNvCxnSpPr>
            <a:cxnSpLocks/>
            <a:stCxn id="11" idx="7"/>
            <a:endCxn id="12" idx="3"/>
          </p:cNvCxnSpPr>
          <p:nvPr/>
        </p:nvCxnSpPr>
        <p:spPr>
          <a:xfrm flipV="1">
            <a:off x="5503535" y="3312480"/>
            <a:ext cx="233040" cy="3191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A44117EC-AD20-7981-92F1-744A76BCA40E}"/>
              </a:ext>
            </a:extLst>
          </p:cNvPr>
          <p:cNvCxnSpPr>
            <a:cxnSpLocks/>
            <a:stCxn id="12" idx="7"/>
            <a:endCxn id="13" idx="3"/>
          </p:cNvCxnSpPr>
          <p:nvPr/>
        </p:nvCxnSpPr>
        <p:spPr>
          <a:xfrm flipV="1">
            <a:off x="6299181" y="2516834"/>
            <a:ext cx="311875" cy="2330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FCA187E0-A610-9796-84F2-DD6636CB79DF}"/>
              </a:ext>
            </a:extLst>
          </p:cNvPr>
          <p:cNvCxnSpPr>
            <a:cxnSpLocks/>
            <a:stCxn id="14" idx="5"/>
            <a:endCxn id="13" idx="1"/>
          </p:cNvCxnSpPr>
          <p:nvPr/>
        </p:nvCxnSpPr>
        <p:spPr>
          <a:xfrm>
            <a:off x="6299181" y="1691496"/>
            <a:ext cx="311875" cy="2627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BA5271FA-7F13-5093-3DE1-0C75F3FA42CA}"/>
              </a:ext>
            </a:extLst>
          </p:cNvPr>
          <p:cNvCxnSpPr>
            <a:cxnSpLocks/>
            <a:stCxn id="9" idx="7"/>
            <a:endCxn id="14" idx="2"/>
          </p:cNvCxnSpPr>
          <p:nvPr/>
        </p:nvCxnSpPr>
        <p:spPr>
          <a:xfrm flipV="1">
            <a:off x="5200685" y="1410193"/>
            <a:ext cx="419370" cy="4668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CE38B06-927C-B88D-CF32-4F25C5C62891}"/>
              </a:ext>
            </a:extLst>
          </p:cNvPr>
          <p:cNvSpPr txBox="1"/>
          <p:nvPr/>
        </p:nvSpPr>
        <p:spPr>
          <a:xfrm>
            <a:off x="256615" y="352246"/>
            <a:ext cx="253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b="1" dirty="0">
                <a:sym typeface="Wingdings" pitchFamily="2" charset="2"/>
              </a:rPr>
              <a:t>Core 1</a:t>
            </a:r>
            <a:r>
              <a:rPr lang="en-US" altLang="ko-Kore-KR" b="1" baseline="30000" dirty="0">
                <a:sym typeface="Wingdings" pitchFamily="2" charset="2"/>
              </a:rPr>
              <a:t>st</a:t>
            </a:r>
            <a:r>
              <a:rPr lang="en-US" altLang="ko-Kore-KR" b="1" dirty="0">
                <a:sym typeface="Wingdings" pitchFamily="2" charset="2"/>
              </a:rPr>
              <a:t>  (CR1) : M1</a:t>
            </a:r>
            <a:endParaRPr lang="en-US" altLang="ko-Kore-KR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8A9FF15-4ECE-676E-E377-B3963A4C2011}"/>
              </a:ext>
            </a:extLst>
          </p:cNvPr>
          <p:cNvSpPr txBox="1"/>
          <p:nvPr/>
        </p:nvSpPr>
        <p:spPr>
          <a:xfrm>
            <a:off x="521643" y="5234632"/>
            <a:ext cx="253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b="1" dirty="0">
                <a:solidFill>
                  <a:srgbClr val="C00000"/>
                </a:solidFill>
                <a:sym typeface="Wingdings" pitchFamily="2" charset="2"/>
              </a:rPr>
              <a:t>M</a:t>
            </a:r>
            <a:r>
              <a:rPr lang="en-US" altLang="ko-Kore-KR" b="1" baseline="-25000" dirty="0">
                <a:solidFill>
                  <a:srgbClr val="C00000"/>
                </a:solidFill>
                <a:sym typeface="Wingdings" pitchFamily="2" charset="2"/>
              </a:rPr>
              <a:t>1</a:t>
            </a:r>
            <a:r>
              <a:rPr lang="en-US" altLang="ko-Kore-KR" b="1" baseline="30000" dirty="0">
                <a:solidFill>
                  <a:srgbClr val="C00000"/>
                </a:solidFill>
                <a:sym typeface="Wingdings" pitchFamily="2" charset="2"/>
              </a:rPr>
              <a:t>new</a:t>
            </a:r>
            <a:r>
              <a:rPr lang="en-US" altLang="ko-Kore-KR" b="1" dirty="0">
                <a:sym typeface="Wingdings" pitchFamily="2" charset="2"/>
              </a:rPr>
              <a:t> : f(M</a:t>
            </a:r>
            <a:r>
              <a:rPr lang="en-US" altLang="ko-Kore-KR" b="1" baseline="-25000" dirty="0">
                <a:sym typeface="Wingdings" pitchFamily="2" charset="2"/>
              </a:rPr>
              <a:t>1</a:t>
            </a:r>
            <a:r>
              <a:rPr lang="en-US" altLang="ko-Kore-KR" b="1" dirty="0">
                <a:sym typeface="Wingdings" pitchFamily="2" charset="2"/>
              </a:rPr>
              <a:t> ; M</a:t>
            </a:r>
            <a:r>
              <a:rPr lang="en-US" altLang="ko-Kore-KR" b="1" baseline="-25000" dirty="0">
                <a:sym typeface="Wingdings" pitchFamily="2" charset="2"/>
              </a:rPr>
              <a:t>2</a:t>
            </a:r>
            <a:r>
              <a:rPr lang="en-US" altLang="ko-Kore-KR" b="1" dirty="0">
                <a:sym typeface="Wingdings" pitchFamily="2" charset="2"/>
              </a:rPr>
              <a:t>, M</a:t>
            </a:r>
            <a:r>
              <a:rPr lang="en-US" altLang="ko-Kore-KR" b="1" baseline="-25000" dirty="0">
                <a:sym typeface="Wingdings" pitchFamily="2" charset="2"/>
              </a:rPr>
              <a:t>3</a:t>
            </a:r>
            <a:r>
              <a:rPr lang="en-US" altLang="ko-Kore-KR" b="1" dirty="0">
                <a:sym typeface="Wingdings" pitchFamily="2" charset="2"/>
              </a:rPr>
              <a:t>, M</a:t>
            </a:r>
            <a:r>
              <a:rPr lang="en-US" altLang="ko-Kore-KR" b="1" baseline="-25000" dirty="0">
                <a:sym typeface="Wingdings" pitchFamily="2" charset="2"/>
              </a:rPr>
              <a:t>4</a:t>
            </a:r>
            <a:r>
              <a:rPr lang="en-US" altLang="ko-Kore-KR" b="1" dirty="0">
                <a:sym typeface="Wingdings" pitchFamily="2" charset="2"/>
              </a:rPr>
              <a:t>)</a:t>
            </a:r>
            <a:endParaRPr lang="en-US" altLang="ko-Kore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74F399-E961-8BF8-594B-B202380A9BF7}"/>
              </a:ext>
            </a:extLst>
          </p:cNvPr>
          <p:cNvSpPr txBox="1"/>
          <p:nvPr/>
        </p:nvSpPr>
        <p:spPr>
          <a:xfrm>
            <a:off x="468233" y="5691717"/>
            <a:ext cx="25397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dirty="0">
                <a:sym typeface="Wingdings" pitchFamily="2" charset="2"/>
              </a:rPr>
              <a:t>Fixed value : </a:t>
            </a:r>
            <a:r>
              <a:rPr lang="en-US" altLang="ko-Kore-KR" b="1" dirty="0">
                <a:sym typeface="Wingdings" pitchFamily="2" charset="2"/>
              </a:rPr>
              <a:t>M</a:t>
            </a:r>
            <a:r>
              <a:rPr lang="en-US" altLang="ko-Kore-KR" b="1" baseline="-25000" dirty="0">
                <a:sym typeface="Wingdings" pitchFamily="2" charset="2"/>
              </a:rPr>
              <a:t>2</a:t>
            </a:r>
            <a:r>
              <a:rPr lang="en-US" altLang="ko-Kore-KR" b="1" dirty="0">
                <a:sym typeface="Wingdings" pitchFamily="2" charset="2"/>
              </a:rPr>
              <a:t>, M</a:t>
            </a:r>
            <a:r>
              <a:rPr lang="en-US" altLang="ko-Kore-KR" b="1" baseline="-25000" dirty="0">
                <a:sym typeface="Wingdings" pitchFamily="2" charset="2"/>
              </a:rPr>
              <a:t>3</a:t>
            </a:r>
            <a:r>
              <a:rPr lang="en-US" altLang="ko-Kore-KR" b="1" dirty="0">
                <a:sym typeface="Wingdings" pitchFamily="2" charset="2"/>
              </a:rPr>
              <a:t>, M</a:t>
            </a:r>
            <a:r>
              <a:rPr lang="en-US" altLang="ko-Kore-KR" b="1" baseline="-25000" dirty="0">
                <a:sym typeface="Wingdings" pitchFamily="2" charset="2"/>
              </a:rPr>
              <a:t>4</a:t>
            </a:r>
          </a:p>
          <a:p>
            <a:r>
              <a:rPr lang="en-US" altLang="ko-Kore-KR" dirty="0">
                <a:sym typeface="Wingdings" pitchFamily="2" charset="2"/>
              </a:rPr>
              <a:t>changed value : </a:t>
            </a:r>
            <a:r>
              <a:rPr lang="en-US" altLang="ko-Kore-KR" b="1" dirty="0">
                <a:sym typeface="Wingdings" pitchFamily="2" charset="2"/>
              </a:rPr>
              <a:t>M</a:t>
            </a:r>
            <a:r>
              <a:rPr lang="en-US" altLang="ko-Kore-KR" b="1" baseline="-25000" dirty="0">
                <a:sym typeface="Wingdings" pitchFamily="2" charset="2"/>
              </a:rPr>
              <a:t>1</a:t>
            </a:r>
            <a:r>
              <a:rPr lang="en-US" altLang="ko-Kore-KR" b="1" baseline="30000" dirty="0">
                <a:sym typeface="Wingdings" pitchFamily="2" charset="2"/>
              </a:rPr>
              <a:t>new</a:t>
            </a:r>
            <a:endParaRPr lang="en-US" altLang="ko-Kore-KR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D2F678-FB09-BCA1-74E2-2D1768129AE2}"/>
              </a:ext>
            </a:extLst>
          </p:cNvPr>
          <p:cNvSpPr txBox="1"/>
          <p:nvPr/>
        </p:nvSpPr>
        <p:spPr>
          <a:xfrm>
            <a:off x="644978" y="4668804"/>
            <a:ext cx="8274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>
                <a:sym typeface="Wingdings" pitchFamily="2" charset="2"/>
              </a:rPr>
              <a:t>기저 </a:t>
            </a:r>
            <a:r>
              <a:rPr lang="en-US" altLang="ko-Kore-KR" dirty="0">
                <a:sym typeface="Wingdings" pitchFamily="2" charset="2"/>
              </a:rPr>
              <a:t>: </a:t>
            </a:r>
            <a:r>
              <a:rPr lang="ko-Kore-KR" altLang="en-US" dirty="0">
                <a:sym typeface="Wingdings" pitchFamily="2" charset="2"/>
              </a:rPr>
              <a:t>한 모듈의 </a:t>
            </a:r>
            <a:r>
              <a:rPr lang="en-US" altLang="ko-Kore-KR" dirty="0">
                <a:sym typeface="Wingdings" pitchFamily="2" charset="2"/>
              </a:rPr>
              <a:t>spec</a:t>
            </a:r>
            <a:r>
              <a:rPr lang="ko-Kore-KR" altLang="en-US" dirty="0">
                <a:sym typeface="Wingdings" pitchFamily="2" charset="2"/>
              </a:rPr>
              <a:t>이 다른 모듈에서는 </a:t>
            </a:r>
            <a:r>
              <a:rPr lang="en-US" altLang="ko-Kore-KR" dirty="0">
                <a:sym typeface="Wingdings" pitchFamily="2" charset="2"/>
              </a:rPr>
              <a:t>constraint </a:t>
            </a:r>
            <a:r>
              <a:rPr lang="ko-Kore-KR" altLang="en-US" dirty="0">
                <a:sym typeface="Wingdings" pitchFamily="2" charset="2"/>
              </a:rPr>
              <a:t>으로 작용함</a:t>
            </a:r>
            <a:r>
              <a:rPr lang="en-US" altLang="ko-Kore-KR" dirty="0">
                <a:sym typeface="Wingdings" pitchFamily="2" charset="2"/>
              </a:rPr>
              <a:t>.</a:t>
            </a:r>
            <a:endParaRPr lang="en-US" altLang="ko-Kore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B96216-7957-4432-8203-7B559F1C4F84}"/>
              </a:ext>
            </a:extLst>
          </p:cNvPr>
          <p:cNvSpPr txBox="1"/>
          <p:nvPr/>
        </p:nvSpPr>
        <p:spPr>
          <a:xfrm>
            <a:off x="605748" y="2310188"/>
            <a:ext cx="18784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dirty="0">
                <a:sym typeface="Wingdings" pitchFamily="2" charset="2"/>
              </a:rPr>
              <a:t>C</a:t>
            </a:r>
            <a:r>
              <a:rPr lang="en-US" altLang="ko-KR" dirty="0">
                <a:sym typeface="Wingdings" pitchFamily="2" charset="2"/>
              </a:rPr>
              <a:t>R (o)</a:t>
            </a:r>
          </a:p>
          <a:p>
            <a:pPr algn="ctr"/>
            <a:r>
              <a:rPr lang="en-US" altLang="ko-KR" dirty="0">
                <a:sym typeface="Wingdings" pitchFamily="2" charset="2"/>
              </a:rPr>
              <a:t>Compatibility (X)</a:t>
            </a:r>
            <a:endParaRPr lang="en-US" altLang="ko-Kore-K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F9C0F0-04CF-A615-1A6C-45F5747423A0}"/>
              </a:ext>
            </a:extLst>
          </p:cNvPr>
          <p:cNvSpPr txBox="1"/>
          <p:nvPr/>
        </p:nvSpPr>
        <p:spPr>
          <a:xfrm>
            <a:off x="2984970" y="84435"/>
            <a:ext cx="57672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b="1" dirty="0">
                <a:sym typeface="Wingdings" pitchFamily="2" charset="2"/>
              </a:rPr>
              <a:t>Core</a:t>
            </a:r>
            <a:r>
              <a:rPr lang="ko-Kore-KR" altLang="en-US" b="1" dirty="0">
                <a:sym typeface="Wingdings" pitchFamily="2" charset="2"/>
              </a:rPr>
              <a:t> </a:t>
            </a:r>
            <a:r>
              <a:rPr lang="en-US" altLang="ko-Kore-KR" b="1" dirty="0">
                <a:sym typeface="Wingdings" pitchFamily="2" charset="2"/>
              </a:rPr>
              <a:t>: </a:t>
            </a:r>
            <a:r>
              <a:rPr lang="en-US" altLang="ko-KR" dirty="0">
                <a:sym typeface="Wingdings" pitchFamily="2" charset="2"/>
              </a:rPr>
              <a:t>CR</a:t>
            </a:r>
            <a:r>
              <a:rPr lang="ko-KR" altLang="en-US" dirty="0">
                <a:sym typeface="Wingdings" pitchFamily="2" charset="2"/>
              </a:rPr>
              <a:t>에 가장 직접적인 </a:t>
            </a:r>
            <a:r>
              <a:rPr lang="en-US" altLang="ko-KR" dirty="0">
                <a:sym typeface="Wingdings" pitchFamily="2" charset="2"/>
              </a:rPr>
              <a:t>performance </a:t>
            </a:r>
            <a:r>
              <a:rPr lang="ko-KR" altLang="en-US" dirty="0">
                <a:sym typeface="Wingdings" pitchFamily="2" charset="2"/>
              </a:rPr>
              <a:t>연관이 있는 모듈</a:t>
            </a:r>
            <a:endParaRPr lang="en-US" altLang="ko-KR" dirty="0">
              <a:sym typeface="Wingdings" pitchFamily="2" charset="2"/>
            </a:endParaRPr>
          </a:p>
          <a:p>
            <a:r>
              <a:rPr lang="en-US" altLang="ko-KR" b="1" dirty="0">
                <a:sym typeface="Wingdings" pitchFamily="2" charset="2"/>
              </a:rPr>
              <a:t>Peripheral</a:t>
            </a:r>
            <a:r>
              <a:rPr lang="ko-KR" altLang="en-US" b="1" dirty="0">
                <a:sym typeface="Wingdings" pitchFamily="2" charset="2"/>
              </a:rPr>
              <a:t> </a:t>
            </a:r>
            <a:r>
              <a:rPr lang="en-US" altLang="ko-KR" b="1" dirty="0">
                <a:sym typeface="Wingdings" pitchFamily="2" charset="2"/>
              </a:rPr>
              <a:t>: </a:t>
            </a:r>
            <a:r>
              <a:rPr lang="ko-KR" altLang="en-US" dirty="0">
                <a:sym typeface="Wingdings" pitchFamily="2" charset="2"/>
              </a:rPr>
              <a:t>간접적인 영향 혹은 </a:t>
            </a:r>
            <a:r>
              <a:rPr lang="en-US" altLang="ko-KR" dirty="0">
                <a:sym typeface="Wingdings" pitchFamily="2" charset="2"/>
              </a:rPr>
              <a:t>Core</a:t>
            </a:r>
            <a:r>
              <a:rPr lang="ko-KR" altLang="en-US" dirty="0">
                <a:sym typeface="Wingdings" pitchFamily="2" charset="2"/>
              </a:rPr>
              <a:t>와 </a:t>
            </a:r>
            <a:r>
              <a:rPr lang="en-US" altLang="ko-KR" dirty="0">
                <a:sym typeface="Wingdings" pitchFamily="2" charset="2"/>
              </a:rPr>
              <a:t>compatibility </a:t>
            </a:r>
            <a:r>
              <a:rPr lang="ko-KR" altLang="en-US" dirty="0">
                <a:sym typeface="Wingdings" pitchFamily="2" charset="2"/>
              </a:rPr>
              <a:t>연관</a:t>
            </a:r>
            <a:endParaRPr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4034878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A4B388-0D0B-8D84-0E4B-531EBE376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752868C-B1FC-CF09-FB7B-E9E21FDD14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E7C334A-C462-8A49-44AB-8D1D073DE34C}"/>
              </a:ext>
            </a:extLst>
          </p:cNvPr>
          <p:cNvSpPr/>
          <p:nvPr/>
        </p:nvSpPr>
        <p:spPr>
          <a:xfrm>
            <a:off x="1393678" y="3705102"/>
            <a:ext cx="795646" cy="7956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M4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0D9E2F5-6E31-56B7-C752-D7930F02AE6C}"/>
              </a:ext>
            </a:extLst>
          </p:cNvPr>
          <p:cNvSpPr/>
          <p:nvPr/>
        </p:nvSpPr>
        <p:spPr>
          <a:xfrm>
            <a:off x="2189324" y="2027710"/>
            <a:ext cx="970618" cy="97061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b="1" dirty="0">
                <a:solidFill>
                  <a:srgbClr val="C00000"/>
                </a:solidFill>
                <a:sym typeface="Wingdings" pitchFamily="2" charset="2"/>
              </a:rPr>
              <a:t>M</a:t>
            </a:r>
            <a:r>
              <a:rPr lang="en-US" altLang="ko-Kore-KR" b="1" baseline="-25000" dirty="0">
                <a:solidFill>
                  <a:srgbClr val="C00000"/>
                </a:solidFill>
                <a:sym typeface="Wingdings" pitchFamily="2" charset="2"/>
              </a:rPr>
              <a:t>1</a:t>
            </a:r>
            <a:r>
              <a:rPr lang="en-US" altLang="ko-Kore-KR" b="1" baseline="30000" dirty="0">
                <a:solidFill>
                  <a:srgbClr val="C00000"/>
                </a:solidFill>
                <a:sym typeface="Wingdings" pitchFamily="2" charset="2"/>
              </a:rPr>
              <a:t>new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509E8F8-69BB-5320-036D-FC7D4BB49078}"/>
              </a:ext>
            </a:extLst>
          </p:cNvPr>
          <p:cNvSpPr/>
          <p:nvPr/>
        </p:nvSpPr>
        <p:spPr>
          <a:xfrm>
            <a:off x="961902" y="1232064"/>
            <a:ext cx="795646" cy="7956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M3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55431AB-E09C-8756-AC87-C907C01A9A67}"/>
              </a:ext>
            </a:extLst>
          </p:cNvPr>
          <p:cNvSpPr/>
          <p:nvPr/>
        </p:nvSpPr>
        <p:spPr>
          <a:xfrm>
            <a:off x="3462792" y="1012370"/>
            <a:ext cx="795646" cy="79564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M2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CD290A5-A8FB-330F-BF71-0882844C6A43}"/>
              </a:ext>
            </a:extLst>
          </p:cNvPr>
          <p:cNvSpPr/>
          <p:nvPr/>
        </p:nvSpPr>
        <p:spPr>
          <a:xfrm>
            <a:off x="4521559" y="1760517"/>
            <a:ext cx="795646" cy="79564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M5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EFDAEA1-8301-6A8B-F1FE-3A709C4172FF}"/>
              </a:ext>
            </a:extLst>
          </p:cNvPr>
          <p:cNvSpPr/>
          <p:nvPr/>
        </p:nvSpPr>
        <p:spPr>
          <a:xfrm>
            <a:off x="3462792" y="2719454"/>
            <a:ext cx="795646" cy="7956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M6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01ABF44-0FFD-587D-FFF0-48210FB3A84F}"/>
              </a:ext>
            </a:extLst>
          </p:cNvPr>
          <p:cNvSpPr/>
          <p:nvPr/>
        </p:nvSpPr>
        <p:spPr>
          <a:xfrm>
            <a:off x="4824409" y="3515100"/>
            <a:ext cx="795646" cy="7956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M8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B9BB7DF-7E62-DC9F-BD81-A33725AB32ED}"/>
              </a:ext>
            </a:extLst>
          </p:cNvPr>
          <p:cNvSpPr/>
          <p:nvPr/>
        </p:nvSpPr>
        <p:spPr>
          <a:xfrm>
            <a:off x="5620055" y="2633354"/>
            <a:ext cx="795646" cy="7956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M10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EB1B107-6AB6-A564-3150-69F7BD7EFA0D}"/>
              </a:ext>
            </a:extLst>
          </p:cNvPr>
          <p:cNvSpPr/>
          <p:nvPr/>
        </p:nvSpPr>
        <p:spPr>
          <a:xfrm>
            <a:off x="6494536" y="1837708"/>
            <a:ext cx="795646" cy="7956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M9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BB2B1EB-411C-B7E6-EE67-55EEEBE244E5}"/>
              </a:ext>
            </a:extLst>
          </p:cNvPr>
          <p:cNvSpPr/>
          <p:nvPr/>
        </p:nvSpPr>
        <p:spPr>
          <a:xfrm>
            <a:off x="5620055" y="1012370"/>
            <a:ext cx="795646" cy="7956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M7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7237548F-F3CB-3E56-8244-5E1EAFDA4FCC}"/>
              </a:ext>
            </a:extLst>
          </p:cNvPr>
          <p:cNvCxnSpPr>
            <a:cxnSpLocks/>
            <a:stCxn id="6" idx="4"/>
            <a:endCxn id="5" idx="7"/>
          </p:cNvCxnSpPr>
          <p:nvPr/>
        </p:nvCxnSpPr>
        <p:spPr>
          <a:xfrm flipH="1">
            <a:off x="2072804" y="2998328"/>
            <a:ext cx="601829" cy="823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C73EE2D-6256-0178-7115-E4C8C31B789B}"/>
              </a:ext>
            </a:extLst>
          </p:cNvPr>
          <p:cNvCxnSpPr>
            <a:cxnSpLocks/>
            <a:stCxn id="7" idx="5"/>
            <a:endCxn id="6" idx="1"/>
          </p:cNvCxnSpPr>
          <p:nvPr/>
        </p:nvCxnSpPr>
        <p:spPr>
          <a:xfrm>
            <a:off x="1641028" y="1911190"/>
            <a:ext cx="690440" cy="258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83DDA58A-75DC-8593-F258-BD31C3B889C4}"/>
              </a:ext>
            </a:extLst>
          </p:cNvPr>
          <p:cNvCxnSpPr>
            <a:cxnSpLocks/>
            <a:stCxn id="8" idx="3"/>
            <a:endCxn id="6" idx="7"/>
          </p:cNvCxnSpPr>
          <p:nvPr/>
        </p:nvCxnSpPr>
        <p:spPr>
          <a:xfrm flipH="1">
            <a:off x="3017798" y="1691496"/>
            <a:ext cx="561514" cy="4783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EE90921-D813-8854-A920-AF483EB6EBF4}"/>
              </a:ext>
            </a:extLst>
          </p:cNvPr>
          <p:cNvCxnSpPr>
            <a:cxnSpLocks/>
            <a:stCxn id="8" idx="5"/>
            <a:endCxn id="9" idx="1"/>
          </p:cNvCxnSpPr>
          <p:nvPr/>
        </p:nvCxnSpPr>
        <p:spPr>
          <a:xfrm>
            <a:off x="4141918" y="1691496"/>
            <a:ext cx="496161" cy="1855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6EA97254-3436-3904-2E6B-36DE96543B2A}"/>
              </a:ext>
            </a:extLst>
          </p:cNvPr>
          <p:cNvCxnSpPr>
            <a:cxnSpLocks/>
            <a:stCxn id="9" idx="4"/>
            <a:endCxn id="11" idx="0"/>
          </p:cNvCxnSpPr>
          <p:nvPr/>
        </p:nvCxnSpPr>
        <p:spPr>
          <a:xfrm>
            <a:off x="4919382" y="2556163"/>
            <a:ext cx="302850" cy="9589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E0763382-6F16-3FA3-FBCF-6099B3A48611}"/>
              </a:ext>
            </a:extLst>
          </p:cNvPr>
          <p:cNvCxnSpPr>
            <a:cxnSpLocks/>
            <a:stCxn id="9" idx="3"/>
            <a:endCxn id="10" idx="7"/>
          </p:cNvCxnSpPr>
          <p:nvPr/>
        </p:nvCxnSpPr>
        <p:spPr>
          <a:xfrm flipH="1">
            <a:off x="4141918" y="2439643"/>
            <a:ext cx="496161" cy="3963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C40D328F-374B-89BB-C51B-F1E9A29D63B6}"/>
              </a:ext>
            </a:extLst>
          </p:cNvPr>
          <p:cNvCxnSpPr>
            <a:cxnSpLocks/>
            <a:stCxn id="11" idx="7"/>
            <a:endCxn id="12" idx="3"/>
          </p:cNvCxnSpPr>
          <p:nvPr/>
        </p:nvCxnSpPr>
        <p:spPr>
          <a:xfrm flipV="1">
            <a:off x="5503535" y="3312480"/>
            <a:ext cx="233040" cy="3191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A44117EC-AD20-7981-92F1-744A76BCA40E}"/>
              </a:ext>
            </a:extLst>
          </p:cNvPr>
          <p:cNvCxnSpPr>
            <a:cxnSpLocks/>
            <a:stCxn id="12" idx="7"/>
            <a:endCxn id="13" idx="3"/>
          </p:cNvCxnSpPr>
          <p:nvPr/>
        </p:nvCxnSpPr>
        <p:spPr>
          <a:xfrm flipV="1">
            <a:off x="6299181" y="2516834"/>
            <a:ext cx="311875" cy="2330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FCA187E0-A610-9796-84F2-DD6636CB79DF}"/>
              </a:ext>
            </a:extLst>
          </p:cNvPr>
          <p:cNvCxnSpPr>
            <a:cxnSpLocks/>
            <a:stCxn id="14" idx="5"/>
            <a:endCxn id="13" idx="1"/>
          </p:cNvCxnSpPr>
          <p:nvPr/>
        </p:nvCxnSpPr>
        <p:spPr>
          <a:xfrm>
            <a:off x="6299181" y="1691496"/>
            <a:ext cx="311875" cy="2627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BA5271FA-7F13-5093-3DE1-0C75F3FA42CA}"/>
              </a:ext>
            </a:extLst>
          </p:cNvPr>
          <p:cNvCxnSpPr>
            <a:cxnSpLocks/>
            <a:stCxn id="9" idx="7"/>
            <a:endCxn id="14" idx="2"/>
          </p:cNvCxnSpPr>
          <p:nvPr/>
        </p:nvCxnSpPr>
        <p:spPr>
          <a:xfrm flipV="1">
            <a:off x="5200685" y="1410193"/>
            <a:ext cx="419370" cy="4668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CA08B3C-48C8-3BDC-06D5-AE4DAC56E1F2}"/>
              </a:ext>
            </a:extLst>
          </p:cNvPr>
          <p:cNvSpPr txBox="1"/>
          <p:nvPr/>
        </p:nvSpPr>
        <p:spPr>
          <a:xfrm>
            <a:off x="256615" y="352246"/>
            <a:ext cx="253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b="1" dirty="0">
                <a:sym typeface="Wingdings" pitchFamily="2" charset="2"/>
              </a:rPr>
              <a:t>Core 2</a:t>
            </a:r>
            <a:r>
              <a:rPr lang="en-US" altLang="ko-Kore-KR" b="1" baseline="30000" dirty="0">
                <a:sym typeface="Wingdings" pitchFamily="2" charset="2"/>
              </a:rPr>
              <a:t>nd</a:t>
            </a:r>
            <a:r>
              <a:rPr lang="en-US" altLang="ko-Kore-KR" b="1" dirty="0">
                <a:sym typeface="Wingdings" pitchFamily="2" charset="2"/>
              </a:rPr>
              <a:t>  (CR2) : M2</a:t>
            </a:r>
            <a:endParaRPr lang="en-US" altLang="ko-Kore-KR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60B409-6CD8-032B-D727-C2358918A08C}"/>
              </a:ext>
            </a:extLst>
          </p:cNvPr>
          <p:cNvSpPr txBox="1"/>
          <p:nvPr/>
        </p:nvSpPr>
        <p:spPr>
          <a:xfrm>
            <a:off x="474142" y="4754096"/>
            <a:ext cx="253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b="1" dirty="0">
                <a:solidFill>
                  <a:srgbClr val="C00000"/>
                </a:solidFill>
                <a:sym typeface="Wingdings" pitchFamily="2" charset="2"/>
              </a:rPr>
              <a:t>M</a:t>
            </a:r>
            <a:r>
              <a:rPr lang="en-US" altLang="ko-Kore-KR" b="1" baseline="-25000" dirty="0">
                <a:solidFill>
                  <a:srgbClr val="C00000"/>
                </a:solidFill>
                <a:sym typeface="Wingdings" pitchFamily="2" charset="2"/>
              </a:rPr>
              <a:t>2</a:t>
            </a:r>
            <a:r>
              <a:rPr lang="en-US" altLang="ko-Kore-KR" b="1" baseline="30000" dirty="0">
                <a:solidFill>
                  <a:srgbClr val="C00000"/>
                </a:solidFill>
                <a:sym typeface="Wingdings" pitchFamily="2" charset="2"/>
              </a:rPr>
              <a:t>new</a:t>
            </a:r>
            <a:r>
              <a:rPr lang="en-US" altLang="ko-Kore-KR" b="1" dirty="0">
                <a:sym typeface="Wingdings" pitchFamily="2" charset="2"/>
              </a:rPr>
              <a:t> : f(M</a:t>
            </a:r>
            <a:r>
              <a:rPr lang="en-US" altLang="ko-Kore-KR" b="1" baseline="-25000" dirty="0">
                <a:sym typeface="Wingdings" pitchFamily="2" charset="2"/>
              </a:rPr>
              <a:t>2</a:t>
            </a:r>
            <a:r>
              <a:rPr lang="en-US" altLang="ko-Kore-KR" b="1" dirty="0">
                <a:sym typeface="Wingdings" pitchFamily="2" charset="2"/>
              </a:rPr>
              <a:t> ; </a:t>
            </a:r>
            <a:r>
              <a:rPr lang="en-US" altLang="ko-Kore-KR" b="1" dirty="0">
                <a:solidFill>
                  <a:srgbClr val="C00000"/>
                </a:solidFill>
                <a:sym typeface="Wingdings" pitchFamily="2" charset="2"/>
              </a:rPr>
              <a:t>M</a:t>
            </a:r>
            <a:r>
              <a:rPr lang="en-US" altLang="ko-Kore-KR" b="1" baseline="-25000" dirty="0">
                <a:solidFill>
                  <a:srgbClr val="C00000"/>
                </a:solidFill>
                <a:sym typeface="Wingdings" pitchFamily="2" charset="2"/>
              </a:rPr>
              <a:t>1</a:t>
            </a:r>
            <a:r>
              <a:rPr lang="en-US" altLang="ko-Kore-KR" b="1" baseline="30000" dirty="0">
                <a:solidFill>
                  <a:srgbClr val="C00000"/>
                </a:solidFill>
                <a:sym typeface="Wingdings" pitchFamily="2" charset="2"/>
              </a:rPr>
              <a:t>new</a:t>
            </a:r>
            <a:r>
              <a:rPr lang="en-US" altLang="ko-Kore-KR" b="1" dirty="0">
                <a:sym typeface="Wingdings" pitchFamily="2" charset="2"/>
              </a:rPr>
              <a:t>, M</a:t>
            </a:r>
            <a:r>
              <a:rPr lang="en-US" altLang="ko-Kore-KR" b="1" baseline="-25000" dirty="0">
                <a:sym typeface="Wingdings" pitchFamily="2" charset="2"/>
              </a:rPr>
              <a:t>5</a:t>
            </a:r>
            <a:r>
              <a:rPr lang="en-US" altLang="ko-Kore-KR" b="1" dirty="0">
                <a:sym typeface="Wingdings" pitchFamily="2" charset="2"/>
              </a:rPr>
              <a:t>)</a:t>
            </a:r>
            <a:endParaRPr lang="en-US" altLang="ko-Kore-KR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AAD589-F960-6ED0-81B7-D031B39DAA2B}"/>
              </a:ext>
            </a:extLst>
          </p:cNvPr>
          <p:cNvSpPr txBox="1"/>
          <p:nvPr/>
        </p:nvSpPr>
        <p:spPr>
          <a:xfrm>
            <a:off x="3196859" y="5067063"/>
            <a:ext cx="253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b="1" dirty="0">
                <a:sym typeface="Wingdings" pitchFamily="2" charset="2"/>
              </a:rPr>
              <a:t>Keep iterate until it stable</a:t>
            </a:r>
            <a:endParaRPr lang="en-US" altLang="ko-Kore-KR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603262-543A-4C5D-3C48-3A4F32A05A7D}"/>
              </a:ext>
            </a:extLst>
          </p:cNvPr>
          <p:cNvSpPr txBox="1"/>
          <p:nvPr/>
        </p:nvSpPr>
        <p:spPr>
          <a:xfrm>
            <a:off x="468233" y="5265403"/>
            <a:ext cx="25397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dirty="0">
                <a:sym typeface="Wingdings" pitchFamily="2" charset="2"/>
              </a:rPr>
              <a:t>Fixed value : </a:t>
            </a:r>
            <a:r>
              <a:rPr lang="en-US" altLang="ko-Kore-KR" b="1" dirty="0">
                <a:sym typeface="Wingdings" pitchFamily="2" charset="2"/>
              </a:rPr>
              <a:t>M</a:t>
            </a:r>
            <a:r>
              <a:rPr lang="en-US" altLang="ko-Kore-KR" b="1" baseline="-25000" dirty="0">
                <a:sym typeface="Wingdings" pitchFamily="2" charset="2"/>
              </a:rPr>
              <a:t>1</a:t>
            </a:r>
            <a:r>
              <a:rPr lang="en-US" altLang="ko-Kore-KR" b="1" baseline="30000" dirty="0">
                <a:sym typeface="Wingdings" pitchFamily="2" charset="2"/>
              </a:rPr>
              <a:t>new</a:t>
            </a:r>
            <a:r>
              <a:rPr lang="en-US" altLang="ko-Kore-KR" b="1" dirty="0">
                <a:sym typeface="Wingdings" pitchFamily="2" charset="2"/>
              </a:rPr>
              <a:t>, M</a:t>
            </a:r>
            <a:r>
              <a:rPr lang="en-US" altLang="ko-Kore-KR" b="1" baseline="-25000" dirty="0">
                <a:sym typeface="Wingdings" pitchFamily="2" charset="2"/>
              </a:rPr>
              <a:t>5</a:t>
            </a:r>
          </a:p>
          <a:p>
            <a:r>
              <a:rPr lang="en-US" altLang="ko-Kore-KR" dirty="0">
                <a:sym typeface="Wingdings" pitchFamily="2" charset="2"/>
              </a:rPr>
              <a:t>changed value : </a:t>
            </a:r>
            <a:r>
              <a:rPr lang="en-US" altLang="ko-Kore-KR" b="1" dirty="0">
                <a:sym typeface="Wingdings" pitchFamily="2" charset="2"/>
              </a:rPr>
              <a:t>M</a:t>
            </a:r>
            <a:r>
              <a:rPr lang="en-US" altLang="ko-Kore-KR" b="1" baseline="-25000" dirty="0">
                <a:sym typeface="Wingdings" pitchFamily="2" charset="2"/>
              </a:rPr>
              <a:t>2</a:t>
            </a:r>
            <a:r>
              <a:rPr lang="en-US" altLang="ko-Kore-KR" b="1" baseline="30000" dirty="0">
                <a:sym typeface="Wingdings" pitchFamily="2" charset="2"/>
              </a:rPr>
              <a:t>new</a:t>
            </a:r>
            <a:r>
              <a:rPr lang="en-US" altLang="ko-Kore-KR" b="1" dirty="0">
                <a:sym typeface="Wingdings" pitchFamily="2" charset="2"/>
              </a:rPr>
              <a:t> </a:t>
            </a:r>
            <a:endParaRPr lang="en-US" altLang="ko-Kore-KR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26F51E-3A1B-8E10-CC56-4332581E9654}"/>
              </a:ext>
            </a:extLst>
          </p:cNvPr>
          <p:cNvSpPr txBox="1"/>
          <p:nvPr/>
        </p:nvSpPr>
        <p:spPr>
          <a:xfrm>
            <a:off x="2921406" y="267996"/>
            <a:ext cx="18784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dirty="0">
                <a:sym typeface="Wingdings" pitchFamily="2" charset="2"/>
              </a:rPr>
              <a:t>C</a:t>
            </a:r>
            <a:r>
              <a:rPr lang="en-US" altLang="ko-KR" dirty="0">
                <a:sym typeface="Wingdings" pitchFamily="2" charset="2"/>
              </a:rPr>
              <a:t>R (X)</a:t>
            </a:r>
          </a:p>
          <a:p>
            <a:pPr algn="ctr"/>
            <a:r>
              <a:rPr lang="en-US" altLang="ko-KR" dirty="0">
                <a:sym typeface="Wingdings" pitchFamily="2" charset="2"/>
              </a:rPr>
              <a:t>Compatibility (o)</a:t>
            </a:r>
            <a:endParaRPr lang="en-US" altLang="ko-Kore-K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77AFD1-C536-F057-B3ED-916BDE6BDCBF}"/>
              </a:ext>
            </a:extLst>
          </p:cNvPr>
          <p:cNvSpPr txBox="1"/>
          <p:nvPr/>
        </p:nvSpPr>
        <p:spPr>
          <a:xfrm>
            <a:off x="2739188" y="5578370"/>
            <a:ext cx="36656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dirty="0">
                <a:sym typeface="Wingdings" pitchFamily="2" charset="2"/>
              </a:rPr>
              <a:t>All CR</a:t>
            </a:r>
            <a:r>
              <a:rPr lang="en-US" altLang="ko-KR" dirty="0">
                <a:sym typeface="Wingdings" pitchFamily="2" charset="2"/>
              </a:rPr>
              <a:t>s</a:t>
            </a:r>
            <a:r>
              <a:rPr lang="en-US" altLang="ko-Kore-KR" dirty="0">
                <a:sym typeface="Wingdings" pitchFamily="2" charset="2"/>
              </a:rPr>
              <a:t> is</a:t>
            </a:r>
            <a:r>
              <a:rPr lang="ko-Kore-KR" altLang="en-US" dirty="0">
                <a:sym typeface="Wingdings" pitchFamily="2" charset="2"/>
              </a:rPr>
              <a:t> </a:t>
            </a:r>
            <a:r>
              <a:rPr lang="en-US" altLang="ko-Kore-KR" dirty="0">
                <a:sym typeface="Wingdings" pitchFamily="2" charset="2"/>
              </a:rPr>
              <a:t>s</a:t>
            </a:r>
            <a:r>
              <a:rPr lang="en-US" altLang="ko-KR" dirty="0">
                <a:sym typeface="Wingdings" pitchFamily="2" charset="2"/>
              </a:rPr>
              <a:t>atisfied</a:t>
            </a:r>
          </a:p>
          <a:p>
            <a:pPr algn="ctr"/>
            <a:r>
              <a:rPr lang="en-US" altLang="ko-KR" dirty="0">
                <a:sym typeface="Wingdings" pitchFamily="2" charset="2"/>
              </a:rPr>
              <a:t>All compatibility issues is satisfied</a:t>
            </a:r>
            <a:endParaRPr lang="en-US" altLang="ko-Kore-KR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0CAC28D-F62C-BE20-D177-2E437B6CDF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14682" y="2579181"/>
            <a:ext cx="3089207" cy="229664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0C758C9-488F-376A-5DC3-2DA15325112B}"/>
              </a:ext>
            </a:extLst>
          </p:cNvPr>
          <p:cNvSpPr txBox="1"/>
          <p:nvPr/>
        </p:nvSpPr>
        <p:spPr>
          <a:xfrm>
            <a:off x="5200685" y="4361780"/>
            <a:ext cx="58682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1800" dirty="0">
                <a:effectLst/>
                <a:latin typeface="Times"/>
              </a:rPr>
              <a:t>The con- figuration of an artifact is a set of interconnected components that are chosen from predefined set of component types, called the </a:t>
            </a:r>
            <a:r>
              <a:rPr lang="en" altLang="ko-Kore-KR" sz="1800" i="1" dirty="0">
                <a:effectLst/>
                <a:latin typeface="Times"/>
              </a:rPr>
              <a:t>catalog </a:t>
            </a:r>
            <a:r>
              <a:rPr lang="en" altLang="ko-Kore-KR" sz="1800" dirty="0">
                <a:effectLst/>
                <a:latin typeface="Times"/>
              </a:rPr>
              <a:t>of component types. </a:t>
            </a:r>
            <a:endParaRPr lang="en" altLang="ko-Kore-KR" dirty="0"/>
          </a:p>
        </p:txBody>
      </p:sp>
    </p:spTree>
    <p:extLst>
      <p:ext uri="{BB962C8B-B14F-4D97-AF65-F5344CB8AC3E}">
        <p14:creationId xmlns:p14="http://schemas.microsoft.com/office/powerpoint/2010/main" val="1342962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387709-10B5-CA42-E283-AEA257333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F5A7A3-E5C4-A127-1D6F-8EEACAD8E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82" name="제목 1">
            <a:extLst>
              <a:ext uri="{FF2B5EF4-FFF2-40B4-BE49-F238E27FC236}">
                <a16:creationId xmlns:a16="http://schemas.microsoft.com/office/drawing/2014/main" id="{9CB6D439-4FD0-19A0-2E01-928F122C23E3}"/>
              </a:ext>
            </a:extLst>
          </p:cNvPr>
          <p:cNvSpPr txBox="1">
            <a:spLocks/>
          </p:cNvSpPr>
          <p:nvPr/>
        </p:nvSpPr>
        <p:spPr>
          <a:xfrm>
            <a:off x="-25582" y="98661"/>
            <a:ext cx="9169581" cy="586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/>
              <a:t>Idea</a:t>
            </a:r>
            <a:r>
              <a:rPr lang="ko-KR" altLang="en-US" sz="2400" dirty="0"/>
              <a:t> 제시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2B19A7-AF20-EB55-2023-9DA0BD14C22A}"/>
              </a:ext>
            </a:extLst>
          </p:cNvPr>
          <p:cNvSpPr txBox="1"/>
          <p:nvPr/>
        </p:nvSpPr>
        <p:spPr>
          <a:xfrm>
            <a:off x="657474" y="1167929"/>
            <a:ext cx="8139393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ko-Kore-KR" altLang="en-US" sz="2000" spc="-40" dirty="0">
                <a:latin typeface="+mn-ea"/>
              </a:rPr>
              <a:t>방법론 및 문제가 간단해도 좋다</a:t>
            </a:r>
            <a:r>
              <a:rPr kumimoji="1" lang="en-US" altLang="ko-Kore-KR" sz="2000" spc="-40" dirty="0">
                <a:latin typeface="+mn-ea"/>
              </a:rPr>
              <a:t>. </a:t>
            </a:r>
          </a:p>
          <a:p>
            <a:pPr algn="l"/>
            <a:r>
              <a:rPr kumimoji="1" lang="ko-Kore-KR" altLang="en-US" sz="2000" spc="-40" dirty="0">
                <a:latin typeface="+mn-ea"/>
              </a:rPr>
              <a:t>너무 대단한 문제 </a:t>
            </a:r>
            <a:r>
              <a:rPr kumimoji="1" lang="en-US" altLang="ko-Kore-KR" sz="2000" spc="-40" dirty="0">
                <a:latin typeface="+mn-ea"/>
              </a:rPr>
              <a:t>/ </a:t>
            </a:r>
            <a:r>
              <a:rPr kumimoji="1" lang="ko-Kore-KR" altLang="en-US" sz="2000" spc="-40" dirty="0">
                <a:latin typeface="+mn-ea"/>
              </a:rPr>
              <a:t>대단한 방법론을 도입할 필요는 없다</a:t>
            </a:r>
            <a:r>
              <a:rPr kumimoji="1" lang="en-US" altLang="ko-Kore-KR" sz="2000" spc="-40" dirty="0">
                <a:latin typeface="+mn-ea"/>
              </a:rPr>
              <a:t>.</a:t>
            </a:r>
          </a:p>
          <a:p>
            <a:pPr algn="l"/>
            <a:endParaRPr kumimoji="1" lang="en-US" altLang="ko-Kore-KR" sz="2000" spc="-40" dirty="0">
              <a:latin typeface="+mn-ea"/>
            </a:endParaRPr>
          </a:p>
          <a:p>
            <a:pPr algn="l"/>
            <a:r>
              <a:rPr kumimoji="1" lang="ko-Kore-KR" altLang="en-US" sz="2000" spc="-40" dirty="0">
                <a:latin typeface="+mn-ea"/>
              </a:rPr>
              <a:t>단</a:t>
            </a:r>
            <a:r>
              <a:rPr kumimoji="1" lang="en-US" altLang="ko-Kore-KR" sz="2000" spc="-40" dirty="0">
                <a:latin typeface="+mn-ea"/>
              </a:rPr>
              <a:t>, </a:t>
            </a:r>
            <a:r>
              <a:rPr kumimoji="1" lang="ko-Kore-KR" altLang="en-US" sz="2000" spc="-40" dirty="0">
                <a:latin typeface="+mn-ea"/>
              </a:rPr>
              <a:t>핵심적으로</a:t>
            </a:r>
            <a:r>
              <a:rPr kumimoji="1" lang="en-US" altLang="ko-Kore-KR" sz="2000" spc="-40" dirty="0">
                <a:latin typeface="+mn-ea"/>
              </a:rPr>
              <a:t>)</a:t>
            </a:r>
          </a:p>
          <a:p>
            <a:pPr algn="l"/>
            <a:r>
              <a:rPr kumimoji="1" lang="ko-Kore-KR" altLang="en-US" sz="2000" b="1" spc="-40" dirty="0">
                <a:solidFill>
                  <a:srgbClr val="C00000"/>
                </a:solidFill>
                <a:latin typeface="+mn-ea"/>
              </a:rPr>
              <a:t>어느 문제를 어떤 방법론을 적용해서 풀었는가</a:t>
            </a:r>
            <a:r>
              <a:rPr kumimoji="1" lang="ko-Kore-KR" altLang="en-US" sz="2000" spc="-40" dirty="0">
                <a:latin typeface="+mn-ea"/>
              </a:rPr>
              <a:t>가</a:t>
            </a:r>
            <a:r>
              <a:rPr kumimoji="1" lang="ko-Kore-KR" altLang="en-US" sz="2000" b="1" spc="-40" dirty="0">
                <a:latin typeface="+mn-ea"/>
              </a:rPr>
              <a:t> </a:t>
            </a:r>
            <a:r>
              <a:rPr kumimoji="1" lang="ko-Kore-KR" altLang="en-US" sz="2000" spc="-40" dirty="0">
                <a:latin typeface="+mn-ea"/>
              </a:rPr>
              <a:t>구체적이고 논리적</a:t>
            </a:r>
            <a:r>
              <a:rPr kumimoji="1" lang="en-US" altLang="ko-Kore-KR" sz="2000" spc="-40" dirty="0">
                <a:latin typeface="+mn-ea"/>
              </a:rPr>
              <a:t>.</a:t>
            </a:r>
            <a:endParaRPr kumimoji="1" lang="ko-Kore-KR" altLang="en-US" sz="2000" spc="-4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8046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06692E0-F30F-677F-C828-9A5A7E6CF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02E9D9-39BD-58CC-AEF2-86B060375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BAD31E-A581-A72A-199E-B7A0DAD63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30" y="932402"/>
            <a:ext cx="5113195" cy="25543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78D782-67CC-C02D-7C3F-E30A7486A199}"/>
              </a:ext>
            </a:extLst>
          </p:cNvPr>
          <p:cNvSpPr txBox="1"/>
          <p:nvPr/>
        </p:nvSpPr>
        <p:spPr>
          <a:xfrm>
            <a:off x="4572000" y="730593"/>
            <a:ext cx="450142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ex) game consoles, camera, laptops, TV, </a:t>
            </a:r>
            <a:r>
              <a:rPr kumimoji="1" lang="ko-Kore-KR" altLang="en-US" spc="-40" dirty="0">
                <a:latin typeface="+mn-ea"/>
              </a:rPr>
              <a:t>가전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F90375-FE86-52C8-4F63-5699A8E38E9C}"/>
              </a:ext>
            </a:extLst>
          </p:cNvPr>
          <p:cNvSpPr txBox="1"/>
          <p:nvPr/>
        </p:nvSpPr>
        <p:spPr>
          <a:xfrm>
            <a:off x="9773886" y="4003343"/>
            <a:ext cx="586208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ore-KR" altLang="en-US" dirty="0"/>
              <a:t>실제로</a:t>
            </a:r>
            <a:r>
              <a:rPr kumimoji="1" lang="en-US" altLang="ko-Kore-KR" dirty="0"/>
              <a:t>) </a:t>
            </a:r>
            <a:r>
              <a:rPr kumimoji="1" lang="ko-Kore-KR" altLang="en-US" dirty="0"/>
              <a:t>기존 제품들에 사용된 </a:t>
            </a:r>
            <a:r>
              <a:rPr kumimoji="1" lang="en-US" altLang="ko-Kore-KR" dirty="0"/>
              <a:t>module instance</a:t>
            </a:r>
            <a:r>
              <a:rPr kumimoji="1" lang="ko-Kore-KR" altLang="en-US" dirty="0"/>
              <a:t>를 쓰면</a:t>
            </a:r>
            <a:r>
              <a:rPr kumimoji="1" lang="en-US" altLang="ko-Kore-KR" dirty="0"/>
              <a:t>, </a:t>
            </a:r>
          </a:p>
          <a:p>
            <a:endParaRPr kumimoji="1" lang="en-US" altLang="ko-Kore-KR" dirty="0"/>
          </a:p>
          <a:p>
            <a:r>
              <a:rPr kumimoji="1" lang="en-US" altLang="ko-KR" dirty="0"/>
              <a:t>1) </a:t>
            </a:r>
            <a:r>
              <a:rPr kumimoji="1" lang="en-US" altLang="ko-Kore-KR" dirty="0"/>
              <a:t>development cost</a:t>
            </a:r>
          </a:p>
          <a:p>
            <a:r>
              <a:rPr kumimoji="1" lang="en-US" altLang="ko-Kore-KR" dirty="0"/>
              <a:t>2</a:t>
            </a:r>
            <a:r>
              <a:rPr kumimoji="1" lang="en-US" altLang="ko-KR" dirty="0"/>
              <a:t>) </a:t>
            </a:r>
            <a:r>
              <a:rPr kumimoji="1" lang="en-US" altLang="ko-Kore-KR" dirty="0"/>
              <a:t>Wholesale cost (quantity discount price)</a:t>
            </a:r>
            <a:endParaRPr kumimoji="1" lang="en-US" altLang="ko-KR" dirty="0"/>
          </a:p>
          <a:p>
            <a:r>
              <a:rPr kumimoji="1" lang="en-US" altLang="ko-KR" dirty="0"/>
              <a:t>3) set-up cost (switching cost)</a:t>
            </a:r>
            <a:endParaRPr kumimoji="1" lang="en-US" altLang="ko-Kore-KR" dirty="0"/>
          </a:p>
          <a:p>
            <a:r>
              <a:rPr kumimoji="1" lang="ko-KR" altLang="en-US" dirty="0"/>
              <a:t>등의 이유로 기존 </a:t>
            </a:r>
            <a:r>
              <a:rPr kumimoji="1" lang="en-US" altLang="ko-KR" dirty="0"/>
              <a:t>module instance</a:t>
            </a:r>
            <a:r>
              <a:rPr kumimoji="1" lang="ko-KR" altLang="en-US" dirty="0"/>
              <a:t>을 사용하는 경우가 많다</a:t>
            </a:r>
            <a:r>
              <a:rPr kumimoji="1" lang="en-US" altLang="ko-KR" dirty="0"/>
              <a:t>. </a:t>
            </a:r>
            <a:endParaRPr kumimoji="1" lang="ko-Kore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6AFD381-1D0C-95B8-085F-81785FBB2B2C}"/>
              </a:ext>
            </a:extLst>
          </p:cNvPr>
          <p:cNvGrpSpPr/>
          <p:nvPr/>
        </p:nvGrpSpPr>
        <p:grpSpPr>
          <a:xfrm>
            <a:off x="6264938" y="4270206"/>
            <a:ext cx="2907794" cy="2045307"/>
            <a:chOff x="6325920" y="4785571"/>
            <a:chExt cx="2907794" cy="2045307"/>
          </a:xfrm>
          <a:noFill/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BA40FD-EF92-C1BE-B3ED-C8550019E88F}"/>
                </a:ext>
              </a:extLst>
            </p:cNvPr>
            <p:cNvSpPr txBox="1"/>
            <p:nvPr/>
          </p:nvSpPr>
          <p:spPr>
            <a:xfrm>
              <a:off x="6325920" y="4785571"/>
              <a:ext cx="2744613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kumimoji="1" lang="ko-Kore-KR" altLang="en-US" dirty="0">
                  <a:solidFill>
                    <a:srgbClr val="C00000"/>
                  </a:solidFill>
                </a:rPr>
                <a:t>신제품군 </a:t>
              </a:r>
              <a:r>
                <a:rPr kumimoji="1" lang="en-US" altLang="ko-Kore-KR" dirty="0">
                  <a:solidFill>
                    <a:srgbClr val="C00000"/>
                  </a:solidFill>
                </a:rPr>
                <a:t>product attributes</a:t>
              </a:r>
              <a:endParaRPr kumimoji="1" lang="ko-Kore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7E451A-C2A7-1032-D070-E7D0E2C5C537}"/>
                </a:ext>
              </a:extLst>
            </p:cNvPr>
            <p:cNvSpPr txBox="1"/>
            <p:nvPr/>
          </p:nvSpPr>
          <p:spPr>
            <a:xfrm>
              <a:off x="6399387" y="5555268"/>
              <a:ext cx="2744613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kumimoji="1" lang="ko-Kore-KR" altLang="en-US" dirty="0">
                  <a:solidFill>
                    <a:srgbClr val="1D6FA9"/>
                  </a:solidFill>
                </a:rPr>
                <a:t>기존 제품 가격 재설정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5AC5720-1832-C241-4BB4-46018DA4B986}"/>
                </a:ext>
              </a:extLst>
            </p:cNvPr>
            <p:cNvSpPr txBox="1"/>
            <p:nvPr/>
          </p:nvSpPr>
          <p:spPr>
            <a:xfrm>
              <a:off x="7541876" y="5126029"/>
              <a:ext cx="459632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kumimoji="1" lang="en-US" altLang="ko-Kore-KR" sz="1800" b="1" spc="-40" dirty="0">
                  <a:latin typeface="+mn-ea"/>
                </a:rPr>
                <a:t>+</a:t>
              </a:r>
              <a:endParaRPr lang="ko-Kore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0B2C07B-7E5A-3C97-38FE-7848F6DEC478}"/>
                </a:ext>
              </a:extLst>
            </p:cNvPr>
            <p:cNvSpPr txBox="1"/>
            <p:nvPr/>
          </p:nvSpPr>
          <p:spPr>
            <a:xfrm>
              <a:off x="6399387" y="5907548"/>
              <a:ext cx="2834327" cy="92333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itchFamily="2" charset="2"/>
                <a:buChar char="è"/>
              </a:pPr>
              <a:r>
                <a:rPr kumimoji="1" lang="ko-KR" altLang="en-US" b="1" spc="-40" dirty="0">
                  <a:latin typeface="+mn-ea"/>
                  <a:sym typeface="Wingdings" pitchFamily="2" charset="2"/>
                </a:rPr>
                <a:t>전체 수익 최대화</a:t>
              </a:r>
              <a:endParaRPr kumimoji="1" lang="en-US" altLang="ko-KR" b="1" spc="-40" dirty="0">
                <a:latin typeface="+mn-ea"/>
                <a:sym typeface="Wingdings" pitchFamily="2" charset="2"/>
              </a:endParaRPr>
            </a:p>
            <a:p>
              <a:r>
                <a:rPr kumimoji="1" lang="en-US" altLang="ko-Kore-KR" sz="1800" dirty="0"/>
                <a:t>∑ profit(</a:t>
              </a:r>
              <a:r>
                <a:rPr kumimoji="1" lang="ko-Kore-KR" altLang="en-US" sz="1800" dirty="0"/>
                <a:t>기존</a:t>
              </a:r>
              <a:r>
                <a:rPr kumimoji="1" lang="en-US" altLang="ko-Kore-KR" sz="1800" dirty="0"/>
                <a:t>)</a:t>
              </a:r>
              <a:r>
                <a:rPr kumimoji="1" lang="ko-Kore-KR" altLang="en-US" sz="1800" dirty="0"/>
                <a:t> </a:t>
              </a:r>
              <a:r>
                <a:rPr kumimoji="1" lang="en-US" altLang="ko-Kore-KR" sz="1800" dirty="0"/>
                <a:t>+ profit(</a:t>
              </a:r>
              <a:r>
                <a:rPr kumimoji="1" lang="ko-Kore-KR" altLang="en-US" sz="1800" dirty="0"/>
                <a:t>신규</a:t>
              </a:r>
              <a:r>
                <a:rPr kumimoji="1" lang="en-US" altLang="ko-Kore-KR" sz="1800" dirty="0"/>
                <a:t>)</a:t>
              </a:r>
              <a:endParaRPr kumimoji="1" lang="ko-Kore-KR" altLang="en-US" sz="2800" spc="-40" dirty="0">
                <a:latin typeface="+mn-ea"/>
              </a:endParaRPr>
            </a:p>
            <a:p>
              <a:endParaRPr lang="ko-Kore-KR" altLang="en-US" dirty="0"/>
            </a:p>
          </p:txBody>
        </p:sp>
      </p:grpSp>
      <p:graphicFrame>
        <p:nvGraphicFramePr>
          <p:cNvPr id="22" name="표 22">
            <a:extLst>
              <a:ext uri="{FF2B5EF4-FFF2-40B4-BE49-F238E27FC236}">
                <a16:creationId xmlns:a16="http://schemas.microsoft.com/office/drawing/2014/main" id="{B20A98AA-3DE7-9CB4-ED51-71637AD65F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783563"/>
              </p:ext>
            </p:extLst>
          </p:nvPr>
        </p:nvGraphicFramePr>
        <p:xfrm>
          <a:off x="5728570" y="1553280"/>
          <a:ext cx="3048000" cy="1844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5222062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254598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연도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855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2</a:t>
                      </a:r>
                      <a:r>
                        <a:rPr lang="en-US" altLang="ko-KR" dirty="0"/>
                        <a:t>020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990,000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7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2</a:t>
                      </a:r>
                      <a:r>
                        <a:rPr lang="en-US" altLang="ko-KR" dirty="0"/>
                        <a:t>021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850,000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39127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2</a:t>
                      </a:r>
                      <a:r>
                        <a:rPr lang="en-US" altLang="ko-KR" dirty="0"/>
                        <a:t>022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6</a:t>
                      </a:r>
                      <a:r>
                        <a:rPr lang="en-US" altLang="ko-KR" dirty="0"/>
                        <a:t>90,000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82876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altLang="ko-Kore-KR" b="1" dirty="0"/>
                        <a:t>2023</a:t>
                      </a:r>
                      <a:endParaRPr lang="ko-Kore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b="1" dirty="0"/>
                        <a:t>x</a:t>
                      </a:r>
                      <a:endParaRPr lang="ko-Kore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972663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9142D25B-AF95-3FE7-411E-A93BC751A935}"/>
              </a:ext>
            </a:extLst>
          </p:cNvPr>
          <p:cNvSpPr txBox="1"/>
          <p:nvPr/>
        </p:nvSpPr>
        <p:spPr>
          <a:xfrm>
            <a:off x="367430" y="166987"/>
            <a:ext cx="32826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ko-Kore-KR" altLang="en-US" sz="2800" b="1" spc="-40" dirty="0">
                <a:latin typeface="+mn-ea"/>
              </a:rPr>
              <a:t>실제 사례 </a:t>
            </a:r>
            <a:r>
              <a:rPr kumimoji="1" lang="en-US" altLang="ko-Kore-KR" sz="2800" b="1" spc="-40" dirty="0">
                <a:latin typeface="+mn-ea"/>
              </a:rPr>
              <a:t>: </a:t>
            </a:r>
            <a:r>
              <a:rPr kumimoji="1" lang="en-US" altLang="ko-Kore-KR" sz="2800" b="1" spc="-40" dirty="0" err="1">
                <a:latin typeface="+mn-ea"/>
              </a:rPr>
              <a:t>i</a:t>
            </a:r>
            <a:r>
              <a:rPr kumimoji="1" lang="en-US" altLang="ko-Kore-KR" sz="2800" b="1" spc="-40" dirty="0">
                <a:latin typeface="+mn-ea"/>
              </a:rPr>
              <a:t>-phone </a:t>
            </a:r>
            <a:endParaRPr kumimoji="1" lang="ko-Kore-KR" altLang="en-US" sz="2800" b="1" spc="-40" dirty="0"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39C2BD6-7978-87F3-6717-159AC5F36946}"/>
              </a:ext>
            </a:extLst>
          </p:cNvPr>
          <p:cNvSpPr/>
          <p:nvPr/>
        </p:nvSpPr>
        <p:spPr>
          <a:xfrm>
            <a:off x="6264938" y="4164032"/>
            <a:ext cx="2744547" cy="19482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811D58-AC3B-8A8A-4E5C-2DF1AE8179B3}"/>
              </a:ext>
            </a:extLst>
          </p:cNvPr>
          <p:cNvSpPr txBox="1"/>
          <p:nvPr/>
        </p:nvSpPr>
        <p:spPr>
          <a:xfrm>
            <a:off x="9773886" y="2554756"/>
            <a:ext cx="267899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b="1" dirty="0"/>
              <a:t>∑ profit(</a:t>
            </a:r>
            <a:r>
              <a:rPr kumimoji="1" lang="ko-Kore-KR" altLang="en-US" sz="2000" b="1" dirty="0"/>
              <a:t>기존</a:t>
            </a:r>
            <a:r>
              <a:rPr kumimoji="1" lang="en-US" altLang="ko-Kore-KR" sz="2000" b="1" dirty="0"/>
              <a:t>)</a:t>
            </a:r>
            <a:r>
              <a:rPr kumimoji="1" lang="ko-Kore-KR" altLang="en-US" sz="2000" b="1" dirty="0"/>
              <a:t> </a:t>
            </a:r>
            <a:r>
              <a:rPr kumimoji="1" lang="en-US" altLang="ko-Kore-KR" sz="2000" b="1" dirty="0"/>
              <a:t>+ profit(</a:t>
            </a:r>
            <a:r>
              <a:rPr kumimoji="1" lang="ko-Kore-KR" altLang="en-US" sz="2000" b="1" dirty="0"/>
              <a:t>신규</a:t>
            </a:r>
            <a:r>
              <a:rPr kumimoji="1" lang="en-US" altLang="ko-Kore-KR" sz="2000" b="1" dirty="0"/>
              <a:t>)</a:t>
            </a:r>
            <a:endParaRPr kumimoji="1" lang="ko-Kore-KR" altLang="en-US" sz="3200" b="1" spc="-4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CA932B-42A2-C2C8-A57E-4FF8E0F96BB4}"/>
              </a:ext>
            </a:extLst>
          </p:cNvPr>
          <p:cNvSpPr txBox="1"/>
          <p:nvPr/>
        </p:nvSpPr>
        <p:spPr>
          <a:xfrm>
            <a:off x="4342123" y="4493580"/>
            <a:ext cx="1493679" cy="16619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l">
              <a:buFontTx/>
              <a:buChar char="-"/>
            </a:pPr>
            <a:r>
              <a:rPr kumimoji="1" lang="ko-Kore-KR" altLang="en-US" spc="-40" dirty="0">
                <a:latin typeface="+mn-ea"/>
              </a:rPr>
              <a:t>메모리</a:t>
            </a:r>
            <a:endParaRPr kumimoji="1" lang="en-US" altLang="ko-Kore-KR" spc="-40" dirty="0">
              <a:latin typeface="+mn-ea"/>
            </a:endParaRPr>
          </a:p>
          <a:p>
            <a:pPr marL="285750" indent="-285750" algn="l">
              <a:buFontTx/>
              <a:buChar char="-"/>
            </a:pPr>
            <a:r>
              <a:rPr kumimoji="1" lang="ko-Kore-KR" altLang="en-US" spc="-40" dirty="0">
                <a:latin typeface="+mn-ea"/>
              </a:rPr>
              <a:t>네트워크</a:t>
            </a:r>
            <a:endParaRPr kumimoji="1" lang="en-US" altLang="ko-Kore-KR" spc="-40" dirty="0">
              <a:latin typeface="+mn-ea"/>
            </a:endParaRPr>
          </a:p>
          <a:p>
            <a:pPr marL="285750" indent="-285750" algn="l">
              <a:buFontTx/>
              <a:buChar char="-"/>
            </a:pPr>
            <a:r>
              <a:rPr kumimoji="1" lang="ko-Kore-KR" altLang="en-US" spc="-40" dirty="0">
                <a:latin typeface="+mn-ea"/>
              </a:rPr>
              <a:t>카메라</a:t>
            </a:r>
            <a:endParaRPr kumimoji="1" lang="en-US" altLang="ko-Kore-KR" spc="-40" dirty="0">
              <a:latin typeface="+mn-ea"/>
            </a:endParaRPr>
          </a:p>
          <a:p>
            <a:pPr marL="285750" indent="-285750" algn="l">
              <a:buFontTx/>
              <a:buChar char="-"/>
            </a:pPr>
            <a:r>
              <a:rPr kumimoji="1" lang="ko-Kore-KR" altLang="en-US" spc="-40" dirty="0">
                <a:latin typeface="+mn-ea"/>
              </a:rPr>
              <a:t>배터리</a:t>
            </a:r>
            <a:r>
              <a:rPr kumimoji="1" lang="en-US" altLang="ko-Kore-KR" spc="-40" dirty="0">
                <a:latin typeface="+mn-ea"/>
              </a:rPr>
              <a:t> </a:t>
            </a:r>
            <a:r>
              <a:rPr kumimoji="1" lang="ko-Kore-KR" altLang="en-US" spc="-40" dirty="0">
                <a:latin typeface="+mn-ea"/>
              </a:rPr>
              <a:t>충전</a:t>
            </a:r>
            <a:endParaRPr kumimoji="1" lang="en-US" altLang="ko-Kore-KR" spc="-40" dirty="0">
              <a:latin typeface="+mn-ea"/>
            </a:endParaRPr>
          </a:p>
          <a:p>
            <a:pPr marL="285750" indent="-285750" algn="l">
              <a:buFontTx/>
              <a:buChar char="-"/>
            </a:pPr>
            <a:r>
              <a:rPr kumimoji="1" lang="ko-Kore-KR" altLang="en-US" spc="-40" dirty="0">
                <a:latin typeface="+mn-ea"/>
              </a:rPr>
              <a:t>생체인식</a:t>
            </a:r>
            <a:endParaRPr kumimoji="1" lang="en-US" altLang="ko-Kore-KR" spc="-40" dirty="0">
              <a:latin typeface="+mn-ea"/>
            </a:endParaRPr>
          </a:p>
          <a:p>
            <a:pPr marL="285750" indent="-285750" algn="l">
              <a:buFontTx/>
              <a:buChar char="-"/>
            </a:pPr>
            <a:r>
              <a:rPr kumimoji="1" lang="ko-Kore-KR" altLang="en-US" spc="-40" dirty="0">
                <a:latin typeface="+mn-ea"/>
              </a:rPr>
              <a:t>방수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6D0E90-E8CE-54ED-59FE-E15F020E7071}"/>
              </a:ext>
            </a:extLst>
          </p:cNvPr>
          <p:cNvSpPr txBox="1"/>
          <p:nvPr/>
        </p:nvSpPr>
        <p:spPr>
          <a:xfrm>
            <a:off x="4109059" y="4081809"/>
            <a:ext cx="195980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ko-Kore-KR" altLang="en-US" spc="-40" dirty="0">
                <a:latin typeface="+mn-ea"/>
              </a:rPr>
              <a:t>주요 모듈 </a:t>
            </a:r>
            <a:r>
              <a:rPr kumimoji="1" lang="en-US" altLang="ko-Kore-KR" spc="-40" dirty="0">
                <a:latin typeface="+mn-ea"/>
              </a:rPr>
              <a:t>1</a:t>
            </a:r>
            <a:r>
              <a:rPr kumimoji="1" lang="en-US" altLang="ko-KR" spc="-40" dirty="0">
                <a:latin typeface="+mn-ea"/>
              </a:rPr>
              <a:t>2</a:t>
            </a:r>
            <a:r>
              <a:rPr kumimoji="1" lang="ko-KR" altLang="en-US" spc="-40" dirty="0">
                <a:latin typeface="+mn-ea"/>
              </a:rPr>
              <a:t>개 중</a:t>
            </a:r>
            <a:r>
              <a:rPr kumimoji="1" lang="en-US" altLang="ko-KR" spc="-40" dirty="0">
                <a:latin typeface="+mn-ea"/>
              </a:rPr>
              <a:t> </a:t>
            </a:r>
            <a:r>
              <a:rPr kumimoji="1" lang="ko-Kore-KR" altLang="en-US" spc="-40" dirty="0">
                <a:latin typeface="+mn-ea"/>
              </a:rPr>
              <a:t> 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8759EEA-F948-1683-D699-9916635115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205"/>
          <a:stretch/>
        </p:blipFill>
        <p:spPr>
          <a:xfrm>
            <a:off x="105369" y="3851285"/>
            <a:ext cx="3980929" cy="2687835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11208D2-FE7A-8201-4504-51A0D3E70BC5}"/>
              </a:ext>
            </a:extLst>
          </p:cNvPr>
          <p:cNvCxnSpPr>
            <a:cxnSpLocks/>
          </p:cNvCxnSpPr>
          <p:nvPr/>
        </p:nvCxnSpPr>
        <p:spPr>
          <a:xfrm>
            <a:off x="0" y="3635194"/>
            <a:ext cx="9144000" cy="0"/>
          </a:xfrm>
          <a:prstGeom prst="straightConnector1">
            <a:avLst/>
          </a:prstGeom>
          <a:ln w="22225" cmpd="sng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544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387709-10B5-CA42-E283-AEA257333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F5A7A3-E5C4-A127-1D6F-8EEACAD8E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82" name="제목 1">
            <a:extLst>
              <a:ext uri="{FF2B5EF4-FFF2-40B4-BE49-F238E27FC236}">
                <a16:creationId xmlns:a16="http://schemas.microsoft.com/office/drawing/2014/main" id="{9CB6D439-4FD0-19A0-2E01-928F122C23E3}"/>
              </a:ext>
            </a:extLst>
          </p:cNvPr>
          <p:cNvSpPr txBox="1">
            <a:spLocks/>
          </p:cNvSpPr>
          <p:nvPr/>
        </p:nvSpPr>
        <p:spPr>
          <a:xfrm>
            <a:off x="76018" y="98661"/>
            <a:ext cx="9169581" cy="586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/>
              <a:t>Engineering change management [</a:t>
            </a:r>
            <a:r>
              <a:rPr lang="ko-KR" altLang="en-US" sz="2400" dirty="0"/>
              <a:t>모든 요구사항을 만족할 수 있을까</a:t>
            </a:r>
            <a:r>
              <a:rPr lang="en-US" altLang="ko-KR" sz="2400" dirty="0"/>
              <a:t>?]</a:t>
            </a:r>
            <a:endParaRPr lang="ko-KR" alt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B0F84-1B43-4FAD-7D46-BBCCBB984B59}"/>
              </a:ext>
            </a:extLst>
          </p:cNvPr>
          <p:cNvSpPr txBox="1"/>
          <p:nvPr/>
        </p:nvSpPr>
        <p:spPr>
          <a:xfrm>
            <a:off x="709787" y="1090212"/>
            <a:ext cx="197004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R" sz="2000" spc="-40" dirty="0">
                <a:latin typeface="+mn-ea"/>
              </a:rPr>
              <a:t>[candidates]</a:t>
            </a:r>
          </a:p>
          <a:p>
            <a:pPr algn="l"/>
            <a:r>
              <a:rPr kumimoji="1" lang="en-US" altLang="ko-Kore-KR" sz="2000" spc="-40" dirty="0">
                <a:latin typeface="+mn-ea"/>
              </a:rPr>
              <a:t>FRs (FR</a:t>
            </a:r>
            <a:r>
              <a:rPr kumimoji="1" lang="en-US" altLang="ko-Kore-KR" sz="2000" spc="-40" baseline="-25000" dirty="0">
                <a:latin typeface="+mn-ea"/>
              </a:rPr>
              <a:t>1</a:t>
            </a:r>
            <a:r>
              <a:rPr kumimoji="1" lang="en-US" altLang="ko-Kore-KR" sz="2000" spc="-40" dirty="0">
                <a:latin typeface="+mn-ea"/>
              </a:rPr>
              <a:t> … </a:t>
            </a:r>
            <a:r>
              <a:rPr kumimoji="1" lang="en-US" altLang="ko-Kore-KR" sz="2000" spc="-40" dirty="0" err="1">
                <a:latin typeface="+mn-ea"/>
              </a:rPr>
              <a:t>FR</a:t>
            </a:r>
            <a:r>
              <a:rPr kumimoji="1" lang="en-US" altLang="ko-Kore-KR" sz="2000" spc="-40" baseline="-25000" dirty="0" err="1">
                <a:latin typeface="+mn-ea"/>
              </a:rPr>
              <a:t>n</a:t>
            </a:r>
            <a:r>
              <a:rPr kumimoji="1" lang="en-US" altLang="ko-Kore-KR" sz="2000" spc="-40" dirty="0">
                <a:latin typeface="+mn-ea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5AA5AC-7645-A9A0-DF3D-011778094184}"/>
              </a:ext>
            </a:extLst>
          </p:cNvPr>
          <p:cNvSpPr txBox="1"/>
          <p:nvPr/>
        </p:nvSpPr>
        <p:spPr>
          <a:xfrm>
            <a:off x="2480650" y="1842981"/>
            <a:ext cx="356668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ore-KR" sz="2000" spc="-40" dirty="0">
                <a:latin typeface="+mn-ea"/>
              </a:rPr>
              <a:t>Given</a:t>
            </a:r>
            <a:r>
              <a:rPr kumimoji="1" lang="ko-Kore-KR" altLang="en-US" sz="2000" spc="-40" dirty="0">
                <a:latin typeface="+mn-ea"/>
              </a:rPr>
              <a:t> </a:t>
            </a:r>
            <a:r>
              <a:rPr kumimoji="1" lang="en-US" altLang="ko-Kore-KR" sz="2000" spc="-40" dirty="0">
                <a:latin typeface="+mn-ea"/>
              </a:rPr>
              <a:t>b</a:t>
            </a:r>
            <a:r>
              <a:rPr kumimoji="1" lang="en-US" altLang="ko-KR" sz="2000" spc="-40" dirty="0">
                <a:latin typeface="+mn-ea"/>
              </a:rPr>
              <a:t>udget &amp; time constraint</a:t>
            </a:r>
            <a:endParaRPr kumimoji="1" lang="en-US" altLang="ko-Kore-KR" sz="2000" spc="-4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B4A825-8738-0EA1-25C1-BF685EA5AF97}"/>
              </a:ext>
            </a:extLst>
          </p:cNvPr>
          <p:cNvSpPr txBox="1"/>
          <p:nvPr/>
        </p:nvSpPr>
        <p:spPr>
          <a:xfrm>
            <a:off x="6313881" y="1107524"/>
            <a:ext cx="270081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R" sz="2000" spc="-40" dirty="0">
                <a:latin typeface="+mn-ea"/>
              </a:rPr>
              <a:t>[real-choice]</a:t>
            </a:r>
          </a:p>
          <a:p>
            <a:pPr algn="l"/>
            <a:r>
              <a:rPr kumimoji="1" lang="en-US" altLang="ko-Kore-KR" sz="2000" spc="-40" dirty="0">
                <a:latin typeface="+mn-ea"/>
              </a:rPr>
              <a:t>FRs (FR</a:t>
            </a:r>
            <a:r>
              <a:rPr kumimoji="1" lang="en-US" altLang="ko-Kore-KR" sz="2000" spc="-40" baseline="-25000" dirty="0">
                <a:latin typeface="+mn-ea"/>
              </a:rPr>
              <a:t>1</a:t>
            </a:r>
            <a:r>
              <a:rPr kumimoji="1" lang="en-US" altLang="ko-Kore-KR" sz="2000" spc="-40" dirty="0">
                <a:latin typeface="+mn-ea"/>
              </a:rPr>
              <a:t> … FR</a:t>
            </a:r>
            <a:r>
              <a:rPr kumimoji="1" lang="en-US" altLang="ko-Kore-KR" sz="2000" spc="-40" baseline="-25000" dirty="0">
                <a:latin typeface="+mn-ea"/>
              </a:rPr>
              <a:t>3</a:t>
            </a:r>
            <a:r>
              <a:rPr kumimoji="1" lang="en-US" altLang="ko-Kore-KR" sz="2000" spc="-40" dirty="0">
                <a:latin typeface="+mn-ea"/>
              </a:rPr>
              <a:t> … </a:t>
            </a:r>
            <a:r>
              <a:rPr kumimoji="1" lang="en-US" altLang="ko-Kore-KR" sz="2000" spc="-40" dirty="0" err="1">
                <a:latin typeface="+mn-ea"/>
              </a:rPr>
              <a:t>FR</a:t>
            </a:r>
            <a:r>
              <a:rPr kumimoji="1" lang="en-US" altLang="ko-Kore-KR" sz="2000" spc="-40" baseline="-25000" dirty="0" err="1">
                <a:latin typeface="+mn-ea"/>
              </a:rPr>
              <a:t>k</a:t>
            </a:r>
            <a:r>
              <a:rPr kumimoji="1" lang="en-US" altLang="ko-Kore-KR" sz="2000" spc="-40" dirty="0">
                <a:latin typeface="+mn-ea"/>
              </a:rPr>
              <a:t>)</a:t>
            </a:r>
          </a:p>
        </p:txBody>
      </p:sp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4ED12E35-DC50-9A11-25AD-4A88B14BF2AE}"/>
              </a:ext>
            </a:extLst>
          </p:cNvPr>
          <p:cNvSpPr/>
          <p:nvPr/>
        </p:nvSpPr>
        <p:spPr>
          <a:xfrm>
            <a:off x="2849045" y="1250496"/>
            <a:ext cx="2700815" cy="31805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84BAF1-2C7E-37E7-B473-0962CEE5B4D7}"/>
              </a:ext>
            </a:extLst>
          </p:cNvPr>
          <p:cNvSpPr txBox="1"/>
          <p:nvPr/>
        </p:nvSpPr>
        <p:spPr>
          <a:xfrm>
            <a:off x="615141" y="2489751"/>
            <a:ext cx="791371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latin typeface="+mn-ea"/>
              </a:rPr>
              <a:t>Objective) Choose optimal </a:t>
            </a:r>
            <a:r>
              <a:rPr kumimoji="1" lang="en-US" altLang="ko-Kore-KR" sz="2000" b="1" spc="-40" dirty="0">
                <a:solidFill>
                  <a:srgbClr val="C00000"/>
                </a:solidFill>
                <a:latin typeface="+mn-ea"/>
              </a:rPr>
              <a:t>bundle set </a:t>
            </a:r>
            <a:r>
              <a:rPr kumimoji="1" lang="en-US" altLang="ko-Kore-KR" sz="2000" spc="-40" dirty="0">
                <a:latin typeface="+mn-ea"/>
              </a:rPr>
              <a:t>of FRs to </a:t>
            </a:r>
            <a:r>
              <a:rPr kumimoji="1" lang="en-US" altLang="ko-Kore-KR" sz="2000" spc="-40" dirty="0" err="1">
                <a:latin typeface="+mn-ea"/>
              </a:rPr>
              <a:t>mcax</a:t>
            </a:r>
            <a:r>
              <a:rPr kumimoji="1" lang="en-US" altLang="ko-Kore-KR" sz="2000" spc="-40" dirty="0">
                <a:latin typeface="+mn-ea"/>
              </a:rPr>
              <a:t>.(or min) {utility}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2B19A7-AF20-EB55-2023-9DA0BD14C22A}"/>
              </a:ext>
            </a:extLst>
          </p:cNvPr>
          <p:cNvSpPr txBox="1"/>
          <p:nvPr/>
        </p:nvSpPr>
        <p:spPr>
          <a:xfrm>
            <a:off x="615141" y="4935596"/>
            <a:ext cx="8163099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latin typeface="+mn-ea"/>
              </a:rPr>
              <a:t>+) </a:t>
            </a:r>
            <a:r>
              <a:rPr kumimoji="1" lang="en-US" altLang="ko-Kore-KR" sz="2000" b="1" spc="-40" dirty="0">
                <a:solidFill>
                  <a:srgbClr val="C00000"/>
                </a:solidFill>
                <a:latin typeface="+mn-ea"/>
              </a:rPr>
              <a:t>optimal sequence </a:t>
            </a:r>
            <a:r>
              <a:rPr kumimoji="1" lang="en-US" altLang="ko-Kore-KR" sz="2000" spc="-40" dirty="0">
                <a:latin typeface="+mn-ea"/>
              </a:rPr>
              <a:t>to module development</a:t>
            </a:r>
          </a:p>
          <a:p>
            <a:pPr algn="l"/>
            <a:endParaRPr kumimoji="1" lang="en-US" altLang="ko-Kore-KR" sz="2000" spc="-40" dirty="0">
              <a:latin typeface="+mn-ea"/>
            </a:endParaRPr>
          </a:p>
          <a:p>
            <a:pPr algn="l"/>
            <a:r>
              <a:rPr kumimoji="1" lang="ko-Kore-KR" altLang="en-US" sz="2000" spc="-40" dirty="0">
                <a:latin typeface="+mn-ea"/>
              </a:rPr>
              <a:t>전제</a:t>
            </a:r>
            <a:r>
              <a:rPr kumimoji="1" lang="en-US" altLang="ko-Kore-KR" sz="2000" spc="-40" dirty="0">
                <a:latin typeface="+mn-ea"/>
              </a:rPr>
              <a:t>) FR list</a:t>
            </a:r>
            <a:r>
              <a:rPr kumimoji="1" lang="ko-Kore-KR" altLang="en-US" sz="2000" spc="-40" dirty="0">
                <a:latin typeface="+mn-ea"/>
              </a:rPr>
              <a:t>에 따라 </a:t>
            </a:r>
            <a:r>
              <a:rPr kumimoji="1" lang="en-US" altLang="ko-Kore-KR" sz="2000" spc="-40" dirty="0">
                <a:solidFill>
                  <a:srgbClr val="1D6FA9"/>
                </a:solidFill>
                <a:latin typeface="+mn-ea"/>
              </a:rPr>
              <a:t>optimal sequence</a:t>
            </a:r>
            <a:r>
              <a:rPr kumimoji="1" lang="ko-Kore-KR" altLang="en-US" sz="2000" spc="-40" dirty="0">
                <a:latin typeface="+mn-ea"/>
              </a:rPr>
              <a:t>가 달라진다</a:t>
            </a:r>
            <a:r>
              <a:rPr kumimoji="1" lang="en-US" altLang="ko-Kore-KR" sz="2000" spc="-40" dirty="0">
                <a:latin typeface="+mn-ea"/>
              </a:rPr>
              <a:t>. </a:t>
            </a:r>
          </a:p>
          <a:p>
            <a:r>
              <a:rPr kumimoji="1" lang="en-US" altLang="ko-KR" sz="2000" spc="-40" dirty="0">
                <a:latin typeface="+mn-ea"/>
              </a:rPr>
              <a:t>(</a:t>
            </a:r>
            <a:r>
              <a:rPr kumimoji="1" lang="ko-KR" altLang="en-US" sz="2000" spc="-40" dirty="0">
                <a:latin typeface="+mn-ea"/>
              </a:rPr>
              <a:t>이 근거가 필요함</a:t>
            </a:r>
            <a:r>
              <a:rPr kumimoji="1" lang="en-US" altLang="ko-KR" sz="2000" spc="-40" dirty="0">
                <a:latin typeface="+mn-ea"/>
              </a:rPr>
              <a:t>/ </a:t>
            </a:r>
            <a:r>
              <a:rPr kumimoji="1" lang="ko-KR" altLang="en-US" sz="2000" spc="-40" dirty="0" err="1">
                <a:latin typeface="+mn-ea"/>
              </a:rPr>
              <a:t>맞다면</a:t>
            </a:r>
            <a:r>
              <a:rPr kumimoji="1" lang="ko-KR" altLang="en-US" sz="2000" spc="-40" dirty="0">
                <a:latin typeface="+mn-ea"/>
              </a:rPr>
              <a:t> 여기가 핵심</a:t>
            </a:r>
            <a:r>
              <a:rPr kumimoji="1" lang="en-US" altLang="ko-KR" sz="2000" spc="-40" dirty="0">
                <a:latin typeface="+mn-ea"/>
              </a:rPr>
              <a:t>)</a:t>
            </a:r>
          </a:p>
          <a:p>
            <a:r>
              <a:rPr kumimoji="1" lang="en-US" altLang="ko-KR" sz="2000" spc="-40" dirty="0">
                <a:latin typeface="+mn-ea"/>
              </a:rPr>
              <a:t> </a:t>
            </a:r>
            <a:r>
              <a:rPr kumimoji="1" lang="en-US" altLang="ko-KR" sz="2000" spc="-40" dirty="0">
                <a:latin typeface="+mn-ea"/>
                <a:sym typeface="Wingdings" pitchFamily="2" charset="2"/>
              </a:rPr>
              <a:t> </a:t>
            </a:r>
            <a:r>
              <a:rPr kumimoji="1" lang="ko-KR" altLang="en-US" sz="2000" spc="-40" dirty="0">
                <a:latin typeface="+mn-ea"/>
                <a:sym typeface="Wingdings" pitchFamily="2" charset="2"/>
              </a:rPr>
              <a:t>이에 따라 </a:t>
            </a:r>
            <a:r>
              <a:rPr kumimoji="1" lang="en-US" altLang="ko-KR" sz="2000" spc="-40" dirty="0">
                <a:latin typeface="+mn-ea"/>
                <a:sym typeface="Wingdings" pitchFamily="2" charset="2"/>
              </a:rPr>
              <a:t>cost &amp; duration</a:t>
            </a:r>
            <a:r>
              <a:rPr kumimoji="1" lang="ko-KR" altLang="en-US" sz="2000" spc="-40" dirty="0">
                <a:latin typeface="+mn-ea"/>
                <a:sym typeface="Wingdings" pitchFamily="2" charset="2"/>
              </a:rPr>
              <a:t>  </a:t>
            </a:r>
            <a:r>
              <a:rPr kumimoji="1" lang="en-US" altLang="ko-KR" sz="2000" spc="-40" dirty="0">
                <a:latin typeface="+mn-ea"/>
                <a:sym typeface="Wingdings" pitchFamily="2" charset="2"/>
              </a:rPr>
              <a:t>vs  utility 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16" name="화살표: 왼쪽/오른쪽 180">
            <a:extLst>
              <a:ext uri="{FF2B5EF4-FFF2-40B4-BE49-F238E27FC236}">
                <a16:creationId xmlns:a16="http://schemas.microsoft.com/office/drawing/2014/main" id="{B96DBA4F-ACE0-8C5C-FB32-E5E6DCA17421}"/>
              </a:ext>
            </a:extLst>
          </p:cNvPr>
          <p:cNvSpPr/>
          <p:nvPr/>
        </p:nvSpPr>
        <p:spPr>
          <a:xfrm rot="7357042">
            <a:off x="2327343" y="3691122"/>
            <a:ext cx="1903366" cy="363926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5715D8-2065-9EDE-2C3E-F8928C8B7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882" y="3018927"/>
            <a:ext cx="29210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431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03E96D-ADE2-F9A1-A147-105357DE2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29BA028-9CBD-E9D5-1220-C5DE6E223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3C4395A-0DFD-6422-D32F-7FA0D56B106B}"/>
              </a:ext>
            </a:extLst>
          </p:cNvPr>
          <p:cNvGrpSpPr/>
          <p:nvPr/>
        </p:nvGrpSpPr>
        <p:grpSpPr>
          <a:xfrm>
            <a:off x="3518600" y="2361402"/>
            <a:ext cx="1974819" cy="1886318"/>
            <a:chOff x="1507129" y="2507261"/>
            <a:chExt cx="2633091" cy="251509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4D5B4BB-4B8A-01B7-BC65-EEA206C43D0B}"/>
                </a:ext>
              </a:extLst>
            </p:cNvPr>
            <p:cNvSpPr/>
            <p:nvPr/>
          </p:nvSpPr>
          <p:spPr>
            <a:xfrm>
              <a:off x="1507129" y="2507261"/>
              <a:ext cx="2631959" cy="2461743"/>
            </a:xfrm>
            <a:prstGeom prst="rect">
              <a:avLst/>
            </a:prstGeom>
            <a:noFill/>
            <a:ln w="222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522A81-FEB8-AC2E-B27B-9398CF7FFEB8}"/>
                </a:ext>
              </a:extLst>
            </p:cNvPr>
            <p:cNvSpPr txBox="1"/>
            <p:nvPr/>
          </p:nvSpPr>
          <p:spPr>
            <a:xfrm>
              <a:off x="1508262" y="2560140"/>
              <a:ext cx="2631958" cy="24622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50" b="1" dirty="0">
                  <a:solidFill>
                    <a:srgbClr val="374151"/>
                  </a:solidFill>
                  <a:latin typeface="Söhne"/>
                </a:rPr>
                <a:t>processor)</a:t>
              </a:r>
              <a:endParaRPr lang="en-US" altLang="ko-KR" sz="1650" b="1" dirty="0">
                <a:solidFill>
                  <a:srgbClr val="C00000"/>
                </a:solidFill>
                <a:latin typeface="Söhne"/>
              </a:endParaRPr>
            </a:p>
            <a:p>
              <a:r>
                <a:rPr lang="en-US" altLang="ko-KR" sz="1500" dirty="0">
                  <a:solidFill>
                    <a:srgbClr val="C00000"/>
                  </a:solidFill>
                  <a:latin typeface="Söhne"/>
                </a:rPr>
                <a:t>Specification</a:t>
              </a:r>
            </a:p>
            <a:p>
              <a:pPr marL="257175" indent="-257175">
                <a:buFontTx/>
                <a:buChar char="-"/>
              </a:pPr>
              <a:r>
                <a:rPr lang="en-US" altLang="ko-KR" sz="1350" dirty="0">
                  <a:solidFill>
                    <a:srgbClr val="374151"/>
                  </a:solidFill>
                  <a:latin typeface="Söhne"/>
                </a:rPr>
                <a:t>Form factor</a:t>
              </a:r>
            </a:p>
            <a:p>
              <a:pPr marL="257175" indent="-257175">
                <a:buFontTx/>
                <a:buChar char="-"/>
              </a:pPr>
              <a:r>
                <a:rPr lang="en-US" altLang="ko-KR" sz="1350" dirty="0">
                  <a:solidFill>
                    <a:srgbClr val="374151"/>
                  </a:solidFill>
                  <a:latin typeface="Söhne"/>
                </a:rPr>
                <a:t>Performance</a:t>
              </a:r>
            </a:p>
            <a:p>
              <a:r>
                <a:rPr lang="en-US" altLang="ko-KR" sz="1500" dirty="0">
                  <a:solidFill>
                    <a:srgbClr val="0070C0"/>
                  </a:solidFill>
                  <a:latin typeface="Söhne"/>
                </a:rPr>
                <a:t>Constraint</a:t>
              </a:r>
              <a:endParaRPr lang="en-US" altLang="ko-KR" sz="1500" dirty="0">
                <a:latin typeface="Söhne"/>
              </a:endParaRPr>
            </a:p>
            <a:p>
              <a:pPr marL="257175" indent="-257175">
                <a:buFontTx/>
                <a:buChar char="-"/>
              </a:pPr>
              <a:r>
                <a:rPr lang="en-US" altLang="ko-KR" sz="1350" dirty="0">
                  <a:latin typeface="Söhne"/>
                </a:rPr>
                <a:t>Power consumption</a:t>
              </a:r>
            </a:p>
            <a:p>
              <a:pPr marL="257175" indent="-257175">
                <a:buFontTx/>
                <a:buChar char="-"/>
              </a:pPr>
              <a:r>
                <a:rPr lang="en-US" altLang="ko-KR" sz="1350" dirty="0">
                  <a:latin typeface="Söhne"/>
                </a:rPr>
                <a:t>Electrical compatibility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DB2132-A2F1-6F84-B749-ABC5227552A5}"/>
              </a:ext>
            </a:extLst>
          </p:cNvPr>
          <p:cNvSpPr/>
          <p:nvPr/>
        </p:nvSpPr>
        <p:spPr>
          <a:xfrm>
            <a:off x="486502" y="1070268"/>
            <a:ext cx="7815605" cy="3996516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38C59A2-8793-C0A8-92AE-A7310FA9C26F}"/>
              </a:ext>
            </a:extLst>
          </p:cNvPr>
          <p:cNvGrpSpPr/>
          <p:nvPr/>
        </p:nvGrpSpPr>
        <p:grpSpPr>
          <a:xfrm>
            <a:off x="1219926" y="1243939"/>
            <a:ext cx="2081140" cy="1898004"/>
            <a:chOff x="4964654" y="1313973"/>
            <a:chExt cx="2774853" cy="253067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AA206AD-9AEE-AC3E-F473-E305B7D31990}"/>
                </a:ext>
              </a:extLst>
            </p:cNvPr>
            <p:cNvSpPr/>
            <p:nvPr/>
          </p:nvSpPr>
          <p:spPr>
            <a:xfrm>
              <a:off x="4964654" y="1313973"/>
              <a:ext cx="2774853" cy="246221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95002D5-5452-47BB-F3EE-FC347A7B97C9}"/>
                </a:ext>
              </a:extLst>
            </p:cNvPr>
            <p:cNvSpPr txBox="1"/>
            <p:nvPr/>
          </p:nvSpPr>
          <p:spPr>
            <a:xfrm>
              <a:off x="5028149" y="1382433"/>
              <a:ext cx="2631958" cy="24622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50" b="1" dirty="0">
                  <a:solidFill>
                    <a:srgbClr val="374151"/>
                  </a:solidFill>
                  <a:latin typeface="Söhne"/>
                </a:rPr>
                <a:t>Main board)</a:t>
              </a:r>
              <a:endParaRPr lang="en-US" altLang="ko-KR" sz="1650" b="1" dirty="0">
                <a:solidFill>
                  <a:srgbClr val="C00000"/>
                </a:solidFill>
                <a:latin typeface="Söhne"/>
              </a:endParaRPr>
            </a:p>
            <a:p>
              <a:r>
                <a:rPr lang="en-US" altLang="ko-KR" sz="1500" dirty="0">
                  <a:solidFill>
                    <a:srgbClr val="C00000"/>
                  </a:solidFill>
                  <a:latin typeface="Söhne"/>
                </a:rPr>
                <a:t>Specification</a:t>
              </a:r>
            </a:p>
            <a:p>
              <a:pPr marL="257175" indent="-257175">
                <a:buFontTx/>
                <a:buChar char="-"/>
              </a:pPr>
              <a:r>
                <a:rPr lang="en-US" altLang="ko-KR" sz="1350" dirty="0">
                  <a:solidFill>
                    <a:srgbClr val="374151"/>
                  </a:solidFill>
                  <a:latin typeface="Söhne"/>
                </a:rPr>
                <a:t>Form factor</a:t>
              </a:r>
            </a:p>
            <a:p>
              <a:pPr marL="257175" indent="-257175">
                <a:buFontTx/>
                <a:buChar char="-"/>
              </a:pPr>
              <a:r>
                <a:rPr lang="en-US" altLang="ko-KR" sz="1350" dirty="0">
                  <a:solidFill>
                    <a:srgbClr val="374151"/>
                  </a:solidFill>
                  <a:latin typeface="Söhne"/>
                </a:rPr>
                <a:t>Performance</a:t>
              </a:r>
            </a:p>
            <a:p>
              <a:r>
                <a:rPr lang="en-US" altLang="ko-KR" sz="1500" dirty="0">
                  <a:solidFill>
                    <a:srgbClr val="0070C0"/>
                  </a:solidFill>
                  <a:latin typeface="Söhne"/>
                </a:rPr>
                <a:t>Constraint</a:t>
              </a:r>
            </a:p>
            <a:p>
              <a:pPr marL="257175" indent="-257175">
                <a:buFontTx/>
                <a:buChar char="-"/>
              </a:pPr>
              <a:r>
                <a:rPr lang="en-US" altLang="ko-KR" sz="1350" dirty="0">
                  <a:latin typeface="Söhne"/>
                </a:rPr>
                <a:t>Power consumption</a:t>
              </a:r>
            </a:p>
            <a:p>
              <a:pPr marL="257175" indent="-257175">
                <a:buFontTx/>
                <a:buChar char="-"/>
              </a:pPr>
              <a:r>
                <a:rPr lang="en-US" altLang="ko-KR" sz="1350" dirty="0">
                  <a:latin typeface="Söhne"/>
                </a:rPr>
                <a:t>Electrical compatibility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2A1046C-6A0A-6D61-AB61-74F5EDEBD10D}"/>
              </a:ext>
            </a:extLst>
          </p:cNvPr>
          <p:cNvGrpSpPr/>
          <p:nvPr/>
        </p:nvGrpSpPr>
        <p:grpSpPr>
          <a:xfrm>
            <a:off x="5687628" y="1271912"/>
            <a:ext cx="2081140" cy="1898004"/>
            <a:chOff x="7797063" y="1313973"/>
            <a:chExt cx="2774853" cy="253067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DF8EE96-7F19-8708-7246-7109B59555C5}"/>
                </a:ext>
              </a:extLst>
            </p:cNvPr>
            <p:cNvSpPr/>
            <p:nvPr/>
          </p:nvSpPr>
          <p:spPr>
            <a:xfrm>
              <a:off x="7797063" y="1313973"/>
              <a:ext cx="2774853" cy="246174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F25949-5921-FDCB-8867-D97668959CCC}"/>
                </a:ext>
              </a:extLst>
            </p:cNvPr>
            <p:cNvSpPr txBox="1"/>
            <p:nvPr/>
          </p:nvSpPr>
          <p:spPr>
            <a:xfrm>
              <a:off x="7860558" y="1382433"/>
              <a:ext cx="2631958" cy="24622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50" b="1" dirty="0">
                  <a:solidFill>
                    <a:srgbClr val="374151"/>
                  </a:solidFill>
                  <a:latin typeface="Söhne"/>
                </a:rPr>
                <a:t>Camera)</a:t>
              </a:r>
              <a:endParaRPr lang="en-US" altLang="ko-KR" sz="1650" b="1" dirty="0">
                <a:solidFill>
                  <a:srgbClr val="C00000"/>
                </a:solidFill>
                <a:latin typeface="Söhne"/>
              </a:endParaRPr>
            </a:p>
            <a:p>
              <a:r>
                <a:rPr lang="en-US" altLang="ko-KR" sz="1500" dirty="0">
                  <a:solidFill>
                    <a:srgbClr val="C00000"/>
                  </a:solidFill>
                  <a:latin typeface="Söhne"/>
                </a:rPr>
                <a:t>Specification</a:t>
              </a:r>
            </a:p>
            <a:p>
              <a:pPr marL="257175" indent="-257175">
                <a:buFontTx/>
                <a:buChar char="-"/>
              </a:pPr>
              <a:r>
                <a:rPr lang="en-US" altLang="ko-KR" sz="1350" dirty="0">
                  <a:solidFill>
                    <a:srgbClr val="374151"/>
                  </a:solidFill>
                  <a:latin typeface="Söhne"/>
                </a:rPr>
                <a:t>Form factor</a:t>
              </a:r>
            </a:p>
            <a:p>
              <a:pPr marL="257175" indent="-257175">
                <a:buFontTx/>
                <a:buChar char="-"/>
              </a:pPr>
              <a:r>
                <a:rPr lang="en-US" altLang="ko-KR" sz="1350" dirty="0">
                  <a:solidFill>
                    <a:srgbClr val="374151"/>
                  </a:solidFill>
                  <a:latin typeface="Söhne"/>
                </a:rPr>
                <a:t>Performance</a:t>
              </a:r>
            </a:p>
            <a:p>
              <a:r>
                <a:rPr lang="en-US" altLang="ko-KR" sz="1500" dirty="0">
                  <a:solidFill>
                    <a:srgbClr val="0070C0"/>
                  </a:solidFill>
                  <a:latin typeface="Söhne"/>
                </a:rPr>
                <a:t>Constraint</a:t>
              </a:r>
              <a:endParaRPr lang="en-US" altLang="ko-KR" sz="1500" dirty="0">
                <a:latin typeface="Söhne"/>
              </a:endParaRPr>
            </a:p>
            <a:p>
              <a:pPr marL="257175" indent="-257175">
                <a:buFontTx/>
                <a:buChar char="-"/>
              </a:pPr>
              <a:r>
                <a:rPr lang="en-US" altLang="ko-KR" sz="1350" dirty="0">
                  <a:latin typeface="Söhne"/>
                </a:rPr>
                <a:t>Power consumption</a:t>
              </a:r>
            </a:p>
            <a:p>
              <a:pPr marL="257175" indent="-257175">
                <a:buFontTx/>
                <a:buChar char="-"/>
              </a:pPr>
              <a:r>
                <a:rPr lang="en-US" altLang="ko-KR" sz="1350" dirty="0">
                  <a:latin typeface="Söhne"/>
                </a:rPr>
                <a:t>Electrical compatibility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6F81192-00DA-8F96-3931-3A7C34EA22B0}"/>
              </a:ext>
            </a:extLst>
          </p:cNvPr>
          <p:cNvGrpSpPr/>
          <p:nvPr/>
        </p:nvGrpSpPr>
        <p:grpSpPr>
          <a:xfrm>
            <a:off x="607890" y="3169172"/>
            <a:ext cx="2081140" cy="1898004"/>
            <a:chOff x="4964654" y="3555368"/>
            <a:chExt cx="2774853" cy="253067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A30D491-8587-5254-2343-CD0210A5D57E}"/>
                </a:ext>
              </a:extLst>
            </p:cNvPr>
            <p:cNvSpPr/>
            <p:nvPr/>
          </p:nvSpPr>
          <p:spPr>
            <a:xfrm>
              <a:off x="4964654" y="3555368"/>
              <a:ext cx="2774853" cy="246221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2EBD859-C118-2FC3-9AAB-349C8418B7E5}"/>
                </a:ext>
              </a:extLst>
            </p:cNvPr>
            <p:cNvSpPr txBox="1"/>
            <p:nvPr/>
          </p:nvSpPr>
          <p:spPr>
            <a:xfrm>
              <a:off x="5028149" y="3623828"/>
              <a:ext cx="2631958" cy="24622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50" b="1" dirty="0">
                  <a:solidFill>
                    <a:srgbClr val="374151"/>
                  </a:solidFill>
                  <a:latin typeface="Söhne"/>
                </a:rPr>
                <a:t>Display)</a:t>
              </a:r>
              <a:endParaRPr lang="en-US" altLang="ko-KR" sz="1650" b="1" dirty="0">
                <a:solidFill>
                  <a:srgbClr val="C00000"/>
                </a:solidFill>
                <a:latin typeface="Söhne"/>
              </a:endParaRPr>
            </a:p>
            <a:p>
              <a:r>
                <a:rPr lang="en-US" altLang="ko-KR" sz="1500" dirty="0">
                  <a:solidFill>
                    <a:srgbClr val="C00000"/>
                  </a:solidFill>
                  <a:latin typeface="Söhne"/>
                </a:rPr>
                <a:t>Specification</a:t>
              </a:r>
            </a:p>
            <a:p>
              <a:pPr marL="257175" indent="-257175">
                <a:buFontTx/>
                <a:buChar char="-"/>
              </a:pPr>
              <a:r>
                <a:rPr lang="en-US" altLang="ko-KR" sz="1350" dirty="0">
                  <a:solidFill>
                    <a:srgbClr val="374151"/>
                  </a:solidFill>
                  <a:latin typeface="Söhne"/>
                </a:rPr>
                <a:t>Form factor</a:t>
              </a:r>
            </a:p>
            <a:p>
              <a:pPr marL="257175" indent="-257175">
                <a:buFontTx/>
                <a:buChar char="-"/>
              </a:pPr>
              <a:r>
                <a:rPr lang="en-US" altLang="ko-KR" sz="1350" dirty="0">
                  <a:solidFill>
                    <a:srgbClr val="374151"/>
                  </a:solidFill>
                  <a:latin typeface="Söhne"/>
                </a:rPr>
                <a:t>Performance</a:t>
              </a:r>
            </a:p>
            <a:p>
              <a:r>
                <a:rPr lang="en-US" altLang="ko-KR" sz="1500" dirty="0">
                  <a:solidFill>
                    <a:srgbClr val="0070C0"/>
                  </a:solidFill>
                  <a:latin typeface="Söhne"/>
                </a:rPr>
                <a:t>Constraint</a:t>
              </a:r>
              <a:endParaRPr lang="en-US" altLang="ko-KR" sz="1500" dirty="0">
                <a:latin typeface="Söhne"/>
              </a:endParaRPr>
            </a:p>
            <a:p>
              <a:pPr marL="257175" indent="-257175">
                <a:buFontTx/>
                <a:buChar char="-"/>
              </a:pPr>
              <a:r>
                <a:rPr lang="en-US" altLang="ko-KR" sz="1350" dirty="0">
                  <a:latin typeface="Söhne"/>
                </a:rPr>
                <a:t>Power consumption</a:t>
              </a:r>
            </a:p>
            <a:p>
              <a:pPr marL="257175" indent="-257175">
                <a:buFontTx/>
                <a:buChar char="-"/>
              </a:pPr>
              <a:r>
                <a:rPr lang="en-US" altLang="ko-KR" sz="1350" dirty="0">
                  <a:latin typeface="Söhne"/>
                </a:rPr>
                <a:t>Electrical compatibility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BE4F179-ED10-F4DE-EC60-B21A60E5D583}"/>
              </a:ext>
            </a:extLst>
          </p:cNvPr>
          <p:cNvGrpSpPr/>
          <p:nvPr/>
        </p:nvGrpSpPr>
        <p:grpSpPr>
          <a:xfrm>
            <a:off x="6089397" y="3169172"/>
            <a:ext cx="2081140" cy="1898004"/>
            <a:chOff x="8276566" y="3555368"/>
            <a:chExt cx="2774853" cy="253067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CC06BDA-8D6C-8B0B-E453-08E171B9973D}"/>
                </a:ext>
              </a:extLst>
            </p:cNvPr>
            <p:cNvSpPr/>
            <p:nvPr/>
          </p:nvSpPr>
          <p:spPr>
            <a:xfrm>
              <a:off x="8276566" y="3555368"/>
              <a:ext cx="2774853" cy="246221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D5E394F-A6E4-7B5C-0E73-AFBCE8F7C580}"/>
                </a:ext>
              </a:extLst>
            </p:cNvPr>
            <p:cNvSpPr txBox="1"/>
            <p:nvPr/>
          </p:nvSpPr>
          <p:spPr>
            <a:xfrm>
              <a:off x="8340061" y="3623828"/>
              <a:ext cx="2631958" cy="24622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50" b="1" dirty="0">
                  <a:solidFill>
                    <a:srgbClr val="374151"/>
                  </a:solidFill>
                  <a:latin typeface="Söhne"/>
                </a:rPr>
                <a:t>Battery)</a:t>
              </a:r>
              <a:endParaRPr lang="en-US" altLang="ko-KR" sz="1650" b="1" dirty="0">
                <a:solidFill>
                  <a:srgbClr val="C00000"/>
                </a:solidFill>
                <a:latin typeface="Söhne"/>
              </a:endParaRPr>
            </a:p>
            <a:p>
              <a:r>
                <a:rPr lang="en-US" altLang="ko-KR" sz="1500" dirty="0">
                  <a:solidFill>
                    <a:srgbClr val="C00000"/>
                  </a:solidFill>
                  <a:latin typeface="Söhne"/>
                </a:rPr>
                <a:t>Specification</a:t>
              </a:r>
            </a:p>
            <a:p>
              <a:pPr marL="257175" indent="-257175">
                <a:buFontTx/>
                <a:buChar char="-"/>
              </a:pPr>
              <a:r>
                <a:rPr lang="en-US" altLang="ko-KR" sz="1350" dirty="0">
                  <a:solidFill>
                    <a:srgbClr val="374151"/>
                  </a:solidFill>
                  <a:latin typeface="Söhne"/>
                </a:rPr>
                <a:t>Form factor</a:t>
              </a:r>
            </a:p>
            <a:p>
              <a:pPr marL="257175" indent="-257175">
                <a:buFontTx/>
                <a:buChar char="-"/>
              </a:pPr>
              <a:r>
                <a:rPr lang="en-US" altLang="ko-KR" sz="1350" dirty="0">
                  <a:solidFill>
                    <a:srgbClr val="374151"/>
                  </a:solidFill>
                  <a:latin typeface="Söhne"/>
                </a:rPr>
                <a:t>Performance</a:t>
              </a:r>
            </a:p>
            <a:p>
              <a:r>
                <a:rPr lang="en-US" altLang="ko-KR" sz="1500" dirty="0">
                  <a:solidFill>
                    <a:srgbClr val="0070C0"/>
                  </a:solidFill>
                  <a:latin typeface="Söhne"/>
                </a:rPr>
                <a:t>Constraint</a:t>
              </a:r>
              <a:endParaRPr lang="en-US" altLang="ko-KR" sz="1500" dirty="0">
                <a:latin typeface="Söhne"/>
              </a:endParaRPr>
            </a:p>
            <a:p>
              <a:pPr marL="257175" indent="-257175">
                <a:buFontTx/>
                <a:buChar char="-"/>
              </a:pPr>
              <a:r>
                <a:rPr lang="en-US" altLang="ko-KR" sz="1350" dirty="0">
                  <a:latin typeface="Söhne"/>
                </a:rPr>
                <a:t>Power consumption</a:t>
              </a:r>
            </a:p>
            <a:p>
              <a:pPr marL="257175" indent="-257175">
                <a:buFontTx/>
                <a:buChar char="-"/>
              </a:pPr>
              <a:r>
                <a:rPr lang="en-US" altLang="ko-KR" sz="1350" dirty="0">
                  <a:latin typeface="Söhne"/>
                </a:rPr>
                <a:t>Electrical compatibility</a:t>
              </a:r>
            </a:p>
          </p:txBody>
        </p:sp>
      </p:grpSp>
      <p:sp>
        <p:nvSpPr>
          <p:cNvPr id="20" name="왼쪽/오른쪽 화살표[L] 19">
            <a:extLst>
              <a:ext uri="{FF2B5EF4-FFF2-40B4-BE49-F238E27FC236}">
                <a16:creationId xmlns:a16="http://schemas.microsoft.com/office/drawing/2014/main" id="{CF89E634-1C26-52AA-F988-860E2127E7D1}"/>
              </a:ext>
            </a:extLst>
          </p:cNvPr>
          <p:cNvSpPr/>
          <p:nvPr/>
        </p:nvSpPr>
        <p:spPr>
          <a:xfrm rot="2071102">
            <a:off x="3315596" y="1872560"/>
            <a:ext cx="714497" cy="366664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solidFill>
                  <a:srgbClr val="C00000"/>
                </a:solidFill>
              </a:rPr>
              <a:t>(1,3)</a:t>
            </a:r>
            <a:endParaRPr kumimoji="1" lang="ko-Kore-KR" altLang="en-US" sz="1200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B92AAB-3E05-F67E-2B08-9E031714E4D1}"/>
              </a:ext>
            </a:extLst>
          </p:cNvPr>
          <p:cNvSpPr txBox="1"/>
          <p:nvPr/>
        </p:nvSpPr>
        <p:spPr>
          <a:xfrm>
            <a:off x="2722879" y="5587987"/>
            <a:ext cx="307983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  <a:latin typeface="Söhne"/>
              </a:rPr>
              <a:t> (1) physical limitations </a:t>
            </a:r>
          </a:p>
          <a:p>
            <a:pPr marL="214313" indent="-214313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  <a:latin typeface="Söhne"/>
              </a:rPr>
              <a:t> (2) electrical compatibility </a:t>
            </a:r>
          </a:p>
          <a:p>
            <a:pPr marL="257175" indent="-257175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  <a:latin typeface="Söhne"/>
              </a:rPr>
              <a:t>(3) performance requirements</a:t>
            </a:r>
            <a:endParaRPr lang="en-US" altLang="ko-KR" sz="1600" strike="sngStrike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22" name="오른쪽 화살표[R] 21">
            <a:extLst>
              <a:ext uri="{FF2B5EF4-FFF2-40B4-BE49-F238E27FC236}">
                <a16:creationId xmlns:a16="http://schemas.microsoft.com/office/drawing/2014/main" id="{CCA4712D-E4C2-93BF-5366-3E4B2AE9FF95}"/>
              </a:ext>
            </a:extLst>
          </p:cNvPr>
          <p:cNvSpPr/>
          <p:nvPr/>
        </p:nvSpPr>
        <p:spPr>
          <a:xfrm rot="19584171">
            <a:off x="2791107" y="3461442"/>
            <a:ext cx="638297" cy="36997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350" dirty="0">
                <a:solidFill>
                  <a:srgbClr val="C00000"/>
                </a:solidFill>
              </a:rPr>
              <a:t>(2,3)</a:t>
            </a:r>
            <a:endParaRPr kumimoji="1" lang="ko-Kore-KR" altLang="en-US" sz="1350" dirty="0">
              <a:solidFill>
                <a:srgbClr val="C00000"/>
              </a:solidFill>
            </a:endParaRPr>
          </a:p>
        </p:txBody>
      </p:sp>
      <p:sp>
        <p:nvSpPr>
          <p:cNvPr id="23" name="왼쪽/오른쪽 화살표[L] 22">
            <a:extLst>
              <a:ext uri="{FF2B5EF4-FFF2-40B4-BE49-F238E27FC236}">
                <a16:creationId xmlns:a16="http://schemas.microsoft.com/office/drawing/2014/main" id="{BBBB902F-6969-F9B9-A367-1084B78D0C55}"/>
              </a:ext>
            </a:extLst>
          </p:cNvPr>
          <p:cNvSpPr/>
          <p:nvPr/>
        </p:nvSpPr>
        <p:spPr>
          <a:xfrm rot="20174111">
            <a:off x="4915713" y="1866318"/>
            <a:ext cx="714497" cy="366664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solidFill>
                  <a:srgbClr val="C00000"/>
                </a:solidFill>
              </a:rPr>
              <a:t>(2,3)</a:t>
            </a:r>
            <a:endParaRPr kumimoji="1" lang="ko-Kore-KR" altLang="en-US" sz="1200" dirty="0">
              <a:solidFill>
                <a:srgbClr val="C00000"/>
              </a:solidFill>
            </a:endParaRPr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42B993A7-EAF8-14BF-9552-4D10C8355AF6}"/>
              </a:ext>
            </a:extLst>
          </p:cNvPr>
          <p:cNvSpPr/>
          <p:nvPr/>
        </p:nvSpPr>
        <p:spPr>
          <a:xfrm rot="2336485">
            <a:off x="5523590" y="3525014"/>
            <a:ext cx="558242" cy="36997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350" dirty="0">
                <a:solidFill>
                  <a:srgbClr val="C00000"/>
                </a:solidFill>
              </a:rPr>
              <a:t>(3)</a:t>
            </a:r>
            <a:endParaRPr kumimoji="1" lang="ko-Kore-KR" altLang="en-US" sz="1350" dirty="0">
              <a:solidFill>
                <a:srgbClr val="C00000"/>
              </a:solidFill>
            </a:endParaRPr>
          </a:p>
        </p:txBody>
      </p:sp>
      <p:sp>
        <p:nvSpPr>
          <p:cNvPr id="25" name="왼쪽/오른쪽 화살표[L] 24">
            <a:extLst>
              <a:ext uri="{FF2B5EF4-FFF2-40B4-BE49-F238E27FC236}">
                <a16:creationId xmlns:a16="http://schemas.microsoft.com/office/drawing/2014/main" id="{AF388B3F-AF92-374D-BD6C-135B3A789DFA}"/>
              </a:ext>
            </a:extLst>
          </p:cNvPr>
          <p:cNvSpPr/>
          <p:nvPr/>
        </p:nvSpPr>
        <p:spPr>
          <a:xfrm>
            <a:off x="3203567" y="4439247"/>
            <a:ext cx="2478464" cy="366664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왼쪽/오른쪽 화살표[L] 25">
            <a:extLst>
              <a:ext uri="{FF2B5EF4-FFF2-40B4-BE49-F238E27FC236}">
                <a16:creationId xmlns:a16="http://schemas.microsoft.com/office/drawing/2014/main" id="{87FD905E-CE00-7784-6CFC-662A241D88CE}"/>
              </a:ext>
            </a:extLst>
          </p:cNvPr>
          <p:cNvSpPr/>
          <p:nvPr/>
        </p:nvSpPr>
        <p:spPr>
          <a:xfrm rot="14292483">
            <a:off x="7817085" y="2774485"/>
            <a:ext cx="478315" cy="209584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왼쪽/오른쪽 화살표[L] 26">
            <a:extLst>
              <a:ext uri="{FF2B5EF4-FFF2-40B4-BE49-F238E27FC236}">
                <a16:creationId xmlns:a16="http://schemas.microsoft.com/office/drawing/2014/main" id="{6CBCA1D7-4025-000E-7A04-5E591FC49B22}"/>
              </a:ext>
            </a:extLst>
          </p:cNvPr>
          <p:cNvSpPr/>
          <p:nvPr/>
        </p:nvSpPr>
        <p:spPr>
          <a:xfrm>
            <a:off x="3651107" y="1362625"/>
            <a:ext cx="1708953" cy="317438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CBD4C935-9137-466A-0659-220297E0DEE1}"/>
              </a:ext>
            </a:extLst>
          </p:cNvPr>
          <p:cNvCxnSpPr/>
          <p:nvPr/>
        </p:nvCxnSpPr>
        <p:spPr>
          <a:xfrm>
            <a:off x="0" y="802542"/>
            <a:ext cx="9144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제목 1">
            <a:extLst>
              <a:ext uri="{FF2B5EF4-FFF2-40B4-BE49-F238E27FC236}">
                <a16:creationId xmlns:a16="http://schemas.microsoft.com/office/drawing/2014/main" id="{881E4A6C-D9DA-B464-EEC7-F5ED20FFC05F}"/>
              </a:ext>
            </a:extLst>
          </p:cNvPr>
          <p:cNvSpPr txBox="1">
            <a:spLocks/>
          </p:cNvSpPr>
          <p:nvPr/>
        </p:nvSpPr>
        <p:spPr>
          <a:xfrm>
            <a:off x="256615" y="110834"/>
            <a:ext cx="8579608" cy="58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0" dirty="0"/>
              <a:t>Low-level movement analysis</a:t>
            </a:r>
            <a:endParaRPr lang="ko-KR" altLang="en-US" sz="2800" strike="sngStrike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B7AA01-4A61-EFE8-E55E-A9FC329E9CE9}"/>
              </a:ext>
            </a:extLst>
          </p:cNvPr>
          <p:cNvSpPr txBox="1"/>
          <p:nvPr/>
        </p:nvSpPr>
        <p:spPr>
          <a:xfrm>
            <a:off x="-1132091" y="5384137"/>
            <a:ext cx="49890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374151"/>
                </a:solidFill>
                <a:latin typeface="Söhne"/>
              </a:rPr>
              <a:t>One </a:t>
            </a:r>
            <a:r>
              <a:rPr lang="en-US" altLang="ko-KR" dirty="0">
                <a:solidFill>
                  <a:srgbClr val="C00000"/>
                </a:solidFill>
                <a:latin typeface="Söhne"/>
              </a:rPr>
              <a:t>module’s specification  </a:t>
            </a:r>
          </a:p>
          <a:p>
            <a:pPr algn="ctr"/>
            <a:r>
              <a:rPr lang="en-US" altLang="ko-KR" dirty="0">
                <a:solidFill>
                  <a:srgbClr val="374151"/>
                </a:solidFill>
                <a:latin typeface="Söhne"/>
              </a:rPr>
              <a:t>=</a:t>
            </a:r>
          </a:p>
          <a:p>
            <a:pPr algn="ctr"/>
            <a:r>
              <a:rPr lang="en-US" altLang="ko-KR" dirty="0">
                <a:solidFill>
                  <a:srgbClr val="374151"/>
                </a:solidFill>
                <a:latin typeface="Söhne"/>
              </a:rPr>
              <a:t> The other </a:t>
            </a:r>
            <a:r>
              <a:rPr lang="en-US" altLang="ko-KR" dirty="0">
                <a:solidFill>
                  <a:srgbClr val="0070C0"/>
                </a:solidFill>
                <a:latin typeface="Söhne"/>
              </a:rPr>
              <a:t>one’s constraint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906569-7B0C-B56F-9167-652B4761A23C}"/>
              </a:ext>
            </a:extLst>
          </p:cNvPr>
          <p:cNvSpPr txBox="1"/>
          <p:nvPr/>
        </p:nvSpPr>
        <p:spPr>
          <a:xfrm>
            <a:off x="-137160" y="5312664"/>
            <a:ext cx="6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kumimoji="1" lang="ko-Kore-KR" altLang="en-US" sz="3200" b="1" spc="-40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5AB16C-1D9C-A475-2C3B-EAA60E7C4B53}"/>
              </a:ext>
            </a:extLst>
          </p:cNvPr>
          <p:cNvSpPr txBox="1"/>
          <p:nvPr/>
        </p:nvSpPr>
        <p:spPr>
          <a:xfrm>
            <a:off x="5981086" y="5376493"/>
            <a:ext cx="30798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Söhne"/>
              </a:rPr>
              <a:t>이것으로 할 수 있는 것은</a:t>
            </a:r>
            <a:r>
              <a:rPr lang="en-US" altLang="ko-KR" sz="1600" dirty="0">
                <a:latin typeface="Söhne"/>
              </a:rPr>
              <a:t>?</a:t>
            </a:r>
          </a:p>
          <a:p>
            <a:pPr algn="ctr"/>
            <a:endParaRPr lang="en-US" altLang="ko-KR" sz="1600" dirty="0">
              <a:latin typeface="Söhne"/>
            </a:endParaRPr>
          </a:p>
          <a:p>
            <a:pPr algn="ctr"/>
            <a:r>
              <a:rPr lang="ko-KR" altLang="en-US" sz="1600" dirty="0">
                <a:latin typeface="Söhne"/>
              </a:rPr>
              <a:t>실제로</a:t>
            </a:r>
            <a:r>
              <a:rPr lang="en-US" altLang="ko-KR" sz="1600" dirty="0">
                <a:latin typeface="Söhne"/>
              </a:rPr>
              <a:t>,</a:t>
            </a:r>
            <a:r>
              <a:rPr lang="ko-KR" altLang="en-US" sz="1600" dirty="0">
                <a:latin typeface="Söhne"/>
              </a:rPr>
              <a:t> 특정 부품의 </a:t>
            </a:r>
            <a:r>
              <a:rPr lang="en-US" altLang="ko-KR" sz="1600" dirty="0">
                <a:latin typeface="Söhne"/>
              </a:rPr>
              <a:t>design</a:t>
            </a:r>
            <a:r>
              <a:rPr lang="ko-KR" altLang="en-US" sz="1600" dirty="0">
                <a:latin typeface="Söhne"/>
              </a:rPr>
              <a:t>을 한번 보자</a:t>
            </a:r>
            <a:r>
              <a:rPr lang="en-US" altLang="ko-KR" sz="1600" dirty="0"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4847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03E96D-ADE2-F9A1-A147-105357DE2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29BA028-9CBD-E9D5-1220-C5DE6E223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CBD4C935-9137-466A-0659-220297E0DEE1}"/>
              </a:ext>
            </a:extLst>
          </p:cNvPr>
          <p:cNvCxnSpPr/>
          <p:nvPr/>
        </p:nvCxnSpPr>
        <p:spPr>
          <a:xfrm>
            <a:off x="0" y="802542"/>
            <a:ext cx="9144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제목 1">
            <a:extLst>
              <a:ext uri="{FF2B5EF4-FFF2-40B4-BE49-F238E27FC236}">
                <a16:creationId xmlns:a16="http://schemas.microsoft.com/office/drawing/2014/main" id="{881E4A6C-D9DA-B464-EEC7-F5ED20FFC05F}"/>
              </a:ext>
            </a:extLst>
          </p:cNvPr>
          <p:cNvSpPr txBox="1">
            <a:spLocks/>
          </p:cNvSpPr>
          <p:nvPr/>
        </p:nvSpPr>
        <p:spPr>
          <a:xfrm>
            <a:off x="178763" y="109308"/>
            <a:ext cx="8579608" cy="58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0" dirty="0"/>
              <a:t>Low-level analysis </a:t>
            </a:r>
            <a:r>
              <a:rPr lang="en-US" altLang="ko-KR" sz="2800" b="0" strike="sngStrike" dirty="0"/>
              <a:t>between core and peripheral</a:t>
            </a:r>
            <a:r>
              <a:rPr lang="en-US" altLang="ko-KR" sz="2800" b="0" dirty="0"/>
              <a:t>  (</a:t>
            </a:r>
            <a:r>
              <a:rPr lang="ko-KR" altLang="en-US" sz="2800" b="0" dirty="0"/>
              <a:t>계속 그 관계가 상이함</a:t>
            </a:r>
            <a:r>
              <a:rPr lang="en-US" altLang="ko-KR" sz="2800" b="0" dirty="0"/>
              <a:t>)</a:t>
            </a:r>
            <a:endParaRPr lang="ko-KR" altLang="en-US" sz="2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B7AA01-4A61-EFE8-E55E-A9FC329E9CE9}"/>
              </a:ext>
            </a:extLst>
          </p:cNvPr>
          <p:cNvSpPr txBox="1"/>
          <p:nvPr/>
        </p:nvSpPr>
        <p:spPr>
          <a:xfrm>
            <a:off x="5026466" y="1184602"/>
            <a:ext cx="49890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374151"/>
                </a:solidFill>
                <a:latin typeface="Söhne"/>
              </a:rPr>
              <a:t>One </a:t>
            </a:r>
            <a:r>
              <a:rPr lang="en-US" altLang="ko-KR" dirty="0">
                <a:solidFill>
                  <a:srgbClr val="C00000"/>
                </a:solidFill>
                <a:latin typeface="Söhne"/>
              </a:rPr>
              <a:t>module’s specification  </a:t>
            </a:r>
          </a:p>
          <a:p>
            <a:pPr algn="ctr"/>
            <a:r>
              <a:rPr lang="en-US" altLang="ko-KR" dirty="0">
                <a:solidFill>
                  <a:srgbClr val="374151"/>
                </a:solidFill>
                <a:latin typeface="Söhne"/>
              </a:rPr>
              <a:t>=</a:t>
            </a:r>
          </a:p>
          <a:p>
            <a:pPr algn="ctr"/>
            <a:r>
              <a:rPr lang="en-US" altLang="ko-KR" dirty="0">
                <a:solidFill>
                  <a:srgbClr val="374151"/>
                </a:solidFill>
                <a:latin typeface="Söhne"/>
              </a:rPr>
              <a:t> The other </a:t>
            </a:r>
            <a:r>
              <a:rPr lang="en-US" altLang="ko-KR" dirty="0">
                <a:solidFill>
                  <a:srgbClr val="0070C0"/>
                </a:solidFill>
                <a:latin typeface="Söhne"/>
              </a:rPr>
              <a:t>one’s constraint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906569-7B0C-B56F-9167-652B4761A23C}"/>
              </a:ext>
            </a:extLst>
          </p:cNvPr>
          <p:cNvSpPr txBox="1"/>
          <p:nvPr/>
        </p:nvSpPr>
        <p:spPr>
          <a:xfrm>
            <a:off x="-157708" y="5312664"/>
            <a:ext cx="6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kumimoji="1" lang="ko-Kore-KR" altLang="en-US" sz="3200" b="1" spc="-40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5AB16C-1D9C-A475-2C3B-EAA60E7C4B53}"/>
              </a:ext>
            </a:extLst>
          </p:cNvPr>
          <p:cNvSpPr txBox="1"/>
          <p:nvPr/>
        </p:nvSpPr>
        <p:spPr>
          <a:xfrm>
            <a:off x="9197898" y="2092335"/>
            <a:ext cx="307983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C00000"/>
                </a:solidFill>
                <a:latin typeface="Söhne"/>
              </a:rPr>
              <a:t>이것으로 할 수 있는 것은</a:t>
            </a:r>
            <a:r>
              <a:rPr lang="en-US" altLang="ko-KR" sz="1600" dirty="0">
                <a:solidFill>
                  <a:srgbClr val="C00000"/>
                </a:solidFill>
                <a:latin typeface="Söhne"/>
              </a:rPr>
              <a:t>?</a:t>
            </a:r>
          </a:p>
          <a:p>
            <a:endParaRPr lang="en-US" altLang="ko-KR" sz="1600" dirty="0">
              <a:solidFill>
                <a:srgbClr val="C00000"/>
              </a:solidFill>
              <a:latin typeface="Söhne"/>
            </a:endParaRPr>
          </a:p>
          <a:p>
            <a:r>
              <a:rPr lang="en-US" altLang="ko-KR" sz="1600" dirty="0">
                <a:solidFill>
                  <a:srgbClr val="C00000"/>
                </a:solidFill>
                <a:latin typeface="Söhne"/>
              </a:rPr>
              <a:t>1)</a:t>
            </a:r>
            <a:r>
              <a:rPr lang="ko-KR" altLang="en-US" sz="1600" dirty="0">
                <a:solidFill>
                  <a:srgbClr val="C00000"/>
                </a:solidFill>
                <a:latin typeface="Söhne"/>
              </a:rPr>
              <a:t> 실제로</a:t>
            </a:r>
            <a:r>
              <a:rPr lang="en-US" altLang="ko-KR" sz="1600" dirty="0">
                <a:solidFill>
                  <a:srgbClr val="C00000"/>
                </a:solidFill>
                <a:latin typeface="Söhne"/>
              </a:rPr>
              <a:t>,</a:t>
            </a:r>
            <a:r>
              <a:rPr lang="ko-KR" altLang="en-US" sz="1600" dirty="0">
                <a:solidFill>
                  <a:srgbClr val="C00000"/>
                </a:solidFill>
                <a:latin typeface="Söhne"/>
              </a:rPr>
              <a:t> 특정 부품의 </a:t>
            </a:r>
            <a:r>
              <a:rPr lang="en-US" altLang="ko-KR" sz="1600" dirty="0">
                <a:solidFill>
                  <a:srgbClr val="C00000"/>
                </a:solidFill>
                <a:latin typeface="Söhne"/>
              </a:rPr>
              <a:t>design</a:t>
            </a:r>
            <a:r>
              <a:rPr lang="ko-KR" altLang="en-US" sz="1600" dirty="0">
                <a:solidFill>
                  <a:srgbClr val="C00000"/>
                </a:solidFill>
                <a:latin typeface="Söhne"/>
              </a:rPr>
              <a:t>을 한번 보자</a:t>
            </a:r>
            <a:r>
              <a:rPr lang="en-US" altLang="ko-KR" sz="1600" dirty="0">
                <a:solidFill>
                  <a:srgbClr val="C00000"/>
                </a:solidFill>
                <a:latin typeface="Söhne"/>
              </a:rPr>
              <a:t>.</a:t>
            </a:r>
            <a:endParaRPr lang="en-US" altLang="ko-KR" sz="1600" dirty="0">
              <a:solidFill>
                <a:srgbClr val="374151"/>
              </a:solidFill>
              <a:latin typeface="Söhne"/>
            </a:endParaRPr>
          </a:p>
          <a:p>
            <a:endParaRPr lang="en-US" altLang="ko-KR" sz="1600" dirty="0">
              <a:solidFill>
                <a:srgbClr val="374151"/>
              </a:solidFill>
              <a:latin typeface="Söhne"/>
            </a:endParaRPr>
          </a:p>
          <a:p>
            <a:r>
              <a:rPr lang="en-US" altLang="ko-KR" sz="1600" dirty="0">
                <a:solidFill>
                  <a:srgbClr val="374151"/>
                </a:solidFill>
                <a:latin typeface="Söhne"/>
              </a:rPr>
              <a:t>2) Feasible </a:t>
            </a:r>
            <a:r>
              <a:rPr lang="ko-KR" altLang="en-US" sz="1600" dirty="0">
                <a:solidFill>
                  <a:srgbClr val="374151"/>
                </a:solidFill>
                <a:latin typeface="Söhne"/>
              </a:rPr>
              <a:t>한 것 중에</a:t>
            </a:r>
            <a:r>
              <a:rPr lang="en-US" altLang="ko-KR" sz="1600" dirty="0">
                <a:solidFill>
                  <a:srgbClr val="374151"/>
                </a:solidFill>
                <a:latin typeface="Söhne"/>
              </a:rPr>
              <a:t>,</a:t>
            </a:r>
            <a:r>
              <a:rPr lang="ko-KR" altLang="en-US" sz="1600" dirty="0">
                <a:solidFill>
                  <a:srgbClr val="374151"/>
                </a:solidFill>
                <a:latin typeface="Söhne"/>
              </a:rPr>
              <a:t> 차이를 평가할 수 있나</a:t>
            </a:r>
            <a:r>
              <a:rPr lang="en-US" altLang="ko-KR" sz="1600" dirty="0">
                <a:solidFill>
                  <a:srgbClr val="374151"/>
                </a:solidFill>
                <a:latin typeface="Söhne"/>
              </a:rPr>
              <a:t>?</a:t>
            </a:r>
            <a:r>
              <a:rPr lang="ko-KR" altLang="en-US" sz="1600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US" altLang="ko-KR" sz="1600" dirty="0">
                <a:solidFill>
                  <a:srgbClr val="374151"/>
                </a:solidFill>
                <a:latin typeface="Söhne"/>
              </a:rPr>
              <a:t>[</a:t>
            </a:r>
            <a:r>
              <a:rPr lang="ko-KR" altLang="en-US" sz="1600" dirty="0">
                <a:solidFill>
                  <a:srgbClr val="374151"/>
                </a:solidFill>
                <a:latin typeface="Söhne"/>
              </a:rPr>
              <a:t>그냥 </a:t>
            </a:r>
            <a:r>
              <a:rPr lang="en-US" altLang="ko-KR" sz="1600" dirty="0">
                <a:solidFill>
                  <a:srgbClr val="374151"/>
                </a:solidFill>
                <a:latin typeface="Söhne"/>
              </a:rPr>
              <a:t>candidates</a:t>
            </a:r>
            <a:r>
              <a:rPr lang="ko-KR" altLang="en-US" sz="1600" dirty="0">
                <a:solidFill>
                  <a:srgbClr val="374151"/>
                </a:solidFill>
                <a:latin typeface="Söhne"/>
              </a:rPr>
              <a:t>만</a:t>
            </a:r>
            <a:r>
              <a:rPr lang="en-US" altLang="ko-KR" sz="1600" dirty="0">
                <a:solidFill>
                  <a:srgbClr val="374151"/>
                </a:solidFill>
                <a:latin typeface="Söhne"/>
              </a:rPr>
              <a:t>?]</a:t>
            </a:r>
          </a:p>
          <a:p>
            <a:endParaRPr lang="en-US" altLang="ko-KR" sz="1600" dirty="0">
              <a:solidFill>
                <a:srgbClr val="374151"/>
              </a:solidFill>
              <a:latin typeface="Söhne"/>
            </a:endParaRPr>
          </a:p>
          <a:p>
            <a:r>
              <a:rPr lang="en-US" altLang="ko-KR" sz="1600" dirty="0">
                <a:solidFill>
                  <a:srgbClr val="374151"/>
                </a:solidFill>
                <a:latin typeface="Söhne"/>
              </a:rPr>
              <a:t>3)</a:t>
            </a:r>
            <a:r>
              <a:rPr lang="ko-KR" altLang="en-US" sz="1600" dirty="0">
                <a:solidFill>
                  <a:srgbClr val="374151"/>
                </a:solidFill>
                <a:latin typeface="Söhne"/>
              </a:rPr>
              <a:t> 그렇다면 보여줄 수 있는 부분은</a:t>
            </a:r>
            <a:r>
              <a:rPr lang="en-US" altLang="ko-KR" sz="1600" dirty="0">
                <a:solidFill>
                  <a:srgbClr val="374151"/>
                </a:solidFill>
                <a:latin typeface="Söhne"/>
              </a:rPr>
              <a:t>?</a:t>
            </a:r>
            <a:r>
              <a:rPr lang="ko-KR" altLang="en-US" sz="1600" dirty="0">
                <a:solidFill>
                  <a:srgbClr val="374151"/>
                </a:solidFill>
                <a:latin typeface="Söhne"/>
              </a:rPr>
              <a:t> 단순 다른 방법으로 문제를 풀었다 가 아닌</a:t>
            </a:r>
            <a:r>
              <a:rPr lang="en-US" altLang="ko-KR" sz="1600" dirty="0">
                <a:solidFill>
                  <a:srgbClr val="374151"/>
                </a:solidFill>
                <a:latin typeface="Söhne"/>
              </a:rPr>
              <a:t>.</a:t>
            </a:r>
            <a:endParaRPr lang="en-US" altLang="ko-KR" sz="1600" dirty="0">
              <a:solidFill>
                <a:srgbClr val="C00000"/>
              </a:solidFill>
              <a:latin typeface="Söhne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A3773576-BEDE-715E-9DF4-90822CB5B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66997"/>
            <a:ext cx="5116911" cy="26495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4BBC898-0589-5A85-26A6-83947FA3B307}"/>
                  </a:ext>
                </a:extLst>
              </p:cNvPr>
              <p:cNvSpPr txBox="1"/>
              <p:nvPr/>
            </p:nvSpPr>
            <p:spPr>
              <a:xfrm>
                <a:off x="685800" y="3789565"/>
                <a:ext cx="4134658" cy="11900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kumimoji="1" lang="en-US" altLang="ko-Kore-KR" sz="3200" b="1" spc="-40" dirty="0">
                    <a:latin typeface="+mn-ea"/>
                  </a:rPr>
                  <a:t>Ex) Battery</a:t>
                </a:r>
              </a:p>
              <a:p>
                <a:pPr algn="l"/>
                <a:endParaRPr kumimoji="1" lang="en-US" altLang="ko-Kore-KR" sz="2000" b="1" spc="-40" dirty="0">
                  <a:latin typeface="+mn-ea"/>
                </a:endParaRPr>
              </a:p>
              <a:p>
                <a:pPr algn="l"/>
                <a:r>
                  <a:rPr kumimoji="1" lang="en-US" altLang="ko-Kore-KR" sz="2000" spc="-40" dirty="0">
                    <a:latin typeface="+mn-ea"/>
                  </a:rPr>
                  <a:t>m</a:t>
                </a:r>
                <a:r>
                  <a:rPr kumimoji="1" lang="en-US" altLang="ko-Kore-KR" sz="2000" spc="-40" baseline="-25000" dirty="0">
                    <a:latin typeface="+mn-ea"/>
                  </a:rPr>
                  <a:t>1</a:t>
                </a:r>
                <a:r>
                  <a:rPr kumimoji="1" lang="en-US" altLang="ko-Kore-KR" sz="2000" spc="-40" dirty="0">
                    <a:latin typeface="+mn-ea"/>
                  </a:rPr>
                  <a:t> : {f(m</a:t>
                </a:r>
                <a:r>
                  <a:rPr kumimoji="1" lang="en-US" altLang="ko-Kore-KR" sz="2000" spc="-40" baseline="-25000" dirty="0">
                    <a:latin typeface="+mn-ea"/>
                  </a:rPr>
                  <a:t>1</a:t>
                </a:r>
                <a:r>
                  <a:rPr kumimoji="1" lang="en-US" altLang="ko-Kore-KR" sz="2000" spc="-40" dirty="0">
                    <a:latin typeface="+mn-ea"/>
                  </a:rPr>
                  <a:t>), g(m</a:t>
                </a:r>
                <a:r>
                  <a:rPr kumimoji="1" lang="en-US" altLang="ko-Kore-KR" sz="2000" spc="-40" baseline="-25000" dirty="0">
                    <a:latin typeface="+mn-ea"/>
                  </a:rPr>
                  <a:t>1</a:t>
                </a:r>
                <a:r>
                  <a:rPr kumimoji="1" lang="en-US" altLang="ko-Kore-KR" sz="2000" spc="-40" dirty="0">
                    <a:latin typeface="+mn-ea"/>
                  </a:rPr>
                  <a:t>), </a:t>
                </a:r>
                <a:r>
                  <a:rPr kumimoji="1" lang="en-US" altLang="ko-KR" sz="2000" spc="-40" dirty="0">
                    <a:latin typeface="+mn-ea"/>
                  </a:rPr>
                  <a:t>h</a:t>
                </a:r>
                <a:r>
                  <a:rPr kumimoji="1" lang="en-US" altLang="ko-Kore-KR" sz="2000" spc="-40" dirty="0">
                    <a:latin typeface="+mn-ea"/>
                  </a:rPr>
                  <a:t>(m</a:t>
                </a:r>
                <a:r>
                  <a:rPr kumimoji="1" lang="en-US" altLang="ko-Kore-KR" sz="2000" spc="-40" baseline="-25000" dirty="0">
                    <a:latin typeface="+mn-ea"/>
                  </a:rPr>
                  <a:t>1</a:t>
                </a:r>
                <a:r>
                  <a:rPr kumimoji="1" lang="en-US" altLang="ko-Kore-KR" sz="2000" spc="-40" dirty="0">
                    <a:latin typeface="+mn-ea"/>
                  </a:rPr>
                  <a:t>,</a:t>
                </a:r>
                <a14:m>
                  <m:oMath xmlns:m="http://schemas.openxmlformats.org/officeDocument/2006/math">
                    <m:r>
                      <a:rPr kumimoji="1" lang="en-US" altLang="ko-Kore-KR" sz="2000" i="1" spc="-4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sz="2000" b="0" i="1" spc="-40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kumimoji="1" lang="en-US" altLang="ko-Kore-KR" sz="2000" i="1" spc="-4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ko-Kore-KR" sz="2000" i="1" spc="-4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ko-Kore-KR" sz="2000" i="1" spc="-4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ko-Kore-KR" sz="2000" b="0" i="1" spc="-4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ko-Kore-KR" sz="2000" b="0" i="1" spc="-4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ko-Kore-KR" sz="2000" b="0" i="1" spc="-4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ko-Kore-KR" sz="2000" b="0" i="1" spc="-4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ore-KR" sz="2000" b="0" i="1" spc="-4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ko-Kore-KR" sz="2000" b="0" i="1" spc="-40" smtClean="0">
                            <a:latin typeface="Cambria Math" panose="02040503050406030204" pitchFamily="18" charset="0"/>
                          </a:rPr>
                          <m:t>1)</m:t>
                        </m:r>
                      </m:sup>
                      <m:e>
                        <m:r>
                          <a:rPr kumimoji="1" lang="en-US" altLang="ko-Kore-KR" sz="2000" b="0" i="1" spc="-4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ko-Kore-KR" sz="2000" b="0" i="1" spc="-40" baseline="-2500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nary>
                  </m:oMath>
                </a14:m>
                <a:r>
                  <a:rPr kumimoji="1" lang="en-US" altLang="ko-Kore-KR" sz="2000" spc="-40" dirty="0">
                    <a:latin typeface="+mn-ea"/>
                  </a:rPr>
                  <a:t>}</a:t>
                </a:r>
                <a:endParaRPr kumimoji="1" lang="ko-Kore-KR" altLang="en-US" sz="3200" spc="-40" dirty="0">
                  <a:latin typeface="+mn-ea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4BBC898-0589-5A85-26A6-83947FA3B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789565"/>
                <a:ext cx="4134658" cy="1190006"/>
              </a:xfrm>
              <a:prstGeom prst="rect">
                <a:avLst/>
              </a:prstGeom>
              <a:blipFill>
                <a:blip r:embed="rId4"/>
                <a:stretch>
                  <a:fillRect l="-6135" t="-10526" r="-920" b="-6105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535D0555-0191-DF6B-77B5-51FBC625D76C}"/>
              </a:ext>
            </a:extLst>
          </p:cNvPr>
          <p:cNvSpPr txBox="1"/>
          <p:nvPr/>
        </p:nvSpPr>
        <p:spPr>
          <a:xfrm>
            <a:off x="815109" y="4294121"/>
            <a:ext cx="356495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spc="-40" dirty="0">
                <a:latin typeface="+mn-ea"/>
              </a:rPr>
              <a:t>{perf / Spec /   constraint}</a:t>
            </a:r>
            <a:endParaRPr kumimoji="1" lang="ko-Kore-KR" altLang="en-US" spc="-4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AF6E09-588E-1D23-4604-F5FCD95C10A4}"/>
                  </a:ext>
                </a:extLst>
              </p:cNvPr>
              <p:cNvSpPr txBox="1"/>
              <p:nvPr/>
            </p:nvSpPr>
            <p:spPr>
              <a:xfrm>
                <a:off x="3318960" y="5152606"/>
                <a:ext cx="6482585" cy="9047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en-US" altLang="ko-Kore-KR" sz="1800" spc="-40" dirty="0">
                    <a:latin typeface="+mn-ea"/>
                  </a:rPr>
                  <a:t>f(m</a:t>
                </a:r>
                <a:r>
                  <a:rPr kumimoji="1" lang="en-US" altLang="ko-Kore-KR" sz="1800" spc="-40" baseline="-25000" dirty="0">
                    <a:latin typeface="+mn-ea"/>
                  </a:rPr>
                  <a:t>1</a:t>
                </a:r>
                <a:r>
                  <a:rPr kumimoji="1" lang="en-US" altLang="ko-Kore-KR" sz="1800" spc="-40" dirty="0">
                    <a:latin typeface="+mn-ea"/>
                  </a:rPr>
                  <a:t>) : </a:t>
                </a:r>
                <a:r>
                  <a:rPr kumimoji="1" lang="ko-Kore-KR" altLang="en-US" spc="-40" dirty="0">
                    <a:latin typeface="+mn-ea"/>
                  </a:rPr>
                  <a:t>배터리</a:t>
                </a:r>
                <a:r>
                  <a:rPr kumimoji="1" lang="ko-KR" altLang="en-US" spc="-40" dirty="0">
                    <a:latin typeface="+mn-ea"/>
                  </a:rPr>
                  <a:t> 용량 </a:t>
                </a:r>
                <a:endParaRPr kumimoji="1" lang="en-US" altLang="ko-KR" spc="-40" dirty="0">
                  <a:latin typeface="+mn-ea"/>
                </a:endParaRPr>
              </a:p>
              <a:p>
                <a:r>
                  <a:rPr kumimoji="1" lang="en-US" altLang="ko-Kore-KR" sz="1800" spc="-40" dirty="0">
                    <a:latin typeface="+mn-ea"/>
                  </a:rPr>
                  <a:t>g(m</a:t>
                </a:r>
                <a:r>
                  <a:rPr kumimoji="1" lang="en-US" altLang="ko-Kore-KR" sz="1800" spc="-40" baseline="-25000" dirty="0">
                    <a:latin typeface="+mn-ea"/>
                  </a:rPr>
                  <a:t>1</a:t>
                </a:r>
                <a:r>
                  <a:rPr kumimoji="1" lang="en-US" altLang="ko-Kore-KR" sz="1800" spc="-40" dirty="0">
                    <a:latin typeface="+mn-ea"/>
                  </a:rPr>
                  <a:t>) : </a:t>
                </a:r>
                <a:r>
                  <a:rPr kumimoji="1" lang="ko-KR" altLang="en-US" spc="-40" dirty="0">
                    <a:latin typeface="+mn-ea"/>
                  </a:rPr>
                  <a:t>무게</a:t>
                </a:r>
                <a:r>
                  <a:rPr kumimoji="1" lang="en-US" altLang="ko-KR" spc="-40" dirty="0">
                    <a:latin typeface="+mn-ea"/>
                  </a:rPr>
                  <a:t>,</a:t>
                </a:r>
                <a:r>
                  <a:rPr kumimoji="1" lang="ko-KR" altLang="en-US" spc="-40" dirty="0">
                    <a:latin typeface="+mn-ea"/>
                  </a:rPr>
                  <a:t> 크기</a:t>
                </a:r>
                <a:r>
                  <a:rPr kumimoji="1" lang="en-US" altLang="ko-KR" spc="-40" dirty="0">
                    <a:latin typeface="+mn-ea"/>
                  </a:rPr>
                  <a:t>, power consumption, interface type</a:t>
                </a:r>
              </a:p>
              <a:p>
                <a:r>
                  <a:rPr kumimoji="1" lang="en-US" altLang="ko-KR" sz="1800" spc="-40" dirty="0">
                    <a:latin typeface="+mn-ea"/>
                  </a:rPr>
                  <a:t>h</a:t>
                </a:r>
                <a:r>
                  <a:rPr kumimoji="1" lang="en-US" altLang="ko-Kore-KR" sz="1800" spc="-40" dirty="0">
                    <a:latin typeface="+mn-ea"/>
                  </a:rPr>
                  <a:t>(m</a:t>
                </a:r>
                <a:r>
                  <a:rPr kumimoji="1" lang="en-US" altLang="ko-Kore-KR" sz="1800" spc="-40" baseline="-25000" dirty="0">
                    <a:latin typeface="+mn-ea"/>
                  </a:rPr>
                  <a:t>1</a:t>
                </a:r>
                <a:r>
                  <a:rPr kumimoji="1" lang="en-US" altLang="ko-Kore-KR" sz="1800" spc="-40" dirty="0">
                    <a:latin typeface="+mn-ea"/>
                  </a:rPr>
                  <a:t>,</a:t>
                </a:r>
                <a14:m>
                  <m:oMath xmlns:m="http://schemas.openxmlformats.org/officeDocument/2006/math">
                    <m:r>
                      <a:rPr kumimoji="1" lang="en-US" altLang="ko-Kore-KR" sz="1800" i="1" spc="-4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sz="1800" b="0" i="1" spc="-40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kumimoji="1" lang="en-US" altLang="ko-Kore-KR" sz="1800" i="1" spc="-4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ko-Kore-KR" sz="1800" i="1" spc="-4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ko-Kore-KR" sz="1800" i="1" spc="-4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ko-Kore-KR" sz="1800" b="0" i="1" spc="-4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ko-Kore-KR" sz="1800" b="0" i="1" spc="-4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ko-Kore-KR" sz="1800" b="0" i="1" spc="-4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ko-Kore-KR" sz="1800" b="0" i="1" spc="-4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ore-KR" sz="1800" b="0" i="1" spc="-4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ko-Kore-KR" sz="1800" b="0" i="1" spc="-40" smtClean="0">
                            <a:latin typeface="Cambria Math" panose="02040503050406030204" pitchFamily="18" charset="0"/>
                          </a:rPr>
                          <m:t>1)</m:t>
                        </m:r>
                      </m:sup>
                      <m:e>
                        <m:r>
                          <a:rPr kumimoji="1" lang="en-US" altLang="ko-Kore-KR" sz="1800" b="0" i="1" spc="-4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ko-Kore-KR" sz="1800" b="0" i="1" spc="-40" baseline="-2500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nary>
                  </m:oMath>
                </a14:m>
                <a:r>
                  <a:rPr kumimoji="1" lang="en-US" altLang="ko-Kore-KR" sz="1800" spc="-40" dirty="0">
                    <a:latin typeface="+mn-ea"/>
                  </a:rPr>
                  <a:t>} : interface, </a:t>
                </a:r>
                <a:r>
                  <a:rPr kumimoji="1" lang="en-US" altLang="ko-KR" spc="-40" dirty="0">
                    <a:latin typeface="+mn-ea"/>
                  </a:rPr>
                  <a:t>voltage, </a:t>
                </a:r>
                <a:r>
                  <a:rPr kumimoji="1" lang="ko-KR" altLang="en-US" spc="-40" dirty="0">
                    <a:latin typeface="+mn-ea"/>
                  </a:rPr>
                  <a:t>배터리 사용량</a:t>
                </a:r>
                <a:endParaRPr kumimoji="1" lang="ko-Kore-KR" altLang="en-US" spc="-40" dirty="0">
                  <a:latin typeface="+mn-ea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AF6E09-588E-1D23-4604-F5FCD95C1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960" y="5152606"/>
                <a:ext cx="6482585" cy="904799"/>
              </a:xfrm>
              <a:prstGeom prst="rect">
                <a:avLst/>
              </a:prstGeom>
              <a:blipFill>
                <a:blip r:embed="rId5"/>
                <a:stretch>
                  <a:fillRect l="-2153" t="-8219" b="-712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A9F35199-1AFF-F298-0889-09D0B5BA06C0}"/>
              </a:ext>
            </a:extLst>
          </p:cNvPr>
          <p:cNvSpPr txBox="1"/>
          <p:nvPr/>
        </p:nvSpPr>
        <p:spPr>
          <a:xfrm>
            <a:off x="1837551" y="5124645"/>
            <a:ext cx="179005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ko-KR" altLang="en-US" sz="2000" spc="-40" dirty="0">
                <a:latin typeface="+mn-ea"/>
              </a:rPr>
              <a:t>핵심</a:t>
            </a:r>
            <a:r>
              <a:rPr kumimoji="1" lang="en-US" altLang="ko-KR" sz="2000" spc="-40" dirty="0">
                <a:latin typeface="+mn-ea"/>
              </a:rPr>
              <a:t> </a:t>
            </a:r>
            <a:r>
              <a:rPr kumimoji="1" lang="ko-KR" altLang="en-US" sz="2000" spc="-40" dirty="0">
                <a:latin typeface="+mn-ea"/>
              </a:rPr>
              <a:t>       </a:t>
            </a:r>
            <a:r>
              <a:rPr kumimoji="1" lang="en-US" altLang="ko-KR" sz="2000" spc="-40" dirty="0">
                <a:latin typeface="+mn-ea"/>
              </a:rPr>
              <a:t>:</a:t>
            </a:r>
          </a:p>
          <a:p>
            <a:r>
              <a:rPr kumimoji="1" lang="ko-KR" altLang="en-US" sz="2000" spc="-40" dirty="0">
                <a:latin typeface="+mn-ea"/>
              </a:rPr>
              <a:t>다른 </a:t>
            </a:r>
            <a:r>
              <a:rPr kumimoji="1" lang="en-US" altLang="ko-KR" sz="2000" spc="-40" dirty="0">
                <a:latin typeface="+mn-ea"/>
              </a:rPr>
              <a:t>spec</a:t>
            </a:r>
            <a:r>
              <a:rPr kumimoji="1" lang="ko-KR" altLang="en-US" sz="2000" spc="-40" dirty="0">
                <a:latin typeface="+mn-ea"/>
              </a:rPr>
              <a:t> </a:t>
            </a:r>
            <a:r>
              <a:rPr kumimoji="1" lang="en-US" altLang="ko-Kore-KR" sz="2000" spc="-40" dirty="0">
                <a:latin typeface="+mn-ea"/>
              </a:rPr>
              <a:t>:</a:t>
            </a:r>
          </a:p>
          <a:p>
            <a:r>
              <a:rPr kumimoji="1" lang="ko-KR" altLang="en-US" sz="2000" spc="-40" dirty="0">
                <a:latin typeface="+mn-ea"/>
              </a:rPr>
              <a:t>받는 제약 </a:t>
            </a:r>
            <a:r>
              <a:rPr kumimoji="1" lang="en-US" altLang="ko-KR" sz="2000" spc="-40" dirty="0">
                <a:latin typeface="+mn-ea"/>
              </a:rPr>
              <a:t>: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4334785-3510-8714-7F85-27F4211491AA}"/>
              </a:ext>
            </a:extLst>
          </p:cNvPr>
          <p:cNvSpPr txBox="1"/>
          <p:nvPr/>
        </p:nvSpPr>
        <p:spPr>
          <a:xfrm>
            <a:off x="330465" y="5248711"/>
            <a:ext cx="123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800" spc="-40" dirty="0">
                <a:solidFill>
                  <a:srgbClr val="C00000"/>
                </a:solidFill>
                <a:latin typeface="+mn-ea"/>
              </a:rPr>
              <a:t>To others </a:t>
            </a:r>
            <a:r>
              <a:rPr kumimoji="1" lang="en-US" altLang="ko-Kore-KR" sz="1800" spc="-40" dirty="0">
                <a:latin typeface="+mn-ea"/>
              </a:rPr>
              <a:t>:</a:t>
            </a:r>
            <a:endParaRPr kumimoji="1" lang="ko-Kore-KR" altLang="en-US" sz="1800" spc="-40" dirty="0"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9FBB99-8429-9286-9F93-F3F681335320}"/>
              </a:ext>
            </a:extLst>
          </p:cNvPr>
          <p:cNvSpPr txBox="1"/>
          <p:nvPr/>
        </p:nvSpPr>
        <p:spPr>
          <a:xfrm>
            <a:off x="1600237" y="5139323"/>
            <a:ext cx="11990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3200" spc="-40" dirty="0">
                <a:latin typeface="+mn-ea"/>
              </a:rPr>
              <a:t>{</a:t>
            </a:r>
            <a:endParaRPr kumimoji="1" lang="ko-Kore-KR" altLang="en-US" sz="3200" spc="-40" dirty="0"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0E35E7-FCD8-7C19-1DE4-05EB023A9B0D}"/>
              </a:ext>
            </a:extLst>
          </p:cNvPr>
          <p:cNvSpPr txBox="1"/>
          <p:nvPr/>
        </p:nvSpPr>
        <p:spPr>
          <a:xfrm>
            <a:off x="62460" y="5673583"/>
            <a:ext cx="1597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800" spc="-40" dirty="0">
                <a:solidFill>
                  <a:srgbClr val="1D6FA9"/>
                </a:solidFill>
                <a:latin typeface="+mn-ea"/>
              </a:rPr>
              <a:t>From others</a:t>
            </a:r>
            <a:r>
              <a:rPr kumimoji="1" lang="en-US" altLang="ko-Kore-KR" sz="1800" spc="-40" dirty="0">
                <a:latin typeface="+mn-ea"/>
              </a:rPr>
              <a:t> :</a:t>
            </a:r>
            <a:endParaRPr kumimoji="1" lang="ko-Kore-KR" altLang="en-US" sz="1800" spc="-40" dirty="0"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725D4C-B101-2EDB-D5C7-81406584116E}"/>
              </a:ext>
            </a:extLst>
          </p:cNvPr>
          <p:cNvSpPr txBox="1"/>
          <p:nvPr/>
        </p:nvSpPr>
        <p:spPr>
          <a:xfrm>
            <a:off x="12277730" y="2092335"/>
            <a:ext cx="307983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latin typeface="Söhne"/>
              </a:rPr>
              <a:t>4)</a:t>
            </a:r>
            <a:r>
              <a:rPr lang="ko-KR" altLang="en-US" sz="1600" dirty="0">
                <a:solidFill>
                  <a:srgbClr val="C00000"/>
                </a:solidFill>
                <a:latin typeface="Söhne"/>
              </a:rPr>
              <a:t> 특정 모듈의 </a:t>
            </a:r>
            <a:r>
              <a:rPr lang="en-US" altLang="ko-KR" sz="1600" dirty="0">
                <a:solidFill>
                  <a:srgbClr val="C00000"/>
                </a:solidFill>
                <a:latin typeface="Söhne"/>
              </a:rPr>
              <a:t> Specification </a:t>
            </a:r>
            <a:r>
              <a:rPr lang="ko-KR" altLang="en-US" sz="1600" dirty="0">
                <a:solidFill>
                  <a:srgbClr val="C00000"/>
                </a:solidFill>
                <a:latin typeface="Söhne"/>
              </a:rPr>
              <a:t>상에서의 관계</a:t>
            </a:r>
            <a:r>
              <a:rPr lang="en-US" altLang="ko-KR" sz="1600" dirty="0">
                <a:solidFill>
                  <a:srgbClr val="C00000"/>
                </a:solidFill>
                <a:latin typeface="Söhne"/>
              </a:rPr>
              <a:t>.</a:t>
            </a:r>
          </a:p>
          <a:p>
            <a:endParaRPr lang="en-US" altLang="ko-KR" sz="1600" dirty="0">
              <a:solidFill>
                <a:srgbClr val="C00000"/>
              </a:solidFill>
              <a:latin typeface="Söhne"/>
            </a:endParaRPr>
          </a:p>
          <a:p>
            <a:pPr marL="285750" indent="-285750">
              <a:buFont typeface="Wingdings" pitchFamily="2" charset="2"/>
              <a:buChar char="è"/>
            </a:pPr>
            <a:r>
              <a:rPr lang="ko-KR" altLang="en-US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즉</a:t>
            </a:r>
            <a:r>
              <a:rPr lang="en-US" altLang="ko-KR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, </a:t>
            </a:r>
            <a:r>
              <a:rPr lang="ko-KR" altLang="en-US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핵심 </a:t>
            </a:r>
            <a:r>
              <a:rPr lang="en-US" altLang="ko-KR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/ </a:t>
            </a:r>
            <a:r>
              <a:rPr lang="ko-KR" altLang="en-US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다른 </a:t>
            </a:r>
            <a:r>
              <a:rPr lang="en-US" altLang="ko-KR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spec</a:t>
            </a:r>
            <a:r>
              <a:rPr lang="ko-KR" altLang="en-US" sz="1600" dirty="0" err="1">
                <a:solidFill>
                  <a:srgbClr val="C00000"/>
                </a:solidFill>
                <a:latin typeface="Söhne"/>
                <a:sym typeface="Wingdings" pitchFamily="2" charset="2"/>
              </a:rPr>
              <a:t>으로</a:t>
            </a:r>
            <a:r>
              <a:rPr lang="ko-KR" altLang="en-US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 </a:t>
            </a:r>
            <a:endParaRPr lang="en-US" altLang="ko-KR" sz="1600" dirty="0">
              <a:solidFill>
                <a:srgbClr val="C00000"/>
              </a:solidFill>
              <a:latin typeface="Söhne"/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è"/>
            </a:pPr>
            <a:endParaRPr lang="en-US" altLang="ko-KR" sz="1600" dirty="0">
              <a:solidFill>
                <a:srgbClr val="C00000"/>
              </a:solidFill>
              <a:latin typeface="Söhne"/>
              <a:sym typeface="Wingdings" pitchFamily="2" charset="2"/>
            </a:endParaRPr>
          </a:p>
          <a:p>
            <a:r>
              <a:rPr lang="ko-KR" altLang="en-US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이때</a:t>
            </a:r>
            <a:r>
              <a:rPr lang="en-US" altLang="ko-KR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, </a:t>
            </a:r>
            <a:r>
              <a:rPr lang="ko-KR" altLang="en-US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무게를 </a:t>
            </a:r>
            <a:r>
              <a:rPr lang="ko-KR" altLang="en-US" sz="1600" dirty="0" err="1">
                <a:solidFill>
                  <a:srgbClr val="C00000"/>
                </a:solidFill>
                <a:latin typeface="Söhne"/>
                <a:sym typeface="Wingdings" pitchFamily="2" charset="2"/>
              </a:rPr>
              <a:t>줄인다거나</a:t>
            </a:r>
            <a:r>
              <a:rPr lang="en-US" altLang="ko-KR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, </a:t>
            </a:r>
            <a:r>
              <a:rPr lang="ko-KR" altLang="en-US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크기를 </a:t>
            </a:r>
            <a:r>
              <a:rPr lang="ko-KR" altLang="en-US" sz="1600" dirty="0" err="1">
                <a:solidFill>
                  <a:srgbClr val="C00000"/>
                </a:solidFill>
                <a:latin typeface="Söhne"/>
                <a:sym typeface="Wingdings" pitchFamily="2" charset="2"/>
              </a:rPr>
              <a:t>줄이려는데</a:t>
            </a:r>
            <a:r>
              <a:rPr lang="en-US" altLang="ko-KR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,</a:t>
            </a:r>
          </a:p>
          <a:p>
            <a:endParaRPr lang="en-US" altLang="ko-KR" sz="1600" dirty="0">
              <a:solidFill>
                <a:srgbClr val="C00000"/>
              </a:solidFill>
              <a:latin typeface="Söhne"/>
              <a:sym typeface="Wingdings" pitchFamily="2" charset="2"/>
            </a:endParaRPr>
          </a:p>
          <a:p>
            <a:r>
              <a:rPr lang="ko-KR" altLang="en-US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실제 그게 가능한가</a:t>
            </a:r>
            <a:r>
              <a:rPr lang="en-US" altLang="ko-KR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? </a:t>
            </a:r>
            <a:r>
              <a:rPr lang="ko-KR" altLang="en-US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실제 </a:t>
            </a:r>
            <a:r>
              <a:rPr lang="en-US" altLang="ko-KR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spec</a:t>
            </a:r>
            <a:r>
              <a:rPr lang="ko-KR" altLang="en-US" sz="1600" dirty="0" err="1">
                <a:solidFill>
                  <a:srgbClr val="C00000"/>
                </a:solidFill>
                <a:latin typeface="Söhne"/>
                <a:sym typeface="Wingdings" pitchFamily="2" charset="2"/>
              </a:rPr>
              <a:t>들간의</a:t>
            </a:r>
            <a:r>
              <a:rPr lang="ko-KR" altLang="en-US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 관계를 통해</a:t>
            </a:r>
            <a:r>
              <a:rPr lang="en-US" altLang="ko-KR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, </a:t>
            </a:r>
            <a:r>
              <a:rPr lang="ko-KR" altLang="en-US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그것이 실현 가능한가 혹은 </a:t>
            </a:r>
            <a:r>
              <a:rPr lang="ko-KR" altLang="en-US" sz="1600" dirty="0" err="1">
                <a:solidFill>
                  <a:srgbClr val="C00000"/>
                </a:solidFill>
                <a:latin typeface="Söhne"/>
                <a:sym typeface="Wingdings" pitchFamily="2" charset="2"/>
              </a:rPr>
              <a:t>어느정도의</a:t>
            </a:r>
            <a:r>
              <a:rPr lang="ko-KR" altLang="en-US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work</a:t>
            </a:r>
            <a:r>
              <a:rPr lang="ko-KR" altLang="en-US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가 필요한가</a:t>
            </a:r>
            <a:r>
              <a:rPr lang="en-US" altLang="ko-KR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. </a:t>
            </a:r>
            <a:r>
              <a:rPr lang="ko-KR" altLang="en-US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등등</a:t>
            </a:r>
            <a:endParaRPr lang="en-US" altLang="ko-KR" sz="1600" dirty="0">
              <a:solidFill>
                <a:srgbClr val="C00000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851356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03E96D-ADE2-F9A1-A147-105357DE2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29BA028-9CBD-E9D5-1220-C5DE6E223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B7AA01-4A61-EFE8-E55E-A9FC329E9CE9}"/>
              </a:ext>
            </a:extLst>
          </p:cNvPr>
          <p:cNvSpPr txBox="1"/>
          <p:nvPr/>
        </p:nvSpPr>
        <p:spPr>
          <a:xfrm>
            <a:off x="776408" y="4952939"/>
            <a:ext cx="36320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374151"/>
                </a:solidFill>
                <a:latin typeface="Söhne"/>
              </a:rPr>
              <a:t>One </a:t>
            </a:r>
            <a:r>
              <a:rPr lang="en-US" altLang="ko-KR" dirty="0">
                <a:solidFill>
                  <a:srgbClr val="C00000"/>
                </a:solidFill>
                <a:latin typeface="Söhne"/>
              </a:rPr>
              <a:t>module’s main specification  </a:t>
            </a:r>
          </a:p>
          <a:p>
            <a:pPr algn="ctr"/>
            <a:r>
              <a:rPr lang="en-US" altLang="ko-KR" dirty="0">
                <a:solidFill>
                  <a:srgbClr val="374151"/>
                </a:solidFill>
                <a:latin typeface="Söhne"/>
              </a:rPr>
              <a:t>affect</a:t>
            </a:r>
          </a:p>
          <a:p>
            <a:pPr algn="ctr"/>
            <a:r>
              <a:rPr lang="en-US" altLang="ko-KR" dirty="0">
                <a:solidFill>
                  <a:srgbClr val="374151"/>
                </a:solidFill>
                <a:latin typeface="Söhne"/>
              </a:rPr>
              <a:t> The other </a:t>
            </a:r>
            <a:r>
              <a:rPr lang="en-US" altLang="ko-KR" dirty="0">
                <a:solidFill>
                  <a:srgbClr val="C00000"/>
                </a:solidFill>
                <a:latin typeface="Söhne"/>
              </a:rPr>
              <a:t>module specifications </a:t>
            </a:r>
            <a:endParaRPr lang="en-US" altLang="ko-KR" dirty="0">
              <a:solidFill>
                <a:srgbClr val="0070C0"/>
              </a:solidFill>
              <a:latin typeface="Söhne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906569-7B0C-B56F-9167-652B4761A23C}"/>
              </a:ext>
            </a:extLst>
          </p:cNvPr>
          <p:cNvSpPr txBox="1"/>
          <p:nvPr/>
        </p:nvSpPr>
        <p:spPr>
          <a:xfrm>
            <a:off x="-347208" y="4237977"/>
            <a:ext cx="6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kumimoji="1" lang="ko-Kore-KR" altLang="en-US" sz="3200" b="1" spc="-4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4BBC898-0589-5A85-26A6-83947FA3B307}"/>
                  </a:ext>
                </a:extLst>
              </p:cNvPr>
              <p:cNvSpPr txBox="1"/>
              <p:nvPr/>
            </p:nvSpPr>
            <p:spPr>
              <a:xfrm>
                <a:off x="314341" y="510690"/>
                <a:ext cx="4134658" cy="11900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kumimoji="1" lang="en-US" altLang="ko-Kore-KR" sz="3200" b="1" spc="-40" dirty="0">
                    <a:latin typeface="+mn-ea"/>
                  </a:rPr>
                  <a:t>Ex) power supply</a:t>
                </a:r>
              </a:p>
              <a:p>
                <a:pPr algn="l"/>
                <a:endParaRPr kumimoji="1" lang="en-US" altLang="ko-Kore-KR" sz="2000" b="1" spc="-40" dirty="0">
                  <a:latin typeface="+mn-ea"/>
                </a:endParaRPr>
              </a:p>
              <a:p>
                <a:pPr algn="l"/>
                <a:r>
                  <a:rPr kumimoji="1" lang="en-US" altLang="ko-Kore-KR" sz="2000" spc="-40" dirty="0">
                    <a:latin typeface="+mn-ea"/>
                  </a:rPr>
                  <a:t>m</a:t>
                </a:r>
                <a:r>
                  <a:rPr kumimoji="1" lang="en-US" altLang="ko-Kore-KR" sz="2000" spc="-40" baseline="-25000" dirty="0">
                    <a:latin typeface="+mn-ea"/>
                  </a:rPr>
                  <a:t>1</a:t>
                </a:r>
                <a:r>
                  <a:rPr kumimoji="1" lang="en-US" altLang="ko-Kore-KR" sz="2000" spc="-40" dirty="0">
                    <a:latin typeface="+mn-ea"/>
                  </a:rPr>
                  <a:t> : {f(m</a:t>
                </a:r>
                <a:r>
                  <a:rPr kumimoji="1" lang="en-US" altLang="ko-Kore-KR" sz="2000" spc="-40" baseline="-25000" dirty="0">
                    <a:latin typeface="+mn-ea"/>
                  </a:rPr>
                  <a:t>1</a:t>
                </a:r>
                <a:r>
                  <a:rPr kumimoji="1" lang="en-US" altLang="ko-Kore-KR" sz="2000" spc="-40" dirty="0">
                    <a:latin typeface="+mn-ea"/>
                  </a:rPr>
                  <a:t>), g(m</a:t>
                </a:r>
                <a:r>
                  <a:rPr kumimoji="1" lang="en-US" altLang="ko-Kore-KR" sz="2000" spc="-40" baseline="-25000" dirty="0">
                    <a:latin typeface="+mn-ea"/>
                  </a:rPr>
                  <a:t>1</a:t>
                </a:r>
                <a:r>
                  <a:rPr kumimoji="1" lang="en-US" altLang="ko-Kore-KR" sz="2000" spc="-40" dirty="0">
                    <a:latin typeface="+mn-ea"/>
                  </a:rPr>
                  <a:t>), </a:t>
                </a:r>
                <a:r>
                  <a:rPr kumimoji="1" lang="en-US" altLang="ko-KR" sz="2000" spc="-40" dirty="0">
                    <a:latin typeface="+mn-ea"/>
                  </a:rPr>
                  <a:t>h</a:t>
                </a:r>
                <a:r>
                  <a:rPr kumimoji="1" lang="en-US" altLang="ko-Kore-KR" sz="2000" spc="-40" dirty="0">
                    <a:latin typeface="+mn-ea"/>
                  </a:rPr>
                  <a:t>(m</a:t>
                </a:r>
                <a:r>
                  <a:rPr kumimoji="1" lang="en-US" altLang="ko-Kore-KR" sz="2000" spc="-40" baseline="-25000" dirty="0">
                    <a:latin typeface="+mn-ea"/>
                  </a:rPr>
                  <a:t>1</a:t>
                </a:r>
                <a:r>
                  <a:rPr kumimoji="1" lang="en-US" altLang="ko-Kore-KR" sz="2000" spc="-40" dirty="0">
                    <a:latin typeface="+mn-ea"/>
                  </a:rPr>
                  <a:t>,</a:t>
                </a:r>
                <a14:m>
                  <m:oMath xmlns:m="http://schemas.openxmlformats.org/officeDocument/2006/math">
                    <m:r>
                      <a:rPr kumimoji="1" lang="en-US" altLang="ko-Kore-KR" sz="2000" i="1" spc="-4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sz="2000" b="0" i="1" spc="-40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kumimoji="1" lang="en-US" altLang="ko-Kore-KR" sz="2000" i="1" spc="-4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ko-Kore-KR" sz="2000" i="1" spc="-4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ko-Kore-KR" sz="2000" i="1" spc="-4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ko-Kore-KR" sz="2000" b="0" i="1" spc="-4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ko-Kore-KR" sz="2000" b="0" i="1" spc="-4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ko-Kore-KR" sz="2000" b="0" i="1" spc="-4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ko-Kore-KR" sz="2000" b="0" i="1" spc="-4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ore-KR" sz="2000" b="0" i="1" spc="-4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ko-Kore-KR" sz="2000" b="0" i="1" spc="-40" smtClean="0">
                            <a:latin typeface="Cambria Math" panose="02040503050406030204" pitchFamily="18" charset="0"/>
                          </a:rPr>
                          <m:t>1)</m:t>
                        </m:r>
                      </m:sup>
                      <m:e>
                        <m:r>
                          <a:rPr kumimoji="1" lang="en-US" altLang="ko-Kore-KR" sz="2000" b="0" i="1" spc="-4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ko-Kore-KR" sz="2000" b="0" i="1" spc="-40" baseline="-2500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nary>
                  </m:oMath>
                </a14:m>
                <a:r>
                  <a:rPr kumimoji="1" lang="en-US" altLang="ko-Kore-KR" sz="2000" spc="-40" dirty="0">
                    <a:latin typeface="+mn-ea"/>
                  </a:rPr>
                  <a:t>}</a:t>
                </a:r>
                <a:endParaRPr kumimoji="1" lang="ko-Kore-KR" altLang="en-US" sz="3200" spc="-40" dirty="0">
                  <a:latin typeface="+mn-ea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4BBC898-0589-5A85-26A6-83947FA3B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41" y="510690"/>
                <a:ext cx="4134658" cy="1190006"/>
              </a:xfrm>
              <a:prstGeom prst="rect">
                <a:avLst/>
              </a:prstGeom>
              <a:blipFill>
                <a:blip r:embed="rId3"/>
                <a:stretch>
                  <a:fillRect l="-5810" t="-10638" r="-612" b="-6276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535D0555-0191-DF6B-77B5-51FBC625D76C}"/>
              </a:ext>
            </a:extLst>
          </p:cNvPr>
          <p:cNvSpPr txBox="1"/>
          <p:nvPr/>
        </p:nvSpPr>
        <p:spPr>
          <a:xfrm>
            <a:off x="443650" y="1015246"/>
            <a:ext cx="356495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spc="-40" dirty="0">
                <a:latin typeface="+mn-ea"/>
              </a:rPr>
              <a:t>{perf / Spec /   constraint}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BAF6E09-588E-1D23-4604-F5FCD95C10A4}"/>
              </a:ext>
            </a:extLst>
          </p:cNvPr>
          <p:cNvSpPr txBox="1"/>
          <p:nvPr/>
        </p:nvSpPr>
        <p:spPr>
          <a:xfrm>
            <a:off x="393709" y="1983205"/>
            <a:ext cx="3614891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ore-KR" sz="1800" spc="-40" dirty="0">
                <a:solidFill>
                  <a:srgbClr val="C00000"/>
                </a:solidFill>
                <a:latin typeface="+mn-ea"/>
              </a:rPr>
              <a:t>f(m</a:t>
            </a:r>
            <a:r>
              <a:rPr kumimoji="1" lang="en-US" altLang="ko-Kore-KR" sz="1800" spc="-40" baseline="-25000" dirty="0">
                <a:solidFill>
                  <a:srgbClr val="C00000"/>
                </a:solidFill>
                <a:latin typeface="+mn-ea"/>
              </a:rPr>
              <a:t>1</a:t>
            </a:r>
            <a:r>
              <a:rPr kumimoji="1" lang="en-US" altLang="ko-Kore-KR" sz="1800" spc="-40" dirty="0">
                <a:solidFill>
                  <a:srgbClr val="C00000"/>
                </a:solidFill>
                <a:latin typeface="+mn-ea"/>
              </a:rPr>
              <a:t>)  :</a:t>
            </a:r>
          </a:p>
          <a:p>
            <a:endParaRPr kumimoji="1" lang="en-US" altLang="ko-KR" spc="-40" dirty="0">
              <a:solidFill>
                <a:srgbClr val="C00000"/>
              </a:solidFill>
              <a:latin typeface="+mn-ea"/>
            </a:endParaRPr>
          </a:p>
          <a:p>
            <a:r>
              <a:rPr kumimoji="1" lang="en-US" altLang="ko-Kore-KR" sz="1800" spc="-40" dirty="0">
                <a:solidFill>
                  <a:srgbClr val="C00000"/>
                </a:solidFill>
                <a:latin typeface="+mn-ea"/>
              </a:rPr>
              <a:t>g(m</a:t>
            </a:r>
            <a:r>
              <a:rPr kumimoji="1" lang="en-US" altLang="ko-Kore-KR" sz="1800" spc="-40" baseline="-25000" dirty="0">
                <a:solidFill>
                  <a:srgbClr val="C00000"/>
                </a:solidFill>
                <a:latin typeface="+mn-ea"/>
              </a:rPr>
              <a:t>1</a:t>
            </a:r>
            <a:r>
              <a:rPr kumimoji="1" lang="en-US" altLang="ko-Kore-KR" sz="1800" spc="-40" dirty="0">
                <a:solidFill>
                  <a:srgbClr val="C00000"/>
                </a:solidFill>
                <a:latin typeface="+mn-ea"/>
              </a:rPr>
              <a:t>) :</a:t>
            </a:r>
          </a:p>
          <a:p>
            <a:endParaRPr kumimoji="1" lang="en-US" altLang="ko-KR" spc="-40" dirty="0">
              <a:latin typeface="+mn-ea"/>
            </a:endParaRPr>
          </a:p>
          <a:p>
            <a:endParaRPr kumimoji="1" lang="en-US" altLang="ko-KR" spc="-40" dirty="0">
              <a:latin typeface="+mn-ea"/>
            </a:endParaRPr>
          </a:p>
          <a:p>
            <a:endParaRPr kumimoji="1" lang="en-US" altLang="ko-KR" spc="-40" dirty="0">
              <a:latin typeface="+mn-ea"/>
            </a:endParaRPr>
          </a:p>
          <a:p>
            <a:endParaRPr kumimoji="1" lang="en-US" altLang="ko-KR" spc="-40" dirty="0">
              <a:latin typeface="+mn-ea"/>
            </a:endParaRPr>
          </a:p>
          <a:p>
            <a:r>
              <a:rPr kumimoji="1" lang="en-US" altLang="ko-KR" sz="1800" spc="-40" dirty="0">
                <a:solidFill>
                  <a:srgbClr val="1D6FA9"/>
                </a:solidFill>
                <a:latin typeface="+mn-ea"/>
              </a:rPr>
              <a:t>h</a:t>
            </a:r>
            <a:r>
              <a:rPr kumimoji="1" lang="en-US" altLang="ko-Kore-KR" sz="1800" spc="-40" dirty="0">
                <a:solidFill>
                  <a:srgbClr val="1D6FA9"/>
                </a:solidFill>
                <a:latin typeface="+mn-ea"/>
              </a:rPr>
              <a:t>(m</a:t>
            </a:r>
            <a:r>
              <a:rPr kumimoji="1" lang="en-US" altLang="ko-Kore-KR" sz="1800" spc="-40" baseline="-25000" dirty="0">
                <a:solidFill>
                  <a:srgbClr val="1D6FA9"/>
                </a:solidFill>
                <a:latin typeface="+mn-ea"/>
              </a:rPr>
              <a:t>1</a:t>
            </a:r>
            <a:r>
              <a:rPr kumimoji="1" lang="en-US" altLang="ko-Kore-KR" sz="1800" spc="-40" dirty="0">
                <a:solidFill>
                  <a:srgbClr val="1D6FA9"/>
                </a:solidFill>
                <a:latin typeface="+mn-ea"/>
              </a:rPr>
              <a:t>, m</a:t>
            </a:r>
            <a:r>
              <a:rPr kumimoji="1" lang="en-US" altLang="ko-Kore-KR" sz="1800" spc="-40" baseline="-25000" dirty="0">
                <a:solidFill>
                  <a:srgbClr val="1D6FA9"/>
                </a:solidFill>
                <a:latin typeface="+mn-ea"/>
              </a:rPr>
              <a:t>2</a:t>
            </a:r>
            <a:r>
              <a:rPr kumimoji="1" lang="en-US" altLang="ko-Kore-KR" sz="1800" spc="-40" dirty="0">
                <a:solidFill>
                  <a:srgbClr val="1D6FA9"/>
                </a:solidFill>
                <a:latin typeface="+mn-ea"/>
              </a:rPr>
              <a:t>} :</a:t>
            </a:r>
            <a:endParaRPr kumimoji="1" lang="ko-Kore-KR" altLang="en-US" spc="-40" dirty="0">
              <a:solidFill>
                <a:srgbClr val="1D6FA9"/>
              </a:solidFill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725D4C-B101-2EDB-D5C7-81406584116E}"/>
              </a:ext>
            </a:extLst>
          </p:cNvPr>
          <p:cNvSpPr txBox="1"/>
          <p:nvPr/>
        </p:nvSpPr>
        <p:spPr>
          <a:xfrm>
            <a:off x="12277730" y="2092335"/>
            <a:ext cx="307983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latin typeface="Söhne"/>
              </a:rPr>
              <a:t>4)</a:t>
            </a:r>
            <a:r>
              <a:rPr lang="ko-KR" altLang="en-US" sz="1600" dirty="0">
                <a:solidFill>
                  <a:srgbClr val="C00000"/>
                </a:solidFill>
                <a:latin typeface="Söhne"/>
              </a:rPr>
              <a:t> 특정 모듈의 </a:t>
            </a:r>
            <a:r>
              <a:rPr lang="en-US" altLang="ko-KR" sz="1600" dirty="0">
                <a:solidFill>
                  <a:srgbClr val="C00000"/>
                </a:solidFill>
                <a:latin typeface="Söhne"/>
              </a:rPr>
              <a:t> Specification </a:t>
            </a:r>
            <a:r>
              <a:rPr lang="ko-KR" altLang="en-US" sz="1600" dirty="0">
                <a:solidFill>
                  <a:srgbClr val="C00000"/>
                </a:solidFill>
                <a:latin typeface="Söhne"/>
              </a:rPr>
              <a:t>상에서의 관계</a:t>
            </a:r>
            <a:r>
              <a:rPr lang="en-US" altLang="ko-KR" sz="1600" dirty="0">
                <a:solidFill>
                  <a:srgbClr val="C00000"/>
                </a:solidFill>
                <a:latin typeface="Söhne"/>
              </a:rPr>
              <a:t>.</a:t>
            </a:r>
          </a:p>
          <a:p>
            <a:endParaRPr lang="en-US" altLang="ko-KR" sz="1600" dirty="0">
              <a:solidFill>
                <a:srgbClr val="C00000"/>
              </a:solidFill>
              <a:latin typeface="Söhne"/>
            </a:endParaRPr>
          </a:p>
          <a:p>
            <a:pPr marL="285750" indent="-285750">
              <a:buFont typeface="Wingdings" pitchFamily="2" charset="2"/>
              <a:buChar char="è"/>
            </a:pPr>
            <a:r>
              <a:rPr lang="ko-KR" altLang="en-US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즉</a:t>
            </a:r>
            <a:r>
              <a:rPr lang="en-US" altLang="ko-KR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, </a:t>
            </a:r>
            <a:r>
              <a:rPr lang="ko-KR" altLang="en-US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핵심 </a:t>
            </a:r>
            <a:r>
              <a:rPr lang="en-US" altLang="ko-KR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/ </a:t>
            </a:r>
            <a:r>
              <a:rPr lang="ko-KR" altLang="en-US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다른 </a:t>
            </a:r>
            <a:r>
              <a:rPr lang="en-US" altLang="ko-KR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spec</a:t>
            </a:r>
            <a:r>
              <a:rPr lang="ko-KR" altLang="en-US" sz="1600" dirty="0" err="1">
                <a:solidFill>
                  <a:srgbClr val="C00000"/>
                </a:solidFill>
                <a:latin typeface="Söhne"/>
                <a:sym typeface="Wingdings" pitchFamily="2" charset="2"/>
              </a:rPr>
              <a:t>으로</a:t>
            </a:r>
            <a:r>
              <a:rPr lang="ko-KR" altLang="en-US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 </a:t>
            </a:r>
            <a:endParaRPr lang="en-US" altLang="ko-KR" sz="1600" dirty="0">
              <a:solidFill>
                <a:srgbClr val="C00000"/>
              </a:solidFill>
              <a:latin typeface="Söhne"/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è"/>
            </a:pPr>
            <a:endParaRPr lang="en-US" altLang="ko-KR" sz="1600" dirty="0">
              <a:solidFill>
                <a:srgbClr val="C00000"/>
              </a:solidFill>
              <a:latin typeface="Söhne"/>
              <a:sym typeface="Wingdings" pitchFamily="2" charset="2"/>
            </a:endParaRPr>
          </a:p>
          <a:p>
            <a:r>
              <a:rPr lang="ko-KR" altLang="en-US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이때</a:t>
            </a:r>
            <a:r>
              <a:rPr lang="en-US" altLang="ko-KR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, </a:t>
            </a:r>
            <a:r>
              <a:rPr lang="ko-KR" altLang="en-US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무게를 </a:t>
            </a:r>
            <a:r>
              <a:rPr lang="ko-KR" altLang="en-US" sz="1600" dirty="0" err="1">
                <a:solidFill>
                  <a:srgbClr val="C00000"/>
                </a:solidFill>
                <a:latin typeface="Söhne"/>
                <a:sym typeface="Wingdings" pitchFamily="2" charset="2"/>
              </a:rPr>
              <a:t>줄인다거나</a:t>
            </a:r>
            <a:r>
              <a:rPr lang="en-US" altLang="ko-KR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, </a:t>
            </a:r>
            <a:r>
              <a:rPr lang="ko-KR" altLang="en-US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크기를 </a:t>
            </a:r>
            <a:r>
              <a:rPr lang="ko-KR" altLang="en-US" sz="1600" dirty="0" err="1">
                <a:solidFill>
                  <a:srgbClr val="C00000"/>
                </a:solidFill>
                <a:latin typeface="Söhne"/>
                <a:sym typeface="Wingdings" pitchFamily="2" charset="2"/>
              </a:rPr>
              <a:t>줄이려는데</a:t>
            </a:r>
            <a:r>
              <a:rPr lang="en-US" altLang="ko-KR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,</a:t>
            </a:r>
          </a:p>
          <a:p>
            <a:endParaRPr lang="en-US" altLang="ko-KR" sz="1600" dirty="0">
              <a:solidFill>
                <a:srgbClr val="C00000"/>
              </a:solidFill>
              <a:latin typeface="Söhne"/>
              <a:sym typeface="Wingdings" pitchFamily="2" charset="2"/>
            </a:endParaRPr>
          </a:p>
          <a:p>
            <a:r>
              <a:rPr lang="ko-KR" altLang="en-US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실제 그게 가능한가</a:t>
            </a:r>
            <a:r>
              <a:rPr lang="en-US" altLang="ko-KR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? </a:t>
            </a:r>
            <a:r>
              <a:rPr lang="ko-KR" altLang="en-US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실제 </a:t>
            </a:r>
            <a:r>
              <a:rPr lang="en-US" altLang="ko-KR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spec</a:t>
            </a:r>
            <a:r>
              <a:rPr lang="ko-KR" altLang="en-US" sz="1600" dirty="0" err="1">
                <a:solidFill>
                  <a:srgbClr val="C00000"/>
                </a:solidFill>
                <a:latin typeface="Söhne"/>
                <a:sym typeface="Wingdings" pitchFamily="2" charset="2"/>
              </a:rPr>
              <a:t>들간의</a:t>
            </a:r>
            <a:r>
              <a:rPr lang="ko-KR" altLang="en-US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 관계를 통해</a:t>
            </a:r>
            <a:r>
              <a:rPr lang="en-US" altLang="ko-KR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, </a:t>
            </a:r>
            <a:r>
              <a:rPr lang="ko-KR" altLang="en-US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그것이 실현 가능한가 혹은 </a:t>
            </a:r>
            <a:r>
              <a:rPr lang="ko-KR" altLang="en-US" sz="1600" dirty="0" err="1">
                <a:solidFill>
                  <a:srgbClr val="C00000"/>
                </a:solidFill>
                <a:latin typeface="Söhne"/>
                <a:sym typeface="Wingdings" pitchFamily="2" charset="2"/>
              </a:rPr>
              <a:t>어느정도의</a:t>
            </a:r>
            <a:r>
              <a:rPr lang="ko-KR" altLang="en-US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work</a:t>
            </a:r>
            <a:r>
              <a:rPr lang="ko-KR" altLang="en-US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가 필요한가</a:t>
            </a:r>
            <a:r>
              <a:rPr lang="en-US" altLang="ko-KR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. </a:t>
            </a:r>
            <a:r>
              <a:rPr lang="ko-KR" altLang="en-US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등등</a:t>
            </a:r>
            <a:endParaRPr lang="en-US" altLang="ko-KR" sz="1600" dirty="0">
              <a:solidFill>
                <a:srgbClr val="C00000"/>
              </a:solidFill>
              <a:latin typeface="Söhn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9AD5BA-6CA0-1A62-4819-B8BFFC8A40EA}"/>
                  </a:ext>
                </a:extLst>
              </p:cNvPr>
              <p:cNvSpPr txBox="1"/>
              <p:nvPr/>
            </p:nvSpPr>
            <p:spPr>
              <a:xfrm>
                <a:off x="5009342" y="549304"/>
                <a:ext cx="4134658" cy="11900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kumimoji="1" lang="en-US" altLang="ko-Kore-KR" sz="3200" b="1" spc="-40" dirty="0">
                    <a:latin typeface="+mn-ea"/>
                  </a:rPr>
                  <a:t>Ex) Processor</a:t>
                </a:r>
              </a:p>
              <a:p>
                <a:pPr algn="l"/>
                <a:endParaRPr kumimoji="1" lang="en-US" altLang="ko-Kore-KR" sz="2000" b="1" spc="-40" dirty="0">
                  <a:latin typeface="+mn-ea"/>
                </a:endParaRPr>
              </a:p>
              <a:p>
                <a:pPr algn="l"/>
                <a:r>
                  <a:rPr kumimoji="1" lang="en-US" altLang="ko-Kore-KR" sz="2000" spc="-40" dirty="0">
                    <a:latin typeface="+mn-ea"/>
                  </a:rPr>
                  <a:t>m</a:t>
                </a:r>
                <a:r>
                  <a:rPr kumimoji="1" lang="en-US" altLang="ko-Kore-KR" sz="2000" spc="-40" baseline="-25000" dirty="0">
                    <a:latin typeface="+mn-ea"/>
                  </a:rPr>
                  <a:t>2</a:t>
                </a:r>
                <a:r>
                  <a:rPr kumimoji="1" lang="en-US" altLang="ko-Kore-KR" sz="2000" spc="-40" dirty="0">
                    <a:latin typeface="+mn-ea"/>
                  </a:rPr>
                  <a:t> : {f(m</a:t>
                </a:r>
                <a:r>
                  <a:rPr kumimoji="1" lang="en-US" altLang="ko-Kore-KR" sz="2000" spc="-40" baseline="-25000" dirty="0">
                    <a:latin typeface="+mn-ea"/>
                  </a:rPr>
                  <a:t>1</a:t>
                </a:r>
                <a:r>
                  <a:rPr kumimoji="1" lang="en-US" altLang="ko-Kore-KR" sz="2000" spc="-40" dirty="0">
                    <a:latin typeface="+mn-ea"/>
                  </a:rPr>
                  <a:t>), g(m</a:t>
                </a:r>
                <a:r>
                  <a:rPr kumimoji="1" lang="en-US" altLang="ko-Kore-KR" sz="2000" spc="-40" baseline="-25000" dirty="0">
                    <a:latin typeface="+mn-ea"/>
                  </a:rPr>
                  <a:t>1</a:t>
                </a:r>
                <a:r>
                  <a:rPr kumimoji="1" lang="en-US" altLang="ko-Kore-KR" sz="2000" spc="-40" dirty="0">
                    <a:latin typeface="+mn-ea"/>
                  </a:rPr>
                  <a:t>), </a:t>
                </a:r>
                <a:r>
                  <a:rPr kumimoji="1" lang="en-US" altLang="ko-KR" sz="2000" spc="-40" dirty="0">
                    <a:latin typeface="+mn-ea"/>
                  </a:rPr>
                  <a:t>h</a:t>
                </a:r>
                <a:r>
                  <a:rPr kumimoji="1" lang="en-US" altLang="ko-Kore-KR" sz="2000" spc="-40" dirty="0">
                    <a:latin typeface="+mn-ea"/>
                  </a:rPr>
                  <a:t>(m</a:t>
                </a:r>
                <a:r>
                  <a:rPr kumimoji="1" lang="en-US" altLang="ko-Kore-KR" sz="2000" spc="-40" baseline="-25000" dirty="0">
                    <a:latin typeface="+mn-ea"/>
                  </a:rPr>
                  <a:t>1</a:t>
                </a:r>
                <a:r>
                  <a:rPr kumimoji="1" lang="en-US" altLang="ko-Kore-KR" sz="2000" spc="-40" dirty="0">
                    <a:latin typeface="+mn-ea"/>
                  </a:rPr>
                  <a:t>,</a:t>
                </a:r>
                <a14:m>
                  <m:oMath xmlns:m="http://schemas.openxmlformats.org/officeDocument/2006/math">
                    <m:r>
                      <a:rPr kumimoji="1" lang="en-US" altLang="ko-Kore-KR" sz="2000" i="1" spc="-4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sz="2000" b="0" i="1" spc="-40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kumimoji="1" lang="en-US" altLang="ko-Kore-KR" sz="2000" i="1" spc="-4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ko-Kore-KR" sz="2000" i="1" spc="-4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ko-Kore-KR" sz="2000" i="1" spc="-4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ko-Kore-KR" sz="2000" b="0" i="1" spc="-4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ko-Kore-KR" sz="2000" b="0" i="1" spc="-4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ko-Kore-KR" sz="2000" b="0" i="1" spc="-4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ko-Kore-KR" sz="2000" b="0" i="1" spc="-4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ore-KR" sz="2000" b="0" i="1" spc="-4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ko-Kore-KR" sz="2000" b="0" i="1" spc="-40" smtClean="0">
                            <a:latin typeface="Cambria Math" panose="02040503050406030204" pitchFamily="18" charset="0"/>
                          </a:rPr>
                          <m:t>1)</m:t>
                        </m:r>
                      </m:sup>
                      <m:e>
                        <m:r>
                          <a:rPr kumimoji="1" lang="en-US" altLang="ko-Kore-KR" sz="2000" b="0" i="1" spc="-4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ko-Kore-KR" sz="2000" b="0" i="1" spc="-40" baseline="-2500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nary>
                  </m:oMath>
                </a14:m>
                <a:r>
                  <a:rPr kumimoji="1" lang="en-US" altLang="ko-Kore-KR" sz="2000" spc="-40" dirty="0">
                    <a:latin typeface="+mn-ea"/>
                  </a:rPr>
                  <a:t>}</a:t>
                </a:r>
                <a:endParaRPr kumimoji="1" lang="ko-Kore-KR" altLang="en-US" sz="3200" spc="-40" dirty="0">
                  <a:latin typeface="+mn-ea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9AD5BA-6CA0-1A62-4819-B8BFFC8A4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342" y="549304"/>
                <a:ext cx="4134658" cy="1190006"/>
              </a:xfrm>
              <a:prstGeom prst="rect">
                <a:avLst/>
              </a:prstGeom>
              <a:blipFill>
                <a:blip r:embed="rId4"/>
                <a:stretch>
                  <a:fillRect l="-5828" t="-10638" r="-920" b="-6276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7D745AC-59EC-D91E-4555-E3B29C629CB4}"/>
              </a:ext>
            </a:extLst>
          </p:cNvPr>
          <p:cNvSpPr txBox="1"/>
          <p:nvPr/>
        </p:nvSpPr>
        <p:spPr>
          <a:xfrm>
            <a:off x="5138651" y="1053860"/>
            <a:ext cx="356495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spc="-40" dirty="0">
                <a:latin typeface="+mn-ea"/>
              </a:rPr>
              <a:t>{perf / Spec /   constraint}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9757E2-B64E-D49E-DC8A-FCABD680D7F4}"/>
              </a:ext>
            </a:extLst>
          </p:cNvPr>
          <p:cNvSpPr txBox="1"/>
          <p:nvPr/>
        </p:nvSpPr>
        <p:spPr>
          <a:xfrm>
            <a:off x="1978758" y="1983205"/>
            <a:ext cx="114550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- </a:t>
            </a:r>
            <a:r>
              <a:rPr kumimoji="1" lang="ko-Kore-KR" altLang="en-US" spc="-40" dirty="0">
                <a:latin typeface="+mn-ea"/>
              </a:rPr>
              <a:t>파워 용량</a:t>
            </a:r>
            <a:endParaRPr kumimoji="1" lang="en-US" altLang="ko-Kore-KR" spc="-4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1FE11-054D-7BFB-EC7E-E7B6F5121231}"/>
              </a:ext>
            </a:extLst>
          </p:cNvPr>
          <p:cNvSpPr txBox="1"/>
          <p:nvPr/>
        </p:nvSpPr>
        <p:spPr>
          <a:xfrm>
            <a:off x="2054845" y="3899762"/>
            <a:ext cx="137531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latin typeface="+mn-ea"/>
              </a:rPr>
              <a:t>Interface type</a:t>
            </a:r>
            <a:endParaRPr kumimoji="1" lang="en-US" altLang="ko-Kore-KR" spc="-4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9E3082-5702-072F-3320-5DCAA7FB0C8E}"/>
              </a:ext>
            </a:extLst>
          </p:cNvPr>
          <p:cNvSpPr txBox="1"/>
          <p:nvPr/>
        </p:nvSpPr>
        <p:spPr>
          <a:xfrm>
            <a:off x="1987501" y="2518006"/>
            <a:ext cx="1791837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Interface</a:t>
            </a:r>
          </a:p>
          <a:p>
            <a:pPr algn="l"/>
            <a:r>
              <a:rPr kumimoji="1" lang="en-US" altLang="ko-Kore-KR" spc="-40" dirty="0">
                <a:latin typeface="+mn-ea"/>
              </a:rPr>
              <a:t>Voltage</a:t>
            </a:r>
            <a:r>
              <a:rPr kumimoji="1" lang="ko-Kore-KR" altLang="en-US" spc="-40" dirty="0">
                <a:latin typeface="+mn-ea"/>
              </a:rPr>
              <a:t> </a:t>
            </a:r>
            <a:r>
              <a:rPr kumimoji="1" lang="en-US" altLang="ko-Kore-KR" spc="-40" dirty="0">
                <a:latin typeface="+mn-ea"/>
              </a:rPr>
              <a:t>&amp; </a:t>
            </a:r>
            <a:r>
              <a:rPr kumimoji="1" lang="en-US" altLang="ko-KR" spc="-40" dirty="0">
                <a:latin typeface="+mn-ea"/>
              </a:rPr>
              <a:t>current</a:t>
            </a:r>
          </a:p>
          <a:p>
            <a:pPr algn="l"/>
            <a:r>
              <a:rPr kumimoji="1" lang="ko-Kore-KR" altLang="en-US" spc="-40" dirty="0">
                <a:latin typeface="+mn-ea"/>
              </a:rPr>
              <a:t>무게</a:t>
            </a:r>
            <a:endParaRPr kumimoji="1" lang="en-US" altLang="ko-Kore-KR" spc="-40" dirty="0">
              <a:latin typeface="+mn-ea"/>
            </a:endParaRPr>
          </a:p>
          <a:p>
            <a:pPr algn="l"/>
            <a:r>
              <a:rPr kumimoji="1" lang="ko-Kore-KR" altLang="en-US" spc="-40" dirty="0">
                <a:latin typeface="+mn-ea"/>
              </a:rPr>
              <a:t>크기</a:t>
            </a:r>
            <a:endParaRPr kumimoji="1" lang="en-US" altLang="ko-Kore-KR" spc="-4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F4940A-29FD-4915-BAF5-26C982D57567}"/>
              </a:ext>
            </a:extLst>
          </p:cNvPr>
          <p:cNvSpPr txBox="1"/>
          <p:nvPr/>
        </p:nvSpPr>
        <p:spPr>
          <a:xfrm>
            <a:off x="5527999" y="1983205"/>
            <a:ext cx="174874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Core &amp; thread </a:t>
            </a:r>
            <a:r>
              <a:rPr kumimoji="1" lang="ko-Kore-KR" altLang="en-US" spc="-40" dirty="0">
                <a:latin typeface="+mn-ea"/>
              </a:rPr>
              <a:t>수</a:t>
            </a:r>
            <a:endParaRPr kumimoji="1" lang="en-US" altLang="ko-Kore-KR" spc="-4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012561-CF32-D131-8CB8-DDD580046A80}"/>
              </a:ext>
            </a:extLst>
          </p:cNvPr>
          <p:cNvSpPr txBox="1"/>
          <p:nvPr/>
        </p:nvSpPr>
        <p:spPr>
          <a:xfrm>
            <a:off x="5547569" y="3899762"/>
            <a:ext cx="198945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Power </a:t>
            </a:r>
            <a:r>
              <a:rPr kumimoji="1" lang="en-US" altLang="ko-KR" spc="-40" dirty="0">
                <a:latin typeface="+mn-ea"/>
              </a:rPr>
              <a:t>consumption</a:t>
            </a:r>
          </a:p>
          <a:p>
            <a:pPr algn="l"/>
            <a:r>
              <a:rPr kumimoji="1" lang="en-US" altLang="ko-KR" spc="-40" dirty="0">
                <a:latin typeface="+mn-ea"/>
              </a:rPr>
              <a:t>Interface type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1E633B-C0CD-8F04-D57B-BB6CBE580AFC}"/>
              </a:ext>
            </a:extLst>
          </p:cNvPr>
          <p:cNvSpPr txBox="1"/>
          <p:nvPr/>
        </p:nvSpPr>
        <p:spPr>
          <a:xfrm>
            <a:off x="5547569" y="2518006"/>
            <a:ext cx="1772345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Interface</a:t>
            </a:r>
          </a:p>
          <a:p>
            <a:pPr algn="l"/>
            <a:r>
              <a:rPr kumimoji="1" lang="en-US" altLang="ko-Kore-KR" spc="-40" dirty="0">
                <a:latin typeface="+mn-ea"/>
              </a:rPr>
              <a:t>voltage</a:t>
            </a:r>
            <a:r>
              <a:rPr kumimoji="1" lang="ko-Kore-KR" altLang="en-US" spc="-40" dirty="0">
                <a:latin typeface="+mn-ea"/>
              </a:rPr>
              <a:t> </a:t>
            </a:r>
            <a:r>
              <a:rPr kumimoji="1" lang="en-US" altLang="ko-Kore-KR" spc="-40" dirty="0">
                <a:latin typeface="+mn-ea"/>
              </a:rPr>
              <a:t>&amp; </a:t>
            </a:r>
            <a:r>
              <a:rPr kumimoji="1" lang="en-US" altLang="ko-KR" spc="-40" dirty="0">
                <a:latin typeface="+mn-ea"/>
              </a:rPr>
              <a:t>current</a:t>
            </a:r>
          </a:p>
          <a:p>
            <a:pPr algn="l"/>
            <a:r>
              <a:rPr kumimoji="1" lang="ko-Kore-KR" altLang="en-US" spc="-40" dirty="0">
                <a:latin typeface="+mn-ea"/>
              </a:rPr>
              <a:t>무게</a:t>
            </a:r>
            <a:endParaRPr kumimoji="1" lang="en-US" altLang="ko-Kore-KR" spc="-40" dirty="0">
              <a:latin typeface="+mn-ea"/>
            </a:endParaRPr>
          </a:p>
          <a:p>
            <a:pPr algn="l"/>
            <a:r>
              <a:rPr kumimoji="1" lang="ko-Kore-KR" altLang="en-US" spc="-40" dirty="0">
                <a:latin typeface="+mn-ea"/>
              </a:rPr>
              <a:t>크기</a:t>
            </a:r>
            <a:endParaRPr kumimoji="1" lang="en-US" altLang="ko-Kore-KR" spc="-40" dirty="0"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22BADFB-4DE3-FAEF-377F-4E5E0E5B7CFA}"/>
              </a:ext>
            </a:extLst>
          </p:cNvPr>
          <p:cNvSpPr txBox="1"/>
          <p:nvPr/>
        </p:nvSpPr>
        <p:spPr>
          <a:xfrm>
            <a:off x="5655467" y="4183238"/>
            <a:ext cx="201304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endParaRPr kumimoji="1" lang="en-US" altLang="ko-Kore-KR" spc="-40" dirty="0">
              <a:latin typeface="+mn-ea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D4F14838-6888-4D7D-2328-4E28B5334569}"/>
              </a:ext>
            </a:extLst>
          </p:cNvPr>
          <p:cNvSpPr/>
          <p:nvPr/>
        </p:nvSpPr>
        <p:spPr>
          <a:xfrm>
            <a:off x="5196980" y="2607560"/>
            <a:ext cx="146807" cy="14680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F43AC543-ACED-DBC2-C696-C74D9168D8A8}"/>
              </a:ext>
            </a:extLst>
          </p:cNvPr>
          <p:cNvSpPr/>
          <p:nvPr/>
        </p:nvSpPr>
        <p:spPr>
          <a:xfrm>
            <a:off x="5196980" y="2896980"/>
            <a:ext cx="146807" cy="14680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96D856A3-2314-16A8-6A98-04FE1B7FB42D}"/>
              </a:ext>
            </a:extLst>
          </p:cNvPr>
          <p:cNvSpPr/>
          <p:nvPr/>
        </p:nvSpPr>
        <p:spPr>
          <a:xfrm>
            <a:off x="5196980" y="3131872"/>
            <a:ext cx="146807" cy="14680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195D69C5-6F8A-6FBE-823E-6F04FD6C19DB}"/>
              </a:ext>
            </a:extLst>
          </p:cNvPr>
          <p:cNvSpPr/>
          <p:nvPr/>
        </p:nvSpPr>
        <p:spPr>
          <a:xfrm>
            <a:off x="5196980" y="3398778"/>
            <a:ext cx="146807" cy="14680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699491ED-E4FC-2612-598E-71FCA62392AD}"/>
              </a:ext>
            </a:extLst>
          </p:cNvPr>
          <p:cNvSpPr/>
          <p:nvPr/>
        </p:nvSpPr>
        <p:spPr>
          <a:xfrm>
            <a:off x="5196980" y="3972131"/>
            <a:ext cx="146807" cy="14680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F561CA7D-A635-2E51-C229-B0BACCA5FEC6}"/>
              </a:ext>
            </a:extLst>
          </p:cNvPr>
          <p:cNvSpPr/>
          <p:nvPr/>
        </p:nvSpPr>
        <p:spPr>
          <a:xfrm>
            <a:off x="5196980" y="4239037"/>
            <a:ext cx="146807" cy="14680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BD21B37-12A0-B8F5-83F5-1F0D5DCDAAF1}"/>
              </a:ext>
            </a:extLst>
          </p:cNvPr>
          <p:cNvSpPr/>
          <p:nvPr/>
        </p:nvSpPr>
        <p:spPr>
          <a:xfrm>
            <a:off x="3966247" y="2607560"/>
            <a:ext cx="146807" cy="14680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D1BEC0D2-327C-B41C-BF69-3DA805BCEE1B}"/>
              </a:ext>
            </a:extLst>
          </p:cNvPr>
          <p:cNvSpPr/>
          <p:nvPr/>
        </p:nvSpPr>
        <p:spPr>
          <a:xfrm>
            <a:off x="3966247" y="2896980"/>
            <a:ext cx="146807" cy="14680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20A39CA3-8C7E-6D40-A2E5-53C386A81EE8}"/>
              </a:ext>
            </a:extLst>
          </p:cNvPr>
          <p:cNvSpPr/>
          <p:nvPr/>
        </p:nvSpPr>
        <p:spPr>
          <a:xfrm>
            <a:off x="3966247" y="3131872"/>
            <a:ext cx="146807" cy="14680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031EC762-D099-A5C4-03C5-8F5BD350C17E}"/>
              </a:ext>
            </a:extLst>
          </p:cNvPr>
          <p:cNvSpPr/>
          <p:nvPr/>
        </p:nvSpPr>
        <p:spPr>
          <a:xfrm>
            <a:off x="3966247" y="3398778"/>
            <a:ext cx="146807" cy="14680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D11C8701-F452-A416-12B5-7E4B064A9C18}"/>
              </a:ext>
            </a:extLst>
          </p:cNvPr>
          <p:cNvSpPr/>
          <p:nvPr/>
        </p:nvSpPr>
        <p:spPr>
          <a:xfrm>
            <a:off x="3966247" y="3986813"/>
            <a:ext cx="146807" cy="14680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65C6276D-D41B-2723-BA32-3EF43C410595}"/>
              </a:ext>
            </a:extLst>
          </p:cNvPr>
          <p:cNvSpPr/>
          <p:nvPr/>
        </p:nvSpPr>
        <p:spPr>
          <a:xfrm>
            <a:off x="3966247" y="2024321"/>
            <a:ext cx="146807" cy="14680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C2DA426-A51B-3F3B-7702-A4D6C74736D8}"/>
              </a:ext>
            </a:extLst>
          </p:cNvPr>
          <p:cNvSpPr/>
          <p:nvPr/>
        </p:nvSpPr>
        <p:spPr>
          <a:xfrm>
            <a:off x="5196982" y="2024321"/>
            <a:ext cx="146807" cy="14680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1DC8D958-A689-1B3B-8EFE-E8446F5AFEEB}"/>
              </a:ext>
            </a:extLst>
          </p:cNvPr>
          <p:cNvCxnSpPr>
            <a:stCxn id="87" idx="6"/>
            <a:endCxn id="78" idx="2"/>
          </p:cNvCxnSpPr>
          <p:nvPr/>
        </p:nvCxnSpPr>
        <p:spPr>
          <a:xfrm>
            <a:off x="4113054" y="2097725"/>
            <a:ext cx="1083926" cy="19478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1CBC64C-4370-F87C-B4B3-2D95A1F5311A}"/>
              </a:ext>
            </a:extLst>
          </p:cNvPr>
          <p:cNvCxnSpPr>
            <a:cxnSpLocks/>
            <a:stCxn id="80" idx="6"/>
            <a:endCxn id="79" idx="2"/>
          </p:cNvCxnSpPr>
          <p:nvPr/>
        </p:nvCxnSpPr>
        <p:spPr>
          <a:xfrm>
            <a:off x="4113054" y="2680964"/>
            <a:ext cx="1083926" cy="1631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[R] 93">
            <a:extLst>
              <a:ext uri="{FF2B5EF4-FFF2-40B4-BE49-F238E27FC236}">
                <a16:creationId xmlns:a16="http://schemas.microsoft.com/office/drawing/2014/main" id="{B45383E8-DA0C-2419-BB10-F5AD8215D36E}"/>
              </a:ext>
            </a:extLst>
          </p:cNvPr>
          <p:cNvCxnSpPr>
            <a:cxnSpLocks/>
          </p:cNvCxnSpPr>
          <p:nvPr/>
        </p:nvCxnSpPr>
        <p:spPr>
          <a:xfrm>
            <a:off x="388323" y="3741150"/>
            <a:ext cx="86515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864A1D60-51D2-5FB4-AC46-EED845BA8C9E}"/>
              </a:ext>
            </a:extLst>
          </p:cNvPr>
          <p:cNvSpPr txBox="1"/>
          <p:nvPr/>
        </p:nvSpPr>
        <p:spPr>
          <a:xfrm>
            <a:off x="8060274" y="1983205"/>
            <a:ext cx="1053761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ore-KR" sz="1800" spc="-40" dirty="0">
                <a:solidFill>
                  <a:srgbClr val="C00000"/>
                </a:solidFill>
                <a:latin typeface="+mn-ea"/>
              </a:rPr>
              <a:t>f(m</a:t>
            </a:r>
            <a:r>
              <a:rPr kumimoji="1" lang="en-US" altLang="ko-KR" spc="-40" baseline="-25000" dirty="0">
                <a:solidFill>
                  <a:srgbClr val="C00000"/>
                </a:solidFill>
                <a:latin typeface="+mn-ea"/>
              </a:rPr>
              <a:t>2</a:t>
            </a:r>
            <a:r>
              <a:rPr kumimoji="1" lang="en-US" altLang="ko-Kore-KR" sz="1800" spc="-40" dirty="0">
                <a:solidFill>
                  <a:srgbClr val="C00000"/>
                </a:solidFill>
                <a:latin typeface="+mn-ea"/>
              </a:rPr>
              <a:t>)</a:t>
            </a:r>
          </a:p>
          <a:p>
            <a:endParaRPr kumimoji="1" lang="en-US" altLang="ko-KR" spc="-40" dirty="0">
              <a:solidFill>
                <a:srgbClr val="C00000"/>
              </a:solidFill>
              <a:latin typeface="+mn-ea"/>
            </a:endParaRPr>
          </a:p>
          <a:p>
            <a:r>
              <a:rPr kumimoji="1" lang="en-US" altLang="ko-Kore-KR" sz="1800" spc="-40" dirty="0">
                <a:solidFill>
                  <a:srgbClr val="C00000"/>
                </a:solidFill>
                <a:latin typeface="+mn-ea"/>
              </a:rPr>
              <a:t>g(m</a:t>
            </a:r>
            <a:r>
              <a:rPr kumimoji="1" lang="en-US" altLang="ko-KR" sz="1800" spc="-40" baseline="-25000" dirty="0">
                <a:solidFill>
                  <a:srgbClr val="C00000"/>
                </a:solidFill>
                <a:latin typeface="+mn-ea"/>
              </a:rPr>
              <a:t>2</a:t>
            </a:r>
            <a:r>
              <a:rPr kumimoji="1" lang="en-US" altLang="ko-Kore-KR" sz="1800" spc="-40" dirty="0">
                <a:solidFill>
                  <a:srgbClr val="C00000"/>
                </a:solidFill>
                <a:latin typeface="+mn-ea"/>
              </a:rPr>
              <a:t>)</a:t>
            </a:r>
          </a:p>
          <a:p>
            <a:endParaRPr kumimoji="1" lang="en-US" altLang="ko-KR" spc="-40" dirty="0">
              <a:latin typeface="+mn-ea"/>
            </a:endParaRPr>
          </a:p>
          <a:p>
            <a:endParaRPr kumimoji="1" lang="en-US" altLang="ko-KR" spc="-40" dirty="0">
              <a:latin typeface="+mn-ea"/>
            </a:endParaRPr>
          </a:p>
          <a:p>
            <a:endParaRPr kumimoji="1" lang="en-US" altLang="ko-KR" spc="-40" dirty="0">
              <a:latin typeface="+mn-ea"/>
            </a:endParaRPr>
          </a:p>
          <a:p>
            <a:endParaRPr kumimoji="1" lang="en-US" altLang="ko-KR" spc="-40" dirty="0">
              <a:latin typeface="+mn-ea"/>
            </a:endParaRPr>
          </a:p>
          <a:p>
            <a:r>
              <a:rPr kumimoji="1" lang="en-US" altLang="ko-KR" sz="1800" spc="-40" dirty="0">
                <a:solidFill>
                  <a:srgbClr val="1D6FA9"/>
                </a:solidFill>
                <a:latin typeface="+mn-ea"/>
              </a:rPr>
              <a:t>h</a:t>
            </a:r>
            <a:r>
              <a:rPr kumimoji="1" lang="en-US" altLang="ko-Kore-KR" sz="1800" spc="-40" dirty="0">
                <a:solidFill>
                  <a:srgbClr val="1D6FA9"/>
                </a:solidFill>
                <a:latin typeface="+mn-ea"/>
              </a:rPr>
              <a:t>(m</a:t>
            </a:r>
            <a:r>
              <a:rPr kumimoji="1" lang="en-US" altLang="ko-KR" spc="-40" baseline="-25000" dirty="0">
                <a:solidFill>
                  <a:srgbClr val="1D6FA9"/>
                </a:solidFill>
                <a:latin typeface="+mn-ea"/>
              </a:rPr>
              <a:t>2</a:t>
            </a:r>
            <a:r>
              <a:rPr kumimoji="1" lang="en-US" altLang="ko-Kore-KR" sz="1800" spc="-40" dirty="0">
                <a:solidFill>
                  <a:srgbClr val="1D6FA9"/>
                </a:solidFill>
                <a:latin typeface="+mn-ea"/>
              </a:rPr>
              <a:t>, m</a:t>
            </a:r>
            <a:r>
              <a:rPr kumimoji="1" lang="en-US" altLang="ko-KR" spc="-40" baseline="-25000" dirty="0">
                <a:solidFill>
                  <a:srgbClr val="1D6FA9"/>
                </a:solidFill>
                <a:latin typeface="+mn-ea"/>
              </a:rPr>
              <a:t>1</a:t>
            </a:r>
            <a:r>
              <a:rPr kumimoji="1" lang="en-US" altLang="ko-Kore-KR" sz="1800" spc="-40" dirty="0">
                <a:solidFill>
                  <a:srgbClr val="1D6FA9"/>
                </a:solidFill>
                <a:latin typeface="+mn-ea"/>
              </a:rPr>
              <a:t>} </a:t>
            </a:r>
            <a:endParaRPr kumimoji="1" lang="ko-Kore-KR" altLang="en-US" spc="-40" dirty="0">
              <a:solidFill>
                <a:srgbClr val="1D6FA9"/>
              </a:solidFill>
              <a:latin typeface="+mn-ea"/>
            </a:endParaRPr>
          </a:p>
        </p:txBody>
      </p: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4F05DE4F-8E42-FA06-6204-E308C3889936}"/>
              </a:ext>
            </a:extLst>
          </p:cNvPr>
          <p:cNvCxnSpPr>
            <a:cxnSpLocks/>
            <a:stCxn id="72" idx="2"/>
            <a:endCxn id="86" idx="6"/>
          </p:cNvCxnSpPr>
          <p:nvPr/>
        </p:nvCxnSpPr>
        <p:spPr>
          <a:xfrm flipH="1">
            <a:off x="4113054" y="2680964"/>
            <a:ext cx="1083926" cy="13792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꺾인 연결선[E] 105">
            <a:extLst>
              <a:ext uri="{FF2B5EF4-FFF2-40B4-BE49-F238E27FC236}">
                <a16:creationId xmlns:a16="http://schemas.microsoft.com/office/drawing/2014/main" id="{EEECBA88-0B0F-8CF3-33A7-4BCFE3F43B29}"/>
              </a:ext>
            </a:extLst>
          </p:cNvPr>
          <p:cNvCxnSpPr>
            <a:cxnSpLocks/>
            <a:stCxn id="88" idx="6"/>
            <a:endCxn id="72" idx="6"/>
          </p:cNvCxnSpPr>
          <p:nvPr/>
        </p:nvCxnSpPr>
        <p:spPr>
          <a:xfrm flipH="1">
            <a:off x="5343787" y="2097725"/>
            <a:ext cx="2" cy="583239"/>
          </a:xfrm>
          <a:prstGeom prst="bentConnector3">
            <a:avLst>
              <a:gd name="adj1" fmla="val -214748364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꺾인 연결선[E] 124">
            <a:extLst>
              <a:ext uri="{FF2B5EF4-FFF2-40B4-BE49-F238E27FC236}">
                <a16:creationId xmlns:a16="http://schemas.microsoft.com/office/drawing/2014/main" id="{C520ECA0-712B-F646-7A31-9F21C4493327}"/>
              </a:ext>
            </a:extLst>
          </p:cNvPr>
          <p:cNvCxnSpPr>
            <a:cxnSpLocks/>
            <a:stCxn id="88" idx="6"/>
            <a:endCxn id="73" idx="6"/>
          </p:cNvCxnSpPr>
          <p:nvPr/>
        </p:nvCxnSpPr>
        <p:spPr>
          <a:xfrm flipH="1">
            <a:off x="5343787" y="2097725"/>
            <a:ext cx="2" cy="872659"/>
          </a:xfrm>
          <a:prstGeom prst="bentConnector3">
            <a:avLst>
              <a:gd name="adj1" fmla="val -214748364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꺾인 연결선[E] 128">
            <a:extLst>
              <a:ext uri="{FF2B5EF4-FFF2-40B4-BE49-F238E27FC236}">
                <a16:creationId xmlns:a16="http://schemas.microsoft.com/office/drawing/2014/main" id="{BA15072B-5950-EC7A-F634-A18A912B91B5}"/>
              </a:ext>
            </a:extLst>
          </p:cNvPr>
          <p:cNvCxnSpPr>
            <a:cxnSpLocks/>
            <a:stCxn id="88" idx="6"/>
            <a:endCxn id="74" idx="6"/>
          </p:cNvCxnSpPr>
          <p:nvPr/>
        </p:nvCxnSpPr>
        <p:spPr>
          <a:xfrm flipH="1">
            <a:off x="5343787" y="2097725"/>
            <a:ext cx="2" cy="1107551"/>
          </a:xfrm>
          <a:prstGeom prst="bentConnector3">
            <a:avLst>
              <a:gd name="adj1" fmla="val -214748364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꺾인 연결선[E] 132">
            <a:extLst>
              <a:ext uri="{FF2B5EF4-FFF2-40B4-BE49-F238E27FC236}">
                <a16:creationId xmlns:a16="http://schemas.microsoft.com/office/drawing/2014/main" id="{C112D995-38AF-D083-9589-6F343E26A0A5}"/>
              </a:ext>
            </a:extLst>
          </p:cNvPr>
          <p:cNvCxnSpPr>
            <a:cxnSpLocks/>
            <a:stCxn id="88" idx="6"/>
            <a:endCxn id="77" idx="6"/>
          </p:cNvCxnSpPr>
          <p:nvPr/>
        </p:nvCxnSpPr>
        <p:spPr>
          <a:xfrm flipH="1">
            <a:off x="5343787" y="2097725"/>
            <a:ext cx="2" cy="1374457"/>
          </a:xfrm>
          <a:prstGeom prst="bentConnector3">
            <a:avLst>
              <a:gd name="adj1" fmla="val -214748364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30EF0964-DFB4-97D9-E445-6E1709F6309F}"/>
              </a:ext>
            </a:extLst>
          </p:cNvPr>
          <p:cNvSpPr txBox="1"/>
          <p:nvPr/>
        </p:nvSpPr>
        <p:spPr>
          <a:xfrm>
            <a:off x="5977080" y="4964741"/>
            <a:ext cx="29428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374151"/>
                </a:solidFill>
                <a:latin typeface="Söhne"/>
              </a:rPr>
              <a:t>One </a:t>
            </a:r>
            <a:r>
              <a:rPr lang="en-US" altLang="ko-KR" dirty="0">
                <a:solidFill>
                  <a:srgbClr val="C00000"/>
                </a:solidFill>
                <a:latin typeface="Söhne"/>
              </a:rPr>
              <a:t>module’s specification  </a:t>
            </a:r>
          </a:p>
          <a:p>
            <a:pPr algn="ctr"/>
            <a:r>
              <a:rPr lang="en-US" altLang="ko-KR" dirty="0">
                <a:solidFill>
                  <a:srgbClr val="374151"/>
                </a:solidFill>
                <a:latin typeface="Söhne"/>
              </a:rPr>
              <a:t>=</a:t>
            </a:r>
          </a:p>
          <a:p>
            <a:pPr algn="ctr"/>
            <a:r>
              <a:rPr lang="en-US" altLang="ko-KR" dirty="0">
                <a:solidFill>
                  <a:srgbClr val="374151"/>
                </a:solidFill>
                <a:latin typeface="Söhne"/>
              </a:rPr>
              <a:t> The other </a:t>
            </a:r>
            <a:r>
              <a:rPr lang="en-US" altLang="ko-KR" dirty="0">
                <a:solidFill>
                  <a:srgbClr val="0070C0"/>
                </a:solidFill>
                <a:latin typeface="Söhne"/>
              </a:rPr>
              <a:t>one’s constraint </a:t>
            </a:r>
          </a:p>
        </p:txBody>
      </p:sp>
      <p:cxnSp>
        <p:nvCxnSpPr>
          <p:cNvPr id="138" name="꺾인 연결선[E] 137">
            <a:extLst>
              <a:ext uri="{FF2B5EF4-FFF2-40B4-BE49-F238E27FC236}">
                <a16:creationId xmlns:a16="http://schemas.microsoft.com/office/drawing/2014/main" id="{FC9A3864-97CC-DF0E-AB5B-65AEA188DDD5}"/>
              </a:ext>
            </a:extLst>
          </p:cNvPr>
          <p:cNvCxnSpPr>
            <a:cxnSpLocks/>
            <a:stCxn id="87" idx="2"/>
            <a:endCxn id="80" idx="2"/>
          </p:cNvCxnSpPr>
          <p:nvPr/>
        </p:nvCxnSpPr>
        <p:spPr>
          <a:xfrm rot="10800000" flipV="1">
            <a:off x="3966247" y="2097724"/>
            <a:ext cx="12700" cy="583239"/>
          </a:xfrm>
          <a:prstGeom prst="bentConnector3">
            <a:avLst>
              <a:gd name="adj1" fmla="val 483874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꺾인 연결선[E] 141">
            <a:extLst>
              <a:ext uri="{FF2B5EF4-FFF2-40B4-BE49-F238E27FC236}">
                <a16:creationId xmlns:a16="http://schemas.microsoft.com/office/drawing/2014/main" id="{E9CB5686-B755-946A-BBFA-ECF76485820F}"/>
              </a:ext>
            </a:extLst>
          </p:cNvPr>
          <p:cNvCxnSpPr>
            <a:cxnSpLocks/>
            <a:stCxn id="87" idx="2"/>
            <a:endCxn id="81" idx="2"/>
          </p:cNvCxnSpPr>
          <p:nvPr/>
        </p:nvCxnSpPr>
        <p:spPr>
          <a:xfrm rot="10800000" flipV="1">
            <a:off x="3966247" y="2097724"/>
            <a:ext cx="12700" cy="872659"/>
          </a:xfrm>
          <a:prstGeom prst="bentConnector3">
            <a:avLst>
              <a:gd name="adj1" fmla="val 493803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6E2EBC50-EC79-70C4-0B91-921C75C4F357}"/>
              </a:ext>
            </a:extLst>
          </p:cNvPr>
          <p:cNvCxnSpPr>
            <a:cxnSpLocks/>
            <a:stCxn id="87" idx="2"/>
            <a:endCxn id="82" idx="2"/>
          </p:cNvCxnSpPr>
          <p:nvPr/>
        </p:nvCxnSpPr>
        <p:spPr>
          <a:xfrm rot="10800000" flipV="1">
            <a:off x="3966247" y="2097724"/>
            <a:ext cx="12700" cy="1107551"/>
          </a:xfrm>
          <a:prstGeom prst="bentConnector3">
            <a:avLst>
              <a:gd name="adj1" fmla="val 52566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꺾인 연결선[E] 151">
            <a:extLst>
              <a:ext uri="{FF2B5EF4-FFF2-40B4-BE49-F238E27FC236}">
                <a16:creationId xmlns:a16="http://schemas.microsoft.com/office/drawing/2014/main" id="{A1EC8713-3145-4B54-9E77-E312E39D7EA5}"/>
              </a:ext>
            </a:extLst>
          </p:cNvPr>
          <p:cNvCxnSpPr>
            <a:cxnSpLocks/>
            <a:stCxn id="87" idx="2"/>
            <a:endCxn id="83" idx="2"/>
          </p:cNvCxnSpPr>
          <p:nvPr/>
        </p:nvCxnSpPr>
        <p:spPr>
          <a:xfrm rot="10800000" flipV="1">
            <a:off x="3966247" y="2097724"/>
            <a:ext cx="12700" cy="1374457"/>
          </a:xfrm>
          <a:prstGeom prst="bentConnector3">
            <a:avLst>
              <a:gd name="adj1" fmla="val 52566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92C6BB8E-B470-1952-AC8D-A4EB62DB9114}"/>
              </a:ext>
            </a:extLst>
          </p:cNvPr>
          <p:cNvSpPr txBox="1"/>
          <p:nvPr/>
        </p:nvSpPr>
        <p:spPr>
          <a:xfrm>
            <a:off x="568800" y="4975200"/>
            <a:ext cx="28277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latin typeface="+mn-ea"/>
              </a:rPr>
              <a:t>(1)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362C0C9B-0E19-0766-3BE6-74AC8291A639}"/>
              </a:ext>
            </a:extLst>
          </p:cNvPr>
          <p:cNvSpPr txBox="1"/>
          <p:nvPr/>
        </p:nvSpPr>
        <p:spPr>
          <a:xfrm>
            <a:off x="5767200" y="4975200"/>
            <a:ext cx="28277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latin typeface="+mn-ea"/>
              </a:rPr>
              <a:t>(2)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9399A25-CAC8-9322-3187-A5C69725B706}"/>
              </a:ext>
            </a:extLst>
          </p:cNvPr>
          <p:cNvSpPr txBox="1"/>
          <p:nvPr/>
        </p:nvSpPr>
        <p:spPr>
          <a:xfrm>
            <a:off x="1503755" y="6208990"/>
            <a:ext cx="557293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latin typeface="+mn-ea"/>
              </a:rPr>
              <a:t>Interface</a:t>
            </a:r>
            <a:r>
              <a:rPr kumimoji="1" lang="ko-Kore-KR" altLang="en-US" sz="2000" spc="-40" dirty="0">
                <a:latin typeface="+mn-ea"/>
              </a:rPr>
              <a:t>가 다인가</a:t>
            </a:r>
            <a:r>
              <a:rPr kumimoji="1" lang="en-US" altLang="ko-Kore-KR" sz="2000" spc="-40" dirty="0">
                <a:latin typeface="+mn-ea"/>
              </a:rPr>
              <a:t>.</a:t>
            </a:r>
            <a:r>
              <a:rPr kumimoji="1" lang="en-US" altLang="ko-KR" sz="2000" spc="-40" dirty="0">
                <a:latin typeface="+mn-ea"/>
              </a:rPr>
              <a:t>.?  + performance requirement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8213DBA7-4D2F-39FF-A06C-D6002AE0FF7F}"/>
              </a:ext>
            </a:extLst>
          </p:cNvPr>
          <p:cNvSpPr txBox="1"/>
          <p:nvPr/>
        </p:nvSpPr>
        <p:spPr>
          <a:xfrm>
            <a:off x="9525916" y="5764074"/>
            <a:ext cx="3079832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14313" indent="-214313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  <a:latin typeface="Söhne"/>
              </a:rPr>
              <a:t> (1) physical limitations </a:t>
            </a:r>
          </a:p>
          <a:p>
            <a:pPr marL="214313" indent="-214313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  <a:latin typeface="Söhne"/>
              </a:rPr>
              <a:t> (2) electrical compatibility </a:t>
            </a:r>
          </a:p>
          <a:p>
            <a:pPr marL="257175" indent="-257175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  <a:latin typeface="Söhne"/>
              </a:rPr>
              <a:t>(3) performance requirements</a:t>
            </a:r>
            <a:endParaRPr lang="en-US" altLang="ko-KR" sz="1600" strike="sngStrike" dirty="0">
              <a:solidFill>
                <a:srgbClr val="37415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255106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03E96D-ADE2-F9A1-A147-105357DE24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29BA028-9CBD-E9D5-1220-C5DE6E223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fld id="{528F71E4-6861-4081-93F7-1CE13C0AE979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B92AAB-3E05-F67E-2B08-9E031714E4D1}"/>
              </a:ext>
            </a:extLst>
          </p:cNvPr>
          <p:cNvSpPr txBox="1"/>
          <p:nvPr/>
        </p:nvSpPr>
        <p:spPr>
          <a:xfrm>
            <a:off x="9267498" y="4517613"/>
            <a:ext cx="3079832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14313" indent="-214313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  <a:latin typeface="Söhne"/>
              </a:rPr>
              <a:t> (1) physical limitations </a:t>
            </a:r>
          </a:p>
          <a:p>
            <a:pPr marL="214313" indent="-214313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  <a:latin typeface="Söhne"/>
              </a:rPr>
              <a:t> (2) electrical compatibility </a:t>
            </a:r>
          </a:p>
          <a:p>
            <a:pPr marL="257175" indent="-257175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  <a:latin typeface="Söhne"/>
              </a:rPr>
              <a:t>(3) performance requirements</a:t>
            </a:r>
            <a:endParaRPr lang="en-US" altLang="ko-KR" sz="1600" strike="sngStrike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881E4A6C-D9DA-B464-EEC7-F5ED20FFC05F}"/>
              </a:ext>
            </a:extLst>
          </p:cNvPr>
          <p:cNvSpPr txBox="1">
            <a:spLocks/>
          </p:cNvSpPr>
          <p:nvPr/>
        </p:nvSpPr>
        <p:spPr>
          <a:xfrm>
            <a:off x="178763" y="36143"/>
            <a:ext cx="8579608" cy="5869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0" dirty="0"/>
              <a:t>Product design : kind of [set of multi-objective functions ]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4BBC898-0589-5A85-26A6-83947FA3B307}"/>
                  </a:ext>
                </a:extLst>
              </p:cNvPr>
              <p:cNvSpPr txBox="1"/>
              <p:nvPr/>
            </p:nvSpPr>
            <p:spPr>
              <a:xfrm>
                <a:off x="2790058" y="4007886"/>
                <a:ext cx="3037242" cy="10053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kumimoji="1" lang="en-US" altLang="ko-Kore-KR" sz="2000" i="1" spc="-40" dirty="0">
                    <a:latin typeface="+mn-ea"/>
                  </a:rPr>
                  <a:t>Find m</a:t>
                </a:r>
                <a:r>
                  <a:rPr kumimoji="1" lang="en-US" altLang="ko-Kore-KR" sz="2000" i="1" spc="-40" baseline="-25000" dirty="0">
                    <a:latin typeface="+mn-ea"/>
                  </a:rPr>
                  <a:t>1</a:t>
                </a:r>
                <a:endParaRPr kumimoji="1" lang="en-US" altLang="ko-Kore-KR" sz="2000" i="1" spc="-40" dirty="0">
                  <a:latin typeface="+mn-ea"/>
                </a:endParaRPr>
              </a:p>
              <a:p>
                <a:pPr algn="l"/>
                <a:r>
                  <a:rPr kumimoji="1" lang="en-US" altLang="ko-Kore-KR" sz="2000" i="1" spc="-40" dirty="0">
                    <a:latin typeface="+mn-ea"/>
                  </a:rPr>
                  <a:t>Where max  </a:t>
                </a:r>
                <a:r>
                  <a:rPr kumimoji="1" lang="en-US" altLang="ko-Kore-KR" sz="2000" spc="-40" dirty="0">
                    <a:latin typeface="+mn-ea"/>
                  </a:rPr>
                  <a:t>f(m</a:t>
                </a:r>
                <a:r>
                  <a:rPr kumimoji="1" lang="en-US" altLang="ko-Kore-KR" sz="2000" spc="-40" baseline="-25000" dirty="0">
                    <a:latin typeface="+mn-ea"/>
                  </a:rPr>
                  <a:t>1</a:t>
                </a:r>
                <a:r>
                  <a:rPr kumimoji="1" lang="en-US" altLang="ko-Kore-KR" sz="2000" spc="-40" dirty="0">
                    <a:latin typeface="+mn-ea"/>
                  </a:rPr>
                  <a:t>)</a:t>
                </a:r>
              </a:p>
              <a:p>
                <a:r>
                  <a:rPr kumimoji="1" lang="en-US" altLang="ko-Kore-KR" sz="2000" spc="-40" dirty="0">
                    <a:latin typeface="+mn-ea"/>
                  </a:rPr>
                  <a:t>  </a:t>
                </a:r>
                <a:r>
                  <a:rPr kumimoji="1" lang="en-US" altLang="ko-Kore-KR" sz="2000" spc="-40" dirty="0" err="1">
                    <a:latin typeface="+mn-ea"/>
                  </a:rPr>
                  <a:t>s.t</a:t>
                </a:r>
                <a:r>
                  <a:rPr kumimoji="1" lang="en-US" altLang="ko-Kore-KR" sz="2000" spc="-40" dirty="0">
                    <a:latin typeface="+mn-ea"/>
                  </a:rPr>
                  <a:t> </a:t>
                </a:r>
                <a:r>
                  <a:rPr kumimoji="1" lang="en-US" altLang="ko-Kore-KR" sz="2000" spc="-40" dirty="0">
                    <a:solidFill>
                      <a:srgbClr val="1D6FA9"/>
                    </a:solidFill>
                    <a:latin typeface="+mn-ea"/>
                  </a:rPr>
                  <a:t>h(m</a:t>
                </a:r>
                <a:r>
                  <a:rPr kumimoji="1" lang="en-US" altLang="ko-Kore-KR" sz="2000" spc="-40" baseline="-25000" dirty="0">
                    <a:solidFill>
                      <a:srgbClr val="1D6FA9"/>
                    </a:solidFill>
                    <a:latin typeface="+mn-ea"/>
                  </a:rPr>
                  <a:t>1</a:t>
                </a:r>
                <a:r>
                  <a:rPr kumimoji="1" lang="en-US" altLang="ko-Kore-KR" sz="2000" spc="-40" dirty="0">
                    <a:solidFill>
                      <a:srgbClr val="1D6FA9"/>
                    </a:solidFill>
                    <a:latin typeface="+mn-ea"/>
                  </a:rPr>
                  <a:t>,</a:t>
                </a:r>
                <a14:m>
                  <m:oMath xmlns:m="http://schemas.openxmlformats.org/officeDocument/2006/math">
                    <m:r>
                      <a:rPr kumimoji="1" lang="en-US" altLang="ko-Kore-KR" sz="2000" b="0" i="1" spc="-40" smtClean="0">
                        <a:solidFill>
                          <a:srgbClr val="1D6FA9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nary>
                      <m:naryPr>
                        <m:chr m:val="∑"/>
                        <m:ctrlPr>
                          <a:rPr kumimoji="1" lang="en-US" altLang="ko-Kore-KR" sz="200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ko-Kore-KR" sz="2000" b="0" i="1" spc="-40" baseline="-2500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  <m:e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ko-Kore-KR" sz="2000" b="0" i="1" spc="-40" baseline="-2500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nary>
                    <m:r>
                      <m:rPr>
                        <m:nor/>
                      </m:rPr>
                      <a:rPr kumimoji="1" lang="en-US" altLang="ko-Kore-KR" sz="2000" spc="-40" dirty="0">
                        <a:solidFill>
                          <a:srgbClr val="1D6FA9"/>
                        </a:solidFill>
                        <a:latin typeface="+mn-ea"/>
                      </a:rPr>
                      <m:t>)</m:t>
                    </m:r>
                  </m:oMath>
                </a14:m>
                <a:r>
                  <a:rPr kumimoji="1" lang="en-US" altLang="ko-Kore-KR" sz="2000" spc="-40" dirty="0">
                    <a:solidFill>
                      <a:srgbClr val="1D6FA9"/>
                    </a:solidFill>
                    <a:latin typeface="+mn-ea"/>
                  </a:rPr>
                  <a:t> </a:t>
                </a:r>
                <a:r>
                  <a:rPr kumimoji="1" lang="en-US" altLang="ko-Kore-KR" sz="2000" spc="-40" dirty="0">
                    <a:latin typeface="+mn-ea"/>
                  </a:rPr>
                  <a:t>≤ 0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4BBC898-0589-5A85-26A6-83947FA3B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058" y="4007886"/>
                <a:ext cx="3037242" cy="1005340"/>
              </a:xfrm>
              <a:prstGeom prst="rect">
                <a:avLst/>
              </a:prstGeom>
              <a:blipFill>
                <a:blip r:embed="rId3"/>
                <a:stretch>
                  <a:fillRect l="-4979" t="-6098" r="-1245" b="-7195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48846DBD-2519-470A-9765-2CFF34DFB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183" y="588466"/>
            <a:ext cx="3199863" cy="1656887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078D29-16DD-C0EC-E982-D3C169A24ACB}"/>
                  </a:ext>
                </a:extLst>
              </p:cNvPr>
              <p:cNvSpPr txBox="1"/>
              <p:nvPr/>
            </p:nvSpPr>
            <p:spPr>
              <a:xfrm>
                <a:off x="536236" y="2456600"/>
                <a:ext cx="2959015" cy="1005340"/>
              </a:xfrm>
              <a:prstGeom prst="rect">
                <a:avLst/>
              </a:prstGeom>
              <a:noFill/>
              <a:ln>
                <a:solidFill>
                  <a:srgbClr val="1D6FA9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kumimoji="1" lang="en-US" altLang="ko-Kore-KR" sz="2000" i="1" spc="-40" dirty="0">
                    <a:latin typeface="+mn-ea"/>
                  </a:rPr>
                  <a:t>Find m</a:t>
                </a:r>
                <a:r>
                  <a:rPr kumimoji="1" lang="en-US" altLang="ko-Kore-KR" sz="2000" i="1" spc="-40" baseline="-25000" dirty="0">
                    <a:latin typeface="+mn-ea"/>
                  </a:rPr>
                  <a:t>2</a:t>
                </a:r>
                <a:endParaRPr kumimoji="1" lang="en-US" altLang="ko-Kore-KR" sz="2000" i="1" spc="-40" dirty="0">
                  <a:latin typeface="+mn-ea"/>
                </a:endParaRPr>
              </a:p>
              <a:p>
                <a:pPr algn="l"/>
                <a:r>
                  <a:rPr kumimoji="1" lang="en-US" altLang="ko-Kore-KR" sz="2000" i="1" spc="-40" dirty="0">
                    <a:latin typeface="+mn-ea"/>
                  </a:rPr>
                  <a:t>Where max  </a:t>
                </a:r>
                <a:r>
                  <a:rPr kumimoji="1" lang="en-US" altLang="ko-Kore-KR" sz="2000" spc="-40" dirty="0">
                    <a:latin typeface="+mn-ea"/>
                  </a:rPr>
                  <a:t>f(m</a:t>
                </a:r>
                <a:r>
                  <a:rPr kumimoji="1" lang="en-US" altLang="ko-Kore-KR" sz="2000" spc="-40" baseline="-25000" dirty="0">
                    <a:latin typeface="+mn-ea"/>
                  </a:rPr>
                  <a:t>2</a:t>
                </a:r>
                <a:r>
                  <a:rPr kumimoji="1" lang="en-US" altLang="ko-Kore-KR" sz="2000" spc="-40" dirty="0">
                    <a:latin typeface="+mn-ea"/>
                  </a:rPr>
                  <a:t>)</a:t>
                </a:r>
              </a:p>
              <a:p>
                <a:r>
                  <a:rPr kumimoji="1" lang="en-US" altLang="ko-Kore-KR" sz="2000" spc="-40" dirty="0">
                    <a:latin typeface="+mn-ea"/>
                  </a:rPr>
                  <a:t>  </a:t>
                </a:r>
                <a:r>
                  <a:rPr kumimoji="1" lang="en-US" altLang="ko-Kore-KR" sz="2000" spc="-40" dirty="0" err="1">
                    <a:latin typeface="+mn-ea"/>
                  </a:rPr>
                  <a:t>s.t</a:t>
                </a:r>
                <a:r>
                  <a:rPr kumimoji="1" lang="en-US" altLang="ko-Kore-KR" sz="2000" spc="-40" dirty="0">
                    <a:latin typeface="+mn-ea"/>
                  </a:rPr>
                  <a:t> </a:t>
                </a:r>
                <a:r>
                  <a:rPr kumimoji="1" lang="en-US" altLang="ko-Kore-KR" sz="2000" spc="-40" dirty="0">
                    <a:solidFill>
                      <a:srgbClr val="1D6FA9"/>
                    </a:solidFill>
                    <a:latin typeface="+mn-ea"/>
                  </a:rPr>
                  <a:t>h(m</a:t>
                </a:r>
                <a:r>
                  <a:rPr kumimoji="1" lang="en-US" altLang="ko-Kore-KR" sz="2000" spc="-40" baseline="-25000" dirty="0">
                    <a:solidFill>
                      <a:srgbClr val="1D6FA9"/>
                    </a:solidFill>
                    <a:latin typeface="+mn-ea"/>
                  </a:rPr>
                  <a:t>2</a:t>
                </a:r>
                <a:r>
                  <a:rPr kumimoji="1" lang="en-US" altLang="ko-Kore-KR" sz="2000" spc="-40" dirty="0">
                    <a:solidFill>
                      <a:srgbClr val="1D6FA9"/>
                    </a:solidFill>
                    <a:latin typeface="+mn-ea"/>
                  </a:rPr>
                  <a:t>,</a:t>
                </a:r>
                <a14:m>
                  <m:oMath xmlns:m="http://schemas.openxmlformats.org/officeDocument/2006/math">
                    <m:r>
                      <a:rPr kumimoji="1" lang="en-US" altLang="ko-Kore-KR" sz="2000" b="0" i="1" spc="-40" smtClean="0">
                        <a:solidFill>
                          <a:srgbClr val="1D6FA9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nary>
                      <m:naryPr>
                        <m:chr m:val="∑"/>
                        <m:ctrlPr>
                          <a:rPr kumimoji="1" lang="en-US" altLang="ko-Kore-KR" sz="200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ko-Kore-KR" sz="2000" b="0" i="1" spc="-40" baseline="-2500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  <m:e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ko-Kore-KR" sz="2000" b="0" i="1" spc="-40" baseline="-2500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nary>
                    <m:r>
                      <m:rPr>
                        <m:nor/>
                      </m:rPr>
                      <a:rPr kumimoji="1" lang="en-US" altLang="ko-Kore-KR" sz="2000" spc="-40" dirty="0">
                        <a:solidFill>
                          <a:srgbClr val="1D6FA9"/>
                        </a:solidFill>
                        <a:latin typeface="+mn-ea"/>
                      </a:rPr>
                      <m:t>)</m:t>
                    </m:r>
                  </m:oMath>
                </a14:m>
                <a:r>
                  <a:rPr kumimoji="1" lang="en-US" altLang="ko-Kore-KR" sz="2000" spc="-40" dirty="0">
                    <a:solidFill>
                      <a:srgbClr val="1D6FA9"/>
                    </a:solidFill>
                    <a:latin typeface="+mn-ea"/>
                  </a:rPr>
                  <a:t> </a:t>
                </a:r>
                <a:r>
                  <a:rPr kumimoji="1" lang="en-US" altLang="ko-Kore-KR" sz="2000" spc="-40" dirty="0">
                    <a:latin typeface="+mn-ea"/>
                  </a:rPr>
                  <a:t>≤ 0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078D29-16DD-C0EC-E982-D3C169A24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36" y="2456600"/>
                <a:ext cx="2959015" cy="1005340"/>
              </a:xfrm>
              <a:prstGeom prst="rect">
                <a:avLst/>
              </a:prstGeom>
              <a:blipFill>
                <a:blip r:embed="rId5"/>
                <a:stretch>
                  <a:fillRect l="-5106" t="-6098" r="-4255" b="-70732"/>
                </a:stretch>
              </a:blipFill>
              <a:ln>
                <a:solidFill>
                  <a:srgbClr val="1D6FA9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18E785-F971-DC7C-5264-8C2D9B72DB85}"/>
                  </a:ext>
                </a:extLst>
              </p:cNvPr>
              <p:cNvSpPr txBox="1"/>
              <p:nvPr/>
            </p:nvSpPr>
            <p:spPr>
              <a:xfrm>
                <a:off x="536236" y="5264194"/>
                <a:ext cx="2999475" cy="10053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kumimoji="1" lang="en-US" altLang="ko-Kore-KR" sz="2000" i="1" spc="-40" dirty="0">
                    <a:latin typeface="+mn-ea"/>
                  </a:rPr>
                  <a:t>Find m</a:t>
                </a:r>
                <a:r>
                  <a:rPr kumimoji="1" lang="en-US" altLang="ko-Kore-KR" sz="2000" i="1" spc="-40" baseline="-25000" dirty="0">
                    <a:latin typeface="+mn-ea"/>
                  </a:rPr>
                  <a:t>5</a:t>
                </a:r>
                <a:endParaRPr kumimoji="1" lang="en-US" altLang="ko-Kore-KR" sz="2000" i="1" spc="-40" dirty="0">
                  <a:latin typeface="+mn-ea"/>
                </a:endParaRPr>
              </a:p>
              <a:p>
                <a:pPr algn="l"/>
                <a:r>
                  <a:rPr kumimoji="1" lang="en-US" altLang="ko-Kore-KR" sz="2000" i="1" spc="-40" dirty="0">
                    <a:latin typeface="+mn-ea"/>
                  </a:rPr>
                  <a:t>Where max  </a:t>
                </a:r>
                <a:r>
                  <a:rPr kumimoji="1" lang="en-US" altLang="ko-Kore-KR" sz="2000" spc="-40" dirty="0">
                    <a:latin typeface="+mn-ea"/>
                  </a:rPr>
                  <a:t>f(m</a:t>
                </a:r>
                <a:r>
                  <a:rPr kumimoji="1" lang="en-US" altLang="ko-Kore-KR" sz="2000" spc="-40" baseline="-25000" dirty="0">
                    <a:latin typeface="+mn-ea"/>
                  </a:rPr>
                  <a:t>5</a:t>
                </a:r>
                <a:r>
                  <a:rPr kumimoji="1" lang="en-US" altLang="ko-Kore-KR" sz="2000" spc="-40" dirty="0">
                    <a:latin typeface="+mn-ea"/>
                  </a:rPr>
                  <a:t>)</a:t>
                </a:r>
              </a:p>
              <a:p>
                <a:r>
                  <a:rPr kumimoji="1" lang="en-US" altLang="ko-Kore-KR" sz="2000" spc="-40" dirty="0">
                    <a:latin typeface="+mn-ea"/>
                  </a:rPr>
                  <a:t>  </a:t>
                </a:r>
                <a:r>
                  <a:rPr kumimoji="1" lang="en-US" altLang="ko-Kore-KR" sz="2000" spc="-40" dirty="0" err="1">
                    <a:latin typeface="+mn-ea"/>
                  </a:rPr>
                  <a:t>s.t</a:t>
                </a:r>
                <a:r>
                  <a:rPr kumimoji="1" lang="en-US" altLang="ko-Kore-KR" sz="2000" spc="-40" dirty="0">
                    <a:latin typeface="+mn-ea"/>
                  </a:rPr>
                  <a:t> </a:t>
                </a:r>
                <a:r>
                  <a:rPr kumimoji="1" lang="en-US" altLang="ko-Kore-KR" sz="2000" spc="-40" dirty="0">
                    <a:solidFill>
                      <a:srgbClr val="1D6FA9"/>
                    </a:solidFill>
                    <a:latin typeface="+mn-ea"/>
                  </a:rPr>
                  <a:t>h(m</a:t>
                </a:r>
                <a:r>
                  <a:rPr kumimoji="1" lang="en-US" altLang="ko-Kore-KR" sz="2000" spc="-40" baseline="-25000" dirty="0">
                    <a:solidFill>
                      <a:srgbClr val="1D6FA9"/>
                    </a:solidFill>
                    <a:latin typeface="+mn-ea"/>
                  </a:rPr>
                  <a:t>5</a:t>
                </a:r>
                <a:r>
                  <a:rPr kumimoji="1" lang="en-US" altLang="ko-Kore-KR" sz="2000" spc="-40" dirty="0">
                    <a:solidFill>
                      <a:srgbClr val="1D6FA9"/>
                    </a:solidFill>
                    <a:latin typeface="+mn-ea"/>
                  </a:rPr>
                  <a:t>,</a:t>
                </a:r>
                <a14:m>
                  <m:oMath xmlns:m="http://schemas.openxmlformats.org/officeDocument/2006/math">
                    <m:r>
                      <a:rPr kumimoji="1" lang="en-US" altLang="ko-Kore-KR" sz="2000" b="0" i="1" spc="-40" smtClean="0">
                        <a:solidFill>
                          <a:srgbClr val="1D6FA9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nary>
                      <m:naryPr>
                        <m:chr m:val="∑"/>
                        <m:ctrlPr>
                          <a:rPr kumimoji="1" lang="en-US" altLang="ko-Kore-KR" sz="200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ko-Kore-KR" sz="2000" b="0" i="1" spc="-40" baseline="-2500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  <m:e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ko-Kore-KR" sz="2000" b="0" i="1" spc="-40" baseline="-2500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nary>
                    <m:r>
                      <m:rPr>
                        <m:nor/>
                      </m:rPr>
                      <a:rPr kumimoji="1" lang="en-US" altLang="ko-Kore-KR" sz="2000" spc="-40" dirty="0">
                        <a:solidFill>
                          <a:srgbClr val="1D6FA9"/>
                        </a:solidFill>
                        <a:latin typeface="+mn-ea"/>
                      </a:rPr>
                      <m:t>)</m:t>
                    </m:r>
                  </m:oMath>
                </a14:m>
                <a:r>
                  <a:rPr kumimoji="1" lang="en-US" altLang="ko-Kore-KR" sz="2000" spc="-40" dirty="0">
                    <a:latin typeface="+mn-ea"/>
                  </a:rPr>
                  <a:t> ≤ 0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18E785-F971-DC7C-5264-8C2D9B72D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36" y="5264194"/>
                <a:ext cx="2999475" cy="1005340"/>
              </a:xfrm>
              <a:prstGeom prst="rect">
                <a:avLst/>
              </a:prstGeom>
              <a:blipFill>
                <a:blip r:embed="rId6"/>
                <a:stretch>
                  <a:fillRect l="-5042" t="-7500" r="-2941" b="-7375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23D848-9477-AF3F-D487-4CCDB33C685A}"/>
                  </a:ext>
                </a:extLst>
              </p:cNvPr>
              <p:cNvSpPr txBox="1"/>
              <p:nvPr/>
            </p:nvSpPr>
            <p:spPr>
              <a:xfrm>
                <a:off x="5584754" y="5264194"/>
                <a:ext cx="2999475" cy="10053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kumimoji="1" lang="en-US" altLang="ko-Kore-KR" sz="2000" i="1" spc="-40" dirty="0">
                    <a:latin typeface="+mn-ea"/>
                  </a:rPr>
                  <a:t>Find m</a:t>
                </a:r>
                <a:r>
                  <a:rPr kumimoji="1" lang="en-US" altLang="ko-Kore-KR" sz="2000" i="1" spc="-40" baseline="-25000" dirty="0">
                    <a:latin typeface="+mn-ea"/>
                  </a:rPr>
                  <a:t>4</a:t>
                </a:r>
                <a:endParaRPr kumimoji="1" lang="en-US" altLang="ko-Kore-KR" sz="2000" i="1" spc="-40" dirty="0">
                  <a:latin typeface="+mn-ea"/>
                </a:endParaRPr>
              </a:p>
              <a:p>
                <a:pPr algn="l"/>
                <a:r>
                  <a:rPr kumimoji="1" lang="en-US" altLang="ko-Kore-KR" sz="2000" i="1" spc="-40" dirty="0">
                    <a:latin typeface="+mn-ea"/>
                  </a:rPr>
                  <a:t>Where max  </a:t>
                </a:r>
                <a:r>
                  <a:rPr kumimoji="1" lang="en-US" altLang="ko-Kore-KR" sz="2000" spc="-40" dirty="0">
                    <a:latin typeface="+mn-ea"/>
                  </a:rPr>
                  <a:t>f(m</a:t>
                </a:r>
                <a:r>
                  <a:rPr kumimoji="1" lang="en-US" altLang="ko-Kore-KR" sz="2000" spc="-40" baseline="-25000" dirty="0">
                    <a:latin typeface="+mn-ea"/>
                  </a:rPr>
                  <a:t>4</a:t>
                </a:r>
                <a:r>
                  <a:rPr kumimoji="1" lang="en-US" altLang="ko-Kore-KR" sz="2000" spc="-40" dirty="0">
                    <a:latin typeface="+mn-ea"/>
                  </a:rPr>
                  <a:t>)</a:t>
                </a:r>
              </a:p>
              <a:p>
                <a:r>
                  <a:rPr kumimoji="1" lang="en-US" altLang="ko-Kore-KR" sz="2000" spc="-40" dirty="0">
                    <a:latin typeface="+mn-ea"/>
                  </a:rPr>
                  <a:t>  </a:t>
                </a:r>
                <a:r>
                  <a:rPr kumimoji="1" lang="en-US" altLang="ko-Kore-KR" sz="2000" spc="-40" dirty="0" err="1">
                    <a:latin typeface="+mn-ea"/>
                  </a:rPr>
                  <a:t>s.t</a:t>
                </a:r>
                <a:r>
                  <a:rPr kumimoji="1" lang="en-US" altLang="ko-Kore-KR" sz="2000" spc="-40" dirty="0">
                    <a:latin typeface="+mn-ea"/>
                  </a:rPr>
                  <a:t> </a:t>
                </a:r>
                <a:r>
                  <a:rPr kumimoji="1" lang="en-US" altLang="ko-Kore-KR" sz="2000" spc="-40" dirty="0">
                    <a:solidFill>
                      <a:srgbClr val="1D6FA9"/>
                    </a:solidFill>
                    <a:latin typeface="+mn-ea"/>
                  </a:rPr>
                  <a:t>h(m</a:t>
                </a:r>
                <a:r>
                  <a:rPr kumimoji="1" lang="en-US" altLang="ko-Kore-KR" sz="2000" spc="-40" baseline="-25000" dirty="0">
                    <a:solidFill>
                      <a:srgbClr val="1D6FA9"/>
                    </a:solidFill>
                    <a:latin typeface="+mn-ea"/>
                  </a:rPr>
                  <a:t>4</a:t>
                </a:r>
                <a:r>
                  <a:rPr kumimoji="1" lang="en-US" altLang="ko-Kore-KR" sz="2000" spc="-40" dirty="0">
                    <a:solidFill>
                      <a:srgbClr val="1D6FA9"/>
                    </a:solidFill>
                    <a:latin typeface="+mn-ea"/>
                  </a:rPr>
                  <a:t>,</a:t>
                </a:r>
                <a14:m>
                  <m:oMath xmlns:m="http://schemas.openxmlformats.org/officeDocument/2006/math">
                    <m:r>
                      <a:rPr kumimoji="1" lang="en-US" altLang="ko-Kore-KR" sz="2000" b="0" i="1" spc="-40" smtClean="0">
                        <a:solidFill>
                          <a:srgbClr val="1D6FA9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nary>
                      <m:naryPr>
                        <m:chr m:val="∑"/>
                        <m:ctrlPr>
                          <a:rPr kumimoji="1" lang="en-US" altLang="ko-Kore-KR" sz="200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4)</m:t>
                        </m:r>
                      </m:sup>
                      <m:e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ko-Kore-KR" sz="2000" b="0" i="1" spc="-40" baseline="-2500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nary>
                    <m:r>
                      <m:rPr>
                        <m:nor/>
                      </m:rPr>
                      <a:rPr kumimoji="1" lang="en-US" altLang="ko-Kore-KR" sz="2000" spc="-40" dirty="0">
                        <a:solidFill>
                          <a:srgbClr val="1D6FA9"/>
                        </a:solidFill>
                        <a:latin typeface="+mn-ea"/>
                      </a:rPr>
                      <m:t>)</m:t>
                    </m:r>
                  </m:oMath>
                </a14:m>
                <a:r>
                  <a:rPr kumimoji="1" lang="en-US" altLang="ko-Kore-KR" sz="2000" spc="-40" dirty="0">
                    <a:solidFill>
                      <a:srgbClr val="1D6FA9"/>
                    </a:solidFill>
                    <a:latin typeface="+mn-ea"/>
                  </a:rPr>
                  <a:t> </a:t>
                </a:r>
                <a:r>
                  <a:rPr kumimoji="1" lang="en-US" altLang="ko-Kore-KR" sz="2000" spc="-40" dirty="0">
                    <a:latin typeface="+mn-ea"/>
                  </a:rPr>
                  <a:t>≤ 0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23D848-9477-AF3F-D487-4CCDB33C6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754" y="5264194"/>
                <a:ext cx="2999475" cy="1005340"/>
              </a:xfrm>
              <a:prstGeom prst="rect">
                <a:avLst/>
              </a:prstGeom>
              <a:blipFill>
                <a:blip r:embed="rId7"/>
                <a:stretch>
                  <a:fillRect l="-5042" t="-7500" r="-3782" b="-7375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DFFB6F-9AF0-33AA-6F07-FE18D6E228D4}"/>
                  </a:ext>
                </a:extLst>
              </p:cNvPr>
              <p:cNvSpPr txBox="1"/>
              <p:nvPr/>
            </p:nvSpPr>
            <p:spPr>
              <a:xfrm>
                <a:off x="5584754" y="2765693"/>
                <a:ext cx="2999475" cy="10053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kumimoji="1" lang="en-US" altLang="ko-Kore-KR" sz="2000" i="1" spc="-40" dirty="0">
                    <a:latin typeface="+mn-ea"/>
                  </a:rPr>
                  <a:t>Find m</a:t>
                </a:r>
                <a:r>
                  <a:rPr kumimoji="1" lang="en-US" altLang="ko-Kore-KR" sz="2000" i="1" spc="-40" baseline="-25000" dirty="0">
                    <a:latin typeface="+mn-ea"/>
                  </a:rPr>
                  <a:t>3</a:t>
                </a:r>
                <a:endParaRPr kumimoji="1" lang="en-US" altLang="ko-Kore-KR" sz="2000" i="1" spc="-40" dirty="0">
                  <a:latin typeface="+mn-ea"/>
                </a:endParaRPr>
              </a:p>
              <a:p>
                <a:pPr algn="l"/>
                <a:r>
                  <a:rPr kumimoji="1" lang="en-US" altLang="ko-Kore-KR" sz="2000" i="1" spc="-40" dirty="0">
                    <a:latin typeface="+mn-ea"/>
                  </a:rPr>
                  <a:t>Where max  </a:t>
                </a:r>
                <a:r>
                  <a:rPr kumimoji="1" lang="en-US" altLang="ko-Kore-KR" sz="2000" spc="-40" dirty="0">
                    <a:latin typeface="+mn-ea"/>
                  </a:rPr>
                  <a:t>f(m</a:t>
                </a:r>
                <a:r>
                  <a:rPr kumimoji="1" lang="en-US" altLang="ko-Kore-KR" sz="2000" spc="-40" baseline="-25000" dirty="0">
                    <a:latin typeface="+mn-ea"/>
                  </a:rPr>
                  <a:t>3</a:t>
                </a:r>
                <a:r>
                  <a:rPr kumimoji="1" lang="en-US" altLang="ko-Kore-KR" sz="2000" spc="-40" dirty="0">
                    <a:latin typeface="+mn-ea"/>
                  </a:rPr>
                  <a:t>)</a:t>
                </a:r>
              </a:p>
              <a:p>
                <a:r>
                  <a:rPr kumimoji="1" lang="en-US" altLang="ko-Kore-KR" sz="2000" spc="-40" dirty="0">
                    <a:latin typeface="+mn-ea"/>
                  </a:rPr>
                  <a:t>  </a:t>
                </a:r>
                <a:r>
                  <a:rPr kumimoji="1" lang="en-US" altLang="ko-Kore-KR" sz="2000" spc="-40" dirty="0" err="1">
                    <a:latin typeface="+mn-ea"/>
                  </a:rPr>
                  <a:t>s.t</a:t>
                </a:r>
                <a:r>
                  <a:rPr kumimoji="1" lang="en-US" altLang="ko-Kore-KR" sz="2000" spc="-40" dirty="0">
                    <a:latin typeface="+mn-ea"/>
                  </a:rPr>
                  <a:t> </a:t>
                </a:r>
                <a:r>
                  <a:rPr kumimoji="1" lang="en-US" altLang="ko-Kore-KR" sz="2000" spc="-40" dirty="0">
                    <a:solidFill>
                      <a:srgbClr val="1D6FA9"/>
                    </a:solidFill>
                    <a:latin typeface="+mn-ea"/>
                  </a:rPr>
                  <a:t>h(m</a:t>
                </a:r>
                <a:r>
                  <a:rPr kumimoji="1" lang="en-US" altLang="ko-Kore-KR" sz="2000" spc="-40" baseline="-25000" dirty="0">
                    <a:solidFill>
                      <a:srgbClr val="1D6FA9"/>
                    </a:solidFill>
                    <a:latin typeface="+mn-ea"/>
                  </a:rPr>
                  <a:t>3</a:t>
                </a:r>
                <a:r>
                  <a:rPr kumimoji="1" lang="en-US" altLang="ko-Kore-KR" sz="2000" spc="-40" dirty="0">
                    <a:solidFill>
                      <a:srgbClr val="1D6FA9"/>
                    </a:solidFill>
                    <a:latin typeface="+mn-ea"/>
                  </a:rPr>
                  <a:t>,</a:t>
                </a:r>
                <a14:m>
                  <m:oMath xmlns:m="http://schemas.openxmlformats.org/officeDocument/2006/math">
                    <m:r>
                      <a:rPr kumimoji="1" lang="en-US" altLang="ko-Kore-KR" sz="2000" b="0" i="1" spc="-40" smtClean="0">
                        <a:solidFill>
                          <a:srgbClr val="1D6FA9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nary>
                      <m:naryPr>
                        <m:chr m:val="∑"/>
                        <m:ctrlPr>
                          <a:rPr kumimoji="1" lang="en-US" altLang="ko-Kore-KR" sz="200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3)</m:t>
                        </m:r>
                      </m:sup>
                      <m:e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ko-Kore-KR" sz="2000" b="0" i="1" spc="-40" baseline="-2500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nary>
                    <m:r>
                      <m:rPr>
                        <m:nor/>
                      </m:rPr>
                      <a:rPr kumimoji="1" lang="en-US" altLang="ko-Kore-KR" sz="2000" spc="-40" dirty="0">
                        <a:solidFill>
                          <a:srgbClr val="1D6FA9"/>
                        </a:solidFill>
                        <a:latin typeface="+mn-ea"/>
                      </a:rPr>
                      <m:t>)</m:t>
                    </m:r>
                  </m:oMath>
                </a14:m>
                <a:r>
                  <a:rPr kumimoji="1" lang="en-US" altLang="ko-Kore-KR" sz="2000" spc="-40" dirty="0">
                    <a:solidFill>
                      <a:srgbClr val="1D6FA9"/>
                    </a:solidFill>
                    <a:latin typeface="+mn-ea"/>
                  </a:rPr>
                  <a:t> </a:t>
                </a:r>
                <a:r>
                  <a:rPr kumimoji="1" lang="en-US" altLang="ko-Kore-KR" sz="2000" spc="-40" dirty="0">
                    <a:latin typeface="+mn-ea"/>
                  </a:rPr>
                  <a:t>≤ 0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DFFB6F-9AF0-33AA-6F07-FE18D6E22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754" y="2765693"/>
                <a:ext cx="2999475" cy="1005340"/>
              </a:xfrm>
              <a:prstGeom prst="rect">
                <a:avLst/>
              </a:prstGeom>
              <a:blipFill>
                <a:blip r:embed="rId8"/>
                <a:stretch>
                  <a:fillRect l="-5042" t="-7407" r="-3782" b="-7284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CA8A079F-435D-6609-F407-5DA0982B8A0B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3495251" y="2959270"/>
            <a:ext cx="2089503" cy="309093"/>
          </a:xfrm>
          <a:prstGeom prst="line">
            <a:avLst/>
          </a:prstGeom>
          <a:ln>
            <a:solidFill>
              <a:srgbClr val="1D6F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4A8B2AFE-D29C-DDDA-C1D2-0749C04AEF77}"/>
              </a:ext>
            </a:extLst>
          </p:cNvPr>
          <p:cNvCxnSpPr>
            <a:cxnSpLocks/>
            <a:stCxn id="5" idx="2"/>
            <a:endCxn id="34" idx="1"/>
          </p:cNvCxnSpPr>
          <p:nvPr/>
        </p:nvCxnSpPr>
        <p:spPr>
          <a:xfrm>
            <a:off x="2015744" y="3461940"/>
            <a:ext cx="774314" cy="1048616"/>
          </a:xfrm>
          <a:prstGeom prst="line">
            <a:avLst/>
          </a:prstGeom>
          <a:ln>
            <a:solidFill>
              <a:srgbClr val="1D6F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CA033CAA-0D52-FDED-EA25-4B541770357F}"/>
              </a:ext>
            </a:extLst>
          </p:cNvPr>
          <p:cNvCxnSpPr>
            <a:cxnSpLocks/>
            <a:stCxn id="6" idx="0"/>
            <a:endCxn id="34" idx="2"/>
          </p:cNvCxnSpPr>
          <p:nvPr/>
        </p:nvCxnSpPr>
        <p:spPr>
          <a:xfrm flipV="1">
            <a:off x="2035974" y="5013226"/>
            <a:ext cx="2272705" cy="250968"/>
          </a:xfrm>
          <a:prstGeom prst="line">
            <a:avLst/>
          </a:prstGeom>
          <a:ln>
            <a:solidFill>
              <a:srgbClr val="1D6F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5EDE7993-87DD-E79C-80C3-BC6D636B6321}"/>
              </a:ext>
            </a:extLst>
          </p:cNvPr>
          <p:cNvCxnSpPr>
            <a:cxnSpLocks/>
            <a:stCxn id="34" idx="3"/>
            <a:endCxn id="7" idx="0"/>
          </p:cNvCxnSpPr>
          <p:nvPr/>
        </p:nvCxnSpPr>
        <p:spPr>
          <a:xfrm>
            <a:off x="5827300" y="4510556"/>
            <a:ext cx="1257192" cy="753638"/>
          </a:xfrm>
          <a:prstGeom prst="line">
            <a:avLst/>
          </a:prstGeom>
          <a:ln>
            <a:solidFill>
              <a:srgbClr val="1D6F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88319C95-054A-DA1E-692E-C7130D00CCA8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7084492" y="3771033"/>
            <a:ext cx="0" cy="1493161"/>
          </a:xfrm>
          <a:prstGeom prst="line">
            <a:avLst/>
          </a:prstGeom>
          <a:ln>
            <a:solidFill>
              <a:srgbClr val="1D6F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BA95FD3A-395B-1B64-EED1-AA3A327453C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535711" y="5766864"/>
            <a:ext cx="2049043" cy="0"/>
          </a:xfrm>
          <a:prstGeom prst="line">
            <a:avLst/>
          </a:prstGeom>
          <a:ln>
            <a:solidFill>
              <a:srgbClr val="1D6F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52DC8137-C832-2AC8-C801-CAD1B88ECA26}"/>
              </a:ext>
            </a:extLst>
          </p:cNvPr>
          <p:cNvCxnSpPr>
            <a:cxnSpLocks/>
            <a:stCxn id="34" idx="0"/>
            <a:endCxn id="8" idx="1"/>
          </p:cNvCxnSpPr>
          <p:nvPr/>
        </p:nvCxnSpPr>
        <p:spPr>
          <a:xfrm flipV="1">
            <a:off x="4308679" y="3268363"/>
            <a:ext cx="1276075" cy="739523"/>
          </a:xfrm>
          <a:prstGeom prst="line">
            <a:avLst/>
          </a:prstGeom>
          <a:ln>
            <a:solidFill>
              <a:srgbClr val="1D6F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884F759-13A7-8A02-EB7D-D9434C5C1883}"/>
              </a:ext>
            </a:extLst>
          </p:cNvPr>
          <p:cNvSpPr/>
          <p:nvPr/>
        </p:nvSpPr>
        <p:spPr>
          <a:xfrm>
            <a:off x="371789" y="2291024"/>
            <a:ext cx="8386582" cy="42404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E938B1-4F6B-5177-FDA3-944C54690FA1}"/>
              </a:ext>
            </a:extLst>
          </p:cNvPr>
          <p:cNvSpPr txBox="1"/>
          <p:nvPr/>
        </p:nvSpPr>
        <p:spPr>
          <a:xfrm>
            <a:off x="428642" y="897262"/>
            <a:ext cx="446147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b="1" spc="-40" dirty="0">
                <a:latin typeface="+mn-ea"/>
              </a:rPr>
              <a:t>갈</a:t>
            </a:r>
            <a:r>
              <a:rPr kumimoji="1" lang="ko-KR" altLang="en-US" b="1" spc="-40" dirty="0">
                <a:latin typeface="+mn-ea"/>
              </a:rPr>
              <a:t> 수록</a:t>
            </a:r>
            <a:r>
              <a:rPr kumimoji="1" lang="en-US" altLang="ko-KR" b="1" spc="-40" dirty="0">
                <a:latin typeface="+mn-ea"/>
              </a:rPr>
              <a:t>,</a:t>
            </a:r>
            <a:r>
              <a:rPr kumimoji="1" lang="ko-KR" altLang="en-US" b="1" spc="-40" dirty="0">
                <a:latin typeface="+mn-ea"/>
              </a:rPr>
              <a:t> 주변으로부터의 제약조건이 </a:t>
            </a:r>
            <a:r>
              <a:rPr kumimoji="1" lang="ko-KR" altLang="en-US" b="1" spc="-40" dirty="0" err="1">
                <a:latin typeface="+mn-ea"/>
              </a:rPr>
              <a:t>많아짐</a:t>
            </a:r>
            <a:r>
              <a:rPr kumimoji="1" lang="en-US" altLang="ko-KR" b="1" spc="-40" dirty="0">
                <a:latin typeface="+mn-ea"/>
              </a:rPr>
              <a:t>.</a:t>
            </a:r>
          </a:p>
          <a:p>
            <a:pPr algn="l"/>
            <a:r>
              <a:rPr kumimoji="1" lang="en-US" altLang="ko-Kore-KR" b="1" spc="-40" dirty="0">
                <a:latin typeface="+mn-ea"/>
              </a:rPr>
              <a:t>Solution boundary</a:t>
            </a:r>
            <a:r>
              <a:rPr kumimoji="1" lang="ko-KR" altLang="en-US" b="1" spc="-40" dirty="0">
                <a:latin typeface="+mn-ea"/>
              </a:rPr>
              <a:t>가 </a:t>
            </a:r>
            <a:r>
              <a:rPr kumimoji="1" lang="ko-Kore-KR" altLang="en-US" b="1" spc="-40" dirty="0">
                <a:latin typeface="+mn-ea"/>
              </a:rPr>
              <a:t>좁아짐</a:t>
            </a:r>
            <a:r>
              <a:rPr kumimoji="1" lang="en-US" altLang="ko-Kore-KR" b="1" spc="-40" dirty="0">
                <a:latin typeface="+mn-ea"/>
              </a:rPr>
              <a:t>.</a:t>
            </a:r>
            <a:endParaRPr kumimoji="1" lang="ko-Kore-KR" altLang="en-US" b="1" spc="-40" dirty="0"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A419941-8094-19F9-AEE5-467FE734549A}"/>
              </a:ext>
            </a:extLst>
          </p:cNvPr>
          <p:cNvSpPr txBox="1"/>
          <p:nvPr/>
        </p:nvSpPr>
        <p:spPr>
          <a:xfrm>
            <a:off x="428642" y="1731912"/>
            <a:ext cx="528635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  <a:sym typeface="Wingdings" pitchFamily="2" charset="2"/>
              </a:rPr>
              <a:t> </a:t>
            </a:r>
            <a:r>
              <a:rPr kumimoji="1" lang="ko-Kore-KR" altLang="en-US" spc="-40" dirty="0">
                <a:latin typeface="+mn-ea"/>
                <a:sym typeface="Wingdings" pitchFamily="2" charset="2"/>
              </a:rPr>
              <a:t>순서가 중요한가</a:t>
            </a:r>
            <a:r>
              <a:rPr kumimoji="1" lang="en-US" altLang="ko-Kore-KR" spc="-40" dirty="0">
                <a:latin typeface="+mn-ea"/>
                <a:sym typeface="Wingdings" pitchFamily="2" charset="2"/>
              </a:rPr>
              <a:t>?  </a:t>
            </a:r>
            <a:r>
              <a:rPr kumimoji="1" lang="en-US" altLang="ko-KR" spc="-40" dirty="0">
                <a:latin typeface="+mn-ea"/>
                <a:sym typeface="Wingdings" pitchFamily="2" charset="2"/>
              </a:rPr>
              <a:t> </a:t>
            </a:r>
            <a:r>
              <a:rPr kumimoji="1" lang="ko-KR" altLang="en-US" spc="-40" dirty="0">
                <a:latin typeface="+mn-ea"/>
                <a:sym typeface="Wingdings" pitchFamily="2" charset="2"/>
              </a:rPr>
              <a:t>그래서 </a:t>
            </a:r>
            <a:r>
              <a:rPr kumimoji="1" lang="ko-KR" altLang="en-US" spc="-40" dirty="0" err="1">
                <a:latin typeface="+mn-ea"/>
                <a:sym typeface="Wingdings" pitchFamily="2" charset="2"/>
              </a:rPr>
              <a:t>머가</a:t>
            </a:r>
            <a:r>
              <a:rPr kumimoji="1" lang="ko-KR" altLang="en-US" spc="-40" dirty="0">
                <a:latin typeface="+mn-ea"/>
                <a:sym typeface="Wingdings" pitchFamily="2" charset="2"/>
              </a:rPr>
              <a:t> </a:t>
            </a:r>
            <a:r>
              <a:rPr kumimoji="1" lang="ko-KR" altLang="en-US" spc="-40" dirty="0" err="1">
                <a:latin typeface="+mn-ea"/>
                <a:sym typeface="Wingdings" pitchFamily="2" charset="2"/>
              </a:rPr>
              <a:t>다른가</a:t>
            </a:r>
            <a:r>
              <a:rPr kumimoji="1" lang="en-US" altLang="ko-KR" spc="-40" dirty="0">
                <a:latin typeface="+mn-ea"/>
                <a:sym typeface="Wingdings" pitchFamily="2" charset="2"/>
              </a:rPr>
              <a:t>? [</a:t>
            </a:r>
            <a:r>
              <a:rPr kumimoji="1" lang="ko-KR" altLang="en-US" spc="-40" dirty="0">
                <a:latin typeface="+mn-ea"/>
                <a:sym typeface="Wingdings" pitchFamily="2" charset="2"/>
              </a:rPr>
              <a:t>효과</a:t>
            </a:r>
            <a:r>
              <a:rPr kumimoji="1" lang="en-US" altLang="ko-KR" spc="-40" dirty="0">
                <a:latin typeface="+mn-ea"/>
                <a:sym typeface="Wingdings" pitchFamily="2" charset="2"/>
              </a:rPr>
              <a:t>]</a:t>
            </a:r>
            <a:endParaRPr kumimoji="1" lang="ko-Kore-KR" altLang="en-US" spc="-4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86218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03E96D-ADE2-F9A1-A147-105357DE24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29BA028-9CBD-E9D5-1220-C5DE6E223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fld id="{528F71E4-6861-4081-93F7-1CE13C0AE979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B92AAB-3E05-F67E-2B08-9E031714E4D1}"/>
              </a:ext>
            </a:extLst>
          </p:cNvPr>
          <p:cNvSpPr txBox="1"/>
          <p:nvPr/>
        </p:nvSpPr>
        <p:spPr>
          <a:xfrm>
            <a:off x="9267498" y="4517613"/>
            <a:ext cx="3079832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14313" indent="-214313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  <a:latin typeface="Söhne"/>
              </a:rPr>
              <a:t> (1) physical limitations </a:t>
            </a:r>
          </a:p>
          <a:p>
            <a:pPr marL="214313" indent="-214313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  <a:latin typeface="Söhne"/>
              </a:rPr>
              <a:t> (2) electrical compatibility </a:t>
            </a:r>
          </a:p>
          <a:p>
            <a:pPr marL="257175" indent="-257175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  <a:latin typeface="Söhne"/>
              </a:rPr>
              <a:t>(3) performance requirements</a:t>
            </a:r>
            <a:endParaRPr lang="en-US" altLang="ko-KR" sz="1600" strike="sngStrike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881E4A6C-D9DA-B464-EEC7-F5ED20FFC05F}"/>
              </a:ext>
            </a:extLst>
          </p:cNvPr>
          <p:cNvSpPr txBox="1">
            <a:spLocks/>
          </p:cNvSpPr>
          <p:nvPr/>
        </p:nvSpPr>
        <p:spPr>
          <a:xfrm>
            <a:off x="0" y="-12363"/>
            <a:ext cx="9462194" cy="118353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ko-KR" altLang="en-US" sz="2000" b="0" dirty="0"/>
              <a:t>추가</a:t>
            </a:r>
            <a:r>
              <a:rPr lang="en-US" altLang="ko-KR" sz="2000" b="0" dirty="0"/>
              <a:t>) </a:t>
            </a:r>
            <a:r>
              <a:rPr lang="ko-KR" altLang="en-US" sz="2000" b="0" dirty="0"/>
              <a:t>현 제품은 복잡성으로 인해</a:t>
            </a:r>
            <a:r>
              <a:rPr lang="en-US" altLang="ko-KR" sz="2000" b="0" dirty="0"/>
              <a:t>, </a:t>
            </a:r>
            <a:r>
              <a:rPr lang="ko-KR" altLang="en-US" sz="2000" b="0" dirty="0"/>
              <a:t>각 모듈에서의 </a:t>
            </a:r>
            <a:r>
              <a:rPr lang="en-US" altLang="ko-KR" sz="2000" b="0" dirty="0"/>
              <a:t>objective </a:t>
            </a:r>
            <a:r>
              <a:rPr lang="ko-KR" altLang="en-US" sz="2000" b="0" dirty="0"/>
              <a:t>뿐만 아니라</a:t>
            </a:r>
            <a:r>
              <a:rPr lang="en-US" altLang="ko-KR" sz="2000" b="0" dirty="0"/>
              <a:t>, global</a:t>
            </a:r>
            <a:r>
              <a:rPr lang="ko-KR" altLang="en-US" sz="2000" b="0" dirty="0"/>
              <a:t> 요구사항</a:t>
            </a:r>
            <a:endParaRPr lang="en-US" altLang="ko-KR" sz="2000" b="0" dirty="0"/>
          </a:p>
          <a:p>
            <a:pPr>
              <a:lnSpc>
                <a:spcPct val="170000"/>
              </a:lnSpc>
            </a:pPr>
            <a:r>
              <a:rPr lang="ko-KR" altLang="en-US" sz="2000" b="0" dirty="0"/>
              <a:t>두가지를 모두 </a:t>
            </a:r>
            <a:r>
              <a:rPr lang="ko-KR" altLang="en-US" sz="2000" b="0" dirty="0" err="1"/>
              <a:t>만족해야함</a:t>
            </a:r>
            <a:r>
              <a:rPr lang="en-US" altLang="ko-KR" sz="2000" b="0" dirty="0"/>
              <a:t>.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4BBC898-0589-5A85-26A6-83947FA3B307}"/>
                  </a:ext>
                </a:extLst>
              </p:cNvPr>
              <p:cNvSpPr txBox="1"/>
              <p:nvPr/>
            </p:nvSpPr>
            <p:spPr>
              <a:xfrm>
                <a:off x="2790058" y="4075435"/>
                <a:ext cx="3037242" cy="10053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kumimoji="1" lang="en-US" altLang="ko-Kore-KR" sz="2000" i="1" spc="-40" dirty="0">
                    <a:latin typeface="+mn-ea"/>
                  </a:rPr>
                  <a:t>Find m</a:t>
                </a:r>
                <a:r>
                  <a:rPr kumimoji="1" lang="en-US" altLang="ko-Kore-KR" sz="2000" i="1" spc="-40" baseline="-25000" dirty="0">
                    <a:latin typeface="+mn-ea"/>
                  </a:rPr>
                  <a:t>1</a:t>
                </a:r>
                <a:endParaRPr kumimoji="1" lang="en-US" altLang="ko-Kore-KR" sz="2000" i="1" spc="-40" dirty="0">
                  <a:latin typeface="+mn-ea"/>
                </a:endParaRPr>
              </a:p>
              <a:p>
                <a:pPr algn="l"/>
                <a:r>
                  <a:rPr kumimoji="1" lang="en-US" altLang="ko-Kore-KR" sz="2000" i="1" spc="-40" dirty="0">
                    <a:latin typeface="+mn-ea"/>
                  </a:rPr>
                  <a:t>Where max  </a:t>
                </a:r>
                <a:r>
                  <a:rPr kumimoji="1" lang="en-US" altLang="ko-Kore-KR" sz="2000" spc="-40" dirty="0">
                    <a:latin typeface="+mn-ea"/>
                  </a:rPr>
                  <a:t>f(m</a:t>
                </a:r>
                <a:r>
                  <a:rPr kumimoji="1" lang="en-US" altLang="ko-Kore-KR" sz="2000" spc="-40" baseline="-25000" dirty="0">
                    <a:latin typeface="+mn-ea"/>
                  </a:rPr>
                  <a:t>1</a:t>
                </a:r>
                <a:r>
                  <a:rPr kumimoji="1" lang="en-US" altLang="ko-Kore-KR" sz="2000" spc="-40" dirty="0">
                    <a:latin typeface="+mn-ea"/>
                  </a:rPr>
                  <a:t>)</a:t>
                </a:r>
              </a:p>
              <a:p>
                <a:r>
                  <a:rPr kumimoji="1" lang="en-US" altLang="ko-Kore-KR" sz="2000" spc="-40" dirty="0">
                    <a:latin typeface="+mn-ea"/>
                  </a:rPr>
                  <a:t>  </a:t>
                </a:r>
                <a:r>
                  <a:rPr kumimoji="1" lang="en-US" altLang="ko-Kore-KR" sz="2000" spc="-40" dirty="0" err="1">
                    <a:latin typeface="+mn-ea"/>
                  </a:rPr>
                  <a:t>s.t</a:t>
                </a:r>
                <a:r>
                  <a:rPr kumimoji="1" lang="en-US" altLang="ko-Kore-KR" sz="2000" spc="-40" dirty="0">
                    <a:latin typeface="+mn-ea"/>
                  </a:rPr>
                  <a:t> </a:t>
                </a:r>
                <a:r>
                  <a:rPr kumimoji="1" lang="en-US" altLang="ko-Kore-KR" sz="2000" spc="-40" dirty="0">
                    <a:solidFill>
                      <a:srgbClr val="1D6FA9"/>
                    </a:solidFill>
                    <a:latin typeface="+mn-ea"/>
                  </a:rPr>
                  <a:t>h(m</a:t>
                </a:r>
                <a:r>
                  <a:rPr kumimoji="1" lang="en-US" altLang="ko-Kore-KR" sz="2000" spc="-40" baseline="-25000" dirty="0">
                    <a:solidFill>
                      <a:srgbClr val="1D6FA9"/>
                    </a:solidFill>
                    <a:latin typeface="+mn-ea"/>
                  </a:rPr>
                  <a:t>1</a:t>
                </a:r>
                <a:r>
                  <a:rPr kumimoji="1" lang="en-US" altLang="ko-Kore-KR" sz="2000" spc="-40" dirty="0">
                    <a:solidFill>
                      <a:srgbClr val="1D6FA9"/>
                    </a:solidFill>
                    <a:latin typeface="+mn-ea"/>
                  </a:rPr>
                  <a:t>,</a:t>
                </a:r>
                <a14:m>
                  <m:oMath xmlns:m="http://schemas.openxmlformats.org/officeDocument/2006/math">
                    <m:r>
                      <a:rPr kumimoji="1" lang="en-US" altLang="ko-Kore-KR" sz="2000" b="0" i="1" spc="-40" smtClean="0">
                        <a:solidFill>
                          <a:srgbClr val="1D6FA9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nary>
                      <m:naryPr>
                        <m:chr m:val="∑"/>
                        <m:ctrlPr>
                          <a:rPr kumimoji="1" lang="en-US" altLang="ko-Kore-KR" sz="200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ko-Kore-KR" sz="2000" b="0" i="1" spc="-40" baseline="-2500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  <m:e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ko-Kore-KR" sz="2000" b="0" i="1" spc="-40" baseline="-2500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nary>
                    <m:r>
                      <m:rPr>
                        <m:nor/>
                      </m:rPr>
                      <a:rPr kumimoji="1" lang="en-US" altLang="ko-Kore-KR" sz="2000" spc="-40" dirty="0">
                        <a:solidFill>
                          <a:srgbClr val="1D6FA9"/>
                        </a:solidFill>
                        <a:latin typeface="+mn-ea"/>
                      </a:rPr>
                      <m:t>)</m:t>
                    </m:r>
                  </m:oMath>
                </a14:m>
                <a:r>
                  <a:rPr kumimoji="1" lang="en-US" altLang="ko-Kore-KR" sz="2000" spc="-40" dirty="0">
                    <a:solidFill>
                      <a:srgbClr val="1D6FA9"/>
                    </a:solidFill>
                    <a:latin typeface="+mn-ea"/>
                  </a:rPr>
                  <a:t> </a:t>
                </a:r>
                <a:r>
                  <a:rPr kumimoji="1" lang="en-US" altLang="ko-Kore-KR" sz="2000" spc="-40" dirty="0">
                    <a:latin typeface="+mn-ea"/>
                  </a:rPr>
                  <a:t>≤ 0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4BBC898-0589-5A85-26A6-83947FA3B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058" y="4075435"/>
                <a:ext cx="3037242" cy="1005340"/>
              </a:xfrm>
              <a:prstGeom prst="rect">
                <a:avLst/>
              </a:prstGeom>
              <a:blipFill>
                <a:blip r:embed="rId3"/>
                <a:stretch>
                  <a:fillRect l="-4979" t="-7407" r="-1245" b="-7284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078D29-16DD-C0EC-E982-D3C169A24ACB}"/>
                  </a:ext>
                </a:extLst>
              </p:cNvPr>
              <p:cNvSpPr txBox="1"/>
              <p:nvPr/>
            </p:nvSpPr>
            <p:spPr>
              <a:xfrm>
                <a:off x="536236" y="2524149"/>
                <a:ext cx="2959015" cy="1005340"/>
              </a:xfrm>
              <a:prstGeom prst="rect">
                <a:avLst/>
              </a:prstGeom>
              <a:noFill/>
              <a:ln>
                <a:solidFill>
                  <a:srgbClr val="1D6FA9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kumimoji="1" lang="en-US" altLang="ko-Kore-KR" sz="2000" i="1" spc="-40" dirty="0">
                    <a:latin typeface="+mn-ea"/>
                  </a:rPr>
                  <a:t>Find m</a:t>
                </a:r>
                <a:r>
                  <a:rPr kumimoji="1" lang="en-US" altLang="ko-Kore-KR" sz="2000" i="1" spc="-40" baseline="-25000" dirty="0">
                    <a:latin typeface="+mn-ea"/>
                  </a:rPr>
                  <a:t>2</a:t>
                </a:r>
                <a:endParaRPr kumimoji="1" lang="en-US" altLang="ko-Kore-KR" sz="2000" i="1" spc="-40" dirty="0">
                  <a:latin typeface="+mn-ea"/>
                </a:endParaRPr>
              </a:p>
              <a:p>
                <a:pPr algn="l"/>
                <a:r>
                  <a:rPr kumimoji="1" lang="en-US" altLang="ko-Kore-KR" sz="2000" i="1" spc="-40" dirty="0">
                    <a:latin typeface="+mn-ea"/>
                  </a:rPr>
                  <a:t>Where max  </a:t>
                </a:r>
                <a:r>
                  <a:rPr kumimoji="1" lang="en-US" altLang="ko-Kore-KR" sz="2000" spc="-40" dirty="0">
                    <a:latin typeface="+mn-ea"/>
                  </a:rPr>
                  <a:t>f(m</a:t>
                </a:r>
                <a:r>
                  <a:rPr kumimoji="1" lang="en-US" altLang="ko-Kore-KR" sz="2000" spc="-40" baseline="-25000" dirty="0">
                    <a:latin typeface="+mn-ea"/>
                  </a:rPr>
                  <a:t>2</a:t>
                </a:r>
                <a:r>
                  <a:rPr kumimoji="1" lang="en-US" altLang="ko-Kore-KR" sz="2000" spc="-40" dirty="0">
                    <a:latin typeface="+mn-ea"/>
                  </a:rPr>
                  <a:t>)</a:t>
                </a:r>
              </a:p>
              <a:p>
                <a:r>
                  <a:rPr kumimoji="1" lang="en-US" altLang="ko-Kore-KR" sz="2000" spc="-40" dirty="0">
                    <a:latin typeface="+mn-ea"/>
                  </a:rPr>
                  <a:t>  </a:t>
                </a:r>
                <a:r>
                  <a:rPr kumimoji="1" lang="en-US" altLang="ko-Kore-KR" sz="2000" spc="-40" dirty="0" err="1">
                    <a:latin typeface="+mn-ea"/>
                  </a:rPr>
                  <a:t>s.t</a:t>
                </a:r>
                <a:r>
                  <a:rPr kumimoji="1" lang="en-US" altLang="ko-Kore-KR" sz="2000" spc="-40" dirty="0">
                    <a:latin typeface="+mn-ea"/>
                  </a:rPr>
                  <a:t> </a:t>
                </a:r>
                <a:r>
                  <a:rPr kumimoji="1" lang="en-US" altLang="ko-Kore-KR" sz="2000" spc="-40" dirty="0">
                    <a:solidFill>
                      <a:srgbClr val="1D6FA9"/>
                    </a:solidFill>
                    <a:latin typeface="+mn-ea"/>
                  </a:rPr>
                  <a:t>h(m</a:t>
                </a:r>
                <a:r>
                  <a:rPr kumimoji="1" lang="en-US" altLang="ko-Kore-KR" sz="2000" spc="-40" baseline="-25000" dirty="0">
                    <a:solidFill>
                      <a:srgbClr val="1D6FA9"/>
                    </a:solidFill>
                    <a:latin typeface="+mn-ea"/>
                  </a:rPr>
                  <a:t>2</a:t>
                </a:r>
                <a:r>
                  <a:rPr kumimoji="1" lang="en-US" altLang="ko-Kore-KR" sz="2000" spc="-40" dirty="0">
                    <a:solidFill>
                      <a:srgbClr val="1D6FA9"/>
                    </a:solidFill>
                    <a:latin typeface="+mn-ea"/>
                  </a:rPr>
                  <a:t>,</a:t>
                </a:r>
                <a14:m>
                  <m:oMath xmlns:m="http://schemas.openxmlformats.org/officeDocument/2006/math">
                    <m:r>
                      <a:rPr kumimoji="1" lang="en-US" altLang="ko-Kore-KR" sz="2000" b="0" i="1" spc="-40" smtClean="0">
                        <a:solidFill>
                          <a:srgbClr val="1D6FA9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nary>
                      <m:naryPr>
                        <m:chr m:val="∑"/>
                        <m:ctrlPr>
                          <a:rPr kumimoji="1" lang="en-US" altLang="ko-Kore-KR" sz="200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ko-Kore-KR" sz="2000" b="0" i="1" spc="-40" baseline="-2500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  <m:e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ko-Kore-KR" sz="2000" b="0" i="1" spc="-40" baseline="-2500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nary>
                    <m:r>
                      <m:rPr>
                        <m:nor/>
                      </m:rPr>
                      <a:rPr kumimoji="1" lang="en-US" altLang="ko-Kore-KR" sz="2000" spc="-40" dirty="0">
                        <a:solidFill>
                          <a:srgbClr val="1D6FA9"/>
                        </a:solidFill>
                        <a:latin typeface="+mn-ea"/>
                      </a:rPr>
                      <m:t>)</m:t>
                    </m:r>
                  </m:oMath>
                </a14:m>
                <a:r>
                  <a:rPr kumimoji="1" lang="en-US" altLang="ko-Kore-KR" sz="2000" spc="-40" dirty="0">
                    <a:solidFill>
                      <a:srgbClr val="1D6FA9"/>
                    </a:solidFill>
                    <a:latin typeface="+mn-ea"/>
                  </a:rPr>
                  <a:t> </a:t>
                </a:r>
                <a:r>
                  <a:rPr kumimoji="1" lang="en-US" altLang="ko-Kore-KR" sz="2000" spc="-40" dirty="0">
                    <a:latin typeface="+mn-ea"/>
                  </a:rPr>
                  <a:t>≤ 0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078D29-16DD-C0EC-E982-D3C169A24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36" y="2524149"/>
                <a:ext cx="2959015" cy="1005340"/>
              </a:xfrm>
              <a:prstGeom prst="rect">
                <a:avLst/>
              </a:prstGeom>
              <a:blipFill>
                <a:blip r:embed="rId4"/>
                <a:stretch>
                  <a:fillRect l="-5106" t="-7407" r="-4255" b="-71605"/>
                </a:stretch>
              </a:blipFill>
              <a:ln>
                <a:solidFill>
                  <a:srgbClr val="1D6FA9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18E785-F971-DC7C-5264-8C2D9B72DB85}"/>
                  </a:ext>
                </a:extLst>
              </p:cNvPr>
              <p:cNvSpPr txBox="1"/>
              <p:nvPr/>
            </p:nvSpPr>
            <p:spPr>
              <a:xfrm>
                <a:off x="536236" y="5331743"/>
                <a:ext cx="2999475" cy="10053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kumimoji="1" lang="en-US" altLang="ko-Kore-KR" sz="2000" i="1" spc="-40" dirty="0">
                    <a:latin typeface="+mn-ea"/>
                  </a:rPr>
                  <a:t>Find m</a:t>
                </a:r>
                <a:r>
                  <a:rPr kumimoji="1" lang="en-US" altLang="ko-Kore-KR" sz="2000" i="1" spc="-40" baseline="-25000" dirty="0">
                    <a:latin typeface="+mn-ea"/>
                  </a:rPr>
                  <a:t>5</a:t>
                </a:r>
                <a:endParaRPr kumimoji="1" lang="en-US" altLang="ko-Kore-KR" sz="2000" i="1" spc="-40" dirty="0">
                  <a:latin typeface="+mn-ea"/>
                </a:endParaRPr>
              </a:p>
              <a:p>
                <a:pPr algn="l"/>
                <a:r>
                  <a:rPr kumimoji="1" lang="en-US" altLang="ko-Kore-KR" sz="2000" i="1" spc="-40" dirty="0">
                    <a:latin typeface="+mn-ea"/>
                  </a:rPr>
                  <a:t>Where max  </a:t>
                </a:r>
                <a:r>
                  <a:rPr kumimoji="1" lang="en-US" altLang="ko-Kore-KR" sz="2000" spc="-40" dirty="0">
                    <a:latin typeface="+mn-ea"/>
                  </a:rPr>
                  <a:t>f(m</a:t>
                </a:r>
                <a:r>
                  <a:rPr kumimoji="1" lang="en-US" altLang="ko-Kore-KR" sz="2000" spc="-40" baseline="-25000" dirty="0">
                    <a:latin typeface="+mn-ea"/>
                  </a:rPr>
                  <a:t>5</a:t>
                </a:r>
                <a:r>
                  <a:rPr kumimoji="1" lang="en-US" altLang="ko-Kore-KR" sz="2000" spc="-40" dirty="0">
                    <a:latin typeface="+mn-ea"/>
                  </a:rPr>
                  <a:t>)</a:t>
                </a:r>
              </a:p>
              <a:p>
                <a:r>
                  <a:rPr kumimoji="1" lang="en-US" altLang="ko-Kore-KR" sz="2000" spc="-40" dirty="0">
                    <a:latin typeface="+mn-ea"/>
                  </a:rPr>
                  <a:t>  </a:t>
                </a:r>
                <a:r>
                  <a:rPr kumimoji="1" lang="en-US" altLang="ko-Kore-KR" sz="2000" spc="-40" dirty="0" err="1">
                    <a:latin typeface="+mn-ea"/>
                  </a:rPr>
                  <a:t>s.t</a:t>
                </a:r>
                <a:r>
                  <a:rPr kumimoji="1" lang="en-US" altLang="ko-Kore-KR" sz="2000" spc="-40" dirty="0">
                    <a:latin typeface="+mn-ea"/>
                  </a:rPr>
                  <a:t> </a:t>
                </a:r>
                <a:r>
                  <a:rPr kumimoji="1" lang="en-US" altLang="ko-Kore-KR" sz="2000" spc="-40" dirty="0">
                    <a:solidFill>
                      <a:srgbClr val="1D6FA9"/>
                    </a:solidFill>
                    <a:latin typeface="+mn-ea"/>
                  </a:rPr>
                  <a:t>h(m</a:t>
                </a:r>
                <a:r>
                  <a:rPr kumimoji="1" lang="en-US" altLang="ko-Kore-KR" sz="2000" spc="-40" baseline="-25000" dirty="0">
                    <a:solidFill>
                      <a:srgbClr val="1D6FA9"/>
                    </a:solidFill>
                    <a:latin typeface="+mn-ea"/>
                  </a:rPr>
                  <a:t>5</a:t>
                </a:r>
                <a:r>
                  <a:rPr kumimoji="1" lang="en-US" altLang="ko-Kore-KR" sz="2000" spc="-40" dirty="0">
                    <a:solidFill>
                      <a:srgbClr val="1D6FA9"/>
                    </a:solidFill>
                    <a:latin typeface="+mn-ea"/>
                  </a:rPr>
                  <a:t>,</a:t>
                </a:r>
                <a14:m>
                  <m:oMath xmlns:m="http://schemas.openxmlformats.org/officeDocument/2006/math">
                    <m:r>
                      <a:rPr kumimoji="1" lang="en-US" altLang="ko-Kore-KR" sz="2000" b="0" i="1" spc="-40" smtClean="0">
                        <a:solidFill>
                          <a:srgbClr val="1D6FA9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nary>
                      <m:naryPr>
                        <m:chr m:val="∑"/>
                        <m:ctrlPr>
                          <a:rPr kumimoji="1" lang="en-US" altLang="ko-Kore-KR" sz="200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ko-Kore-KR" sz="2000" b="0" i="1" spc="-40" baseline="-2500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  <m:e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ko-Kore-KR" sz="2000" b="0" i="1" spc="-40" baseline="-2500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nary>
                    <m:r>
                      <m:rPr>
                        <m:nor/>
                      </m:rPr>
                      <a:rPr kumimoji="1" lang="en-US" altLang="ko-Kore-KR" sz="2000" spc="-40" dirty="0">
                        <a:solidFill>
                          <a:srgbClr val="1D6FA9"/>
                        </a:solidFill>
                        <a:latin typeface="+mn-ea"/>
                      </a:rPr>
                      <m:t>)</m:t>
                    </m:r>
                  </m:oMath>
                </a14:m>
                <a:r>
                  <a:rPr kumimoji="1" lang="en-US" altLang="ko-Kore-KR" sz="2000" spc="-40" dirty="0">
                    <a:latin typeface="+mn-ea"/>
                  </a:rPr>
                  <a:t> ≤ 0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18E785-F971-DC7C-5264-8C2D9B72D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36" y="5331743"/>
                <a:ext cx="2999475" cy="1005340"/>
              </a:xfrm>
              <a:prstGeom prst="rect">
                <a:avLst/>
              </a:prstGeom>
              <a:blipFill>
                <a:blip r:embed="rId5"/>
                <a:stretch>
                  <a:fillRect l="-5042" t="-7407" r="-2941" b="-7284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23D848-9477-AF3F-D487-4CCDB33C685A}"/>
                  </a:ext>
                </a:extLst>
              </p:cNvPr>
              <p:cNvSpPr txBox="1"/>
              <p:nvPr/>
            </p:nvSpPr>
            <p:spPr>
              <a:xfrm>
                <a:off x="5584754" y="5331743"/>
                <a:ext cx="2999475" cy="10053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kumimoji="1" lang="en-US" altLang="ko-Kore-KR" sz="2000" i="1" spc="-40" dirty="0">
                    <a:latin typeface="+mn-ea"/>
                  </a:rPr>
                  <a:t>Find m</a:t>
                </a:r>
                <a:r>
                  <a:rPr kumimoji="1" lang="en-US" altLang="ko-Kore-KR" sz="2000" i="1" spc="-40" baseline="-25000" dirty="0">
                    <a:latin typeface="+mn-ea"/>
                  </a:rPr>
                  <a:t>4</a:t>
                </a:r>
                <a:endParaRPr kumimoji="1" lang="en-US" altLang="ko-Kore-KR" sz="2000" i="1" spc="-40" dirty="0">
                  <a:latin typeface="+mn-ea"/>
                </a:endParaRPr>
              </a:p>
              <a:p>
                <a:pPr algn="l"/>
                <a:r>
                  <a:rPr kumimoji="1" lang="en-US" altLang="ko-Kore-KR" sz="2000" i="1" spc="-40" dirty="0">
                    <a:latin typeface="+mn-ea"/>
                  </a:rPr>
                  <a:t>Where max  </a:t>
                </a:r>
                <a:r>
                  <a:rPr kumimoji="1" lang="en-US" altLang="ko-Kore-KR" sz="2000" spc="-40" dirty="0">
                    <a:latin typeface="+mn-ea"/>
                  </a:rPr>
                  <a:t>f(m</a:t>
                </a:r>
                <a:r>
                  <a:rPr kumimoji="1" lang="en-US" altLang="ko-Kore-KR" sz="2000" spc="-40" baseline="-25000" dirty="0">
                    <a:latin typeface="+mn-ea"/>
                  </a:rPr>
                  <a:t>4</a:t>
                </a:r>
                <a:r>
                  <a:rPr kumimoji="1" lang="en-US" altLang="ko-Kore-KR" sz="2000" spc="-40" dirty="0">
                    <a:latin typeface="+mn-ea"/>
                  </a:rPr>
                  <a:t>)</a:t>
                </a:r>
              </a:p>
              <a:p>
                <a:r>
                  <a:rPr kumimoji="1" lang="en-US" altLang="ko-Kore-KR" sz="2000" spc="-40" dirty="0">
                    <a:latin typeface="+mn-ea"/>
                  </a:rPr>
                  <a:t>  </a:t>
                </a:r>
                <a:r>
                  <a:rPr kumimoji="1" lang="en-US" altLang="ko-Kore-KR" sz="2000" spc="-40" dirty="0" err="1">
                    <a:latin typeface="+mn-ea"/>
                  </a:rPr>
                  <a:t>s.t</a:t>
                </a:r>
                <a:r>
                  <a:rPr kumimoji="1" lang="en-US" altLang="ko-Kore-KR" sz="2000" spc="-40" dirty="0">
                    <a:latin typeface="+mn-ea"/>
                  </a:rPr>
                  <a:t> </a:t>
                </a:r>
                <a:r>
                  <a:rPr kumimoji="1" lang="en-US" altLang="ko-Kore-KR" sz="2000" spc="-40" dirty="0">
                    <a:solidFill>
                      <a:srgbClr val="1D6FA9"/>
                    </a:solidFill>
                    <a:latin typeface="+mn-ea"/>
                  </a:rPr>
                  <a:t>h(m</a:t>
                </a:r>
                <a:r>
                  <a:rPr kumimoji="1" lang="en-US" altLang="ko-Kore-KR" sz="2000" spc="-40" baseline="-25000" dirty="0">
                    <a:solidFill>
                      <a:srgbClr val="1D6FA9"/>
                    </a:solidFill>
                    <a:latin typeface="+mn-ea"/>
                  </a:rPr>
                  <a:t>4</a:t>
                </a:r>
                <a:r>
                  <a:rPr kumimoji="1" lang="en-US" altLang="ko-Kore-KR" sz="2000" spc="-40" dirty="0">
                    <a:solidFill>
                      <a:srgbClr val="1D6FA9"/>
                    </a:solidFill>
                    <a:latin typeface="+mn-ea"/>
                  </a:rPr>
                  <a:t>,</a:t>
                </a:r>
                <a14:m>
                  <m:oMath xmlns:m="http://schemas.openxmlformats.org/officeDocument/2006/math">
                    <m:r>
                      <a:rPr kumimoji="1" lang="en-US" altLang="ko-Kore-KR" sz="2000" b="0" i="1" spc="-40" smtClean="0">
                        <a:solidFill>
                          <a:srgbClr val="1D6FA9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nary>
                      <m:naryPr>
                        <m:chr m:val="∑"/>
                        <m:ctrlPr>
                          <a:rPr kumimoji="1" lang="en-US" altLang="ko-Kore-KR" sz="200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4)</m:t>
                        </m:r>
                      </m:sup>
                      <m:e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ko-Kore-KR" sz="2000" b="0" i="1" spc="-40" baseline="-2500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nary>
                    <m:r>
                      <m:rPr>
                        <m:nor/>
                      </m:rPr>
                      <a:rPr kumimoji="1" lang="en-US" altLang="ko-Kore-KR" sz="2000" spc="-40" dirty="0">
                        <a:solidFill>
                          <a:srgbClr val="1D6FA9"/>
                        </a:solidFill>
                        <a:latin typeface="+mn-ea"/>
                      </a:rPr>
                      <m:t>)</m:t>
                    </m:r>
                  </m:oMath>
                </a14:m>
                <a:r>
                  <a:rPr kumimoji="1" lang="en-US" altLang="ko-Kore-KR" sz="2000" spc="-40" dirty="0">
                    <a:solidFill>
                      <a:srgbClr val="1D6FA9"/>
                    </a:solidFill>
                    <a:latin typeface="+mn-ea"/>
                  </a:rPr>
                  <a:t> </a:t>
                </a:r>
                <a:r>
                  <a:rPr kumimoji="1" lang="en-US" altLang="ko-Kore-KR" sz="2000" spc="-40" dirty="0">
                    <a:latin typeface="+mn-ea"/>
                  </a:rPr>
                  <a:t>≤ 0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23D848-9477-AF3F-D487-4CCDB33C6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754" y="5331743"/>
                <a:ext cx="2999475" cy="1005340"/>
              </a:xfrm>
              <a:prstGeom prst="rect">
                <a:avLst/>
              </a:prstGeom>
              <a:blipFill>
                <a:blip r:embed="rId6"/>
                <a:stretch>
                  <a:fillRect l="-5042" t="-7407" r="-3782" b="-7284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DFFB6F-9AF0-33AA-6F07-FE18D6E228D4}"/>
                  </a:ext>
                </a:extLst>
              </p:cNvPr>
              <p:cNvSpPr txBox="1"/>
              <p:nvPr/>
            </p:nvSpPr>
            <p:spPr>
              <a:xfrm>
                <a:off x="5584754" y="2833242"/>
                <a:ext cx="2999475" cy="10053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kumimoji="1" lang="en-US" altLang="ko-Kore-KR" sz="2000" i="1" spc="-40" dirty="0">
                    <a:latin typeface="+mn-ea"/>
                  </a:rPr>
                  <a:t>Find m</a:t>
                </a:r>
                <a:r>
                  <a:rPr kumimoji="1" lang="en-US" altLang="ko-Kore-KR" sz="2000" i="1" spc="-40" baseline="-25000" dirty="0">
                    <a:latin typeface="+mn-ea"/>
                  </a:rPr>
                  <a:t>3</a:t>
                </a:r>
                <a:endParaRPr kumimoji="1" lang="en-US" altLang="ko-Kore-KR" sz="2000" i="1" spc="-40" dirty="0">
                  <a:latin typeface="+mn-ea"/>
                </a:endParaRPr>
              </a:p>
              <a:p>
                <a:pPr algn="l"/>
                <a:r>
                  <a:rPr kumimoji="1" lang="en-US" altLang="ko-Kore-KR" sz="2000" i="1" spc="-40" dirty="0">
                    <a:latin typeface="+mn-ea"/>
                  </a:rPr>
                  <a:t>Where max  </a:t>
                </a:r>
                <a:r>
                  <a:rPr kumimoji="1" lang="en-US" altLang="ko-Kore-KR" sz="2000" spc="-40" dirty="0">
                    <a:latin typeface="+mn-ea"/>
                  </a:rPr>
                  <a:t>f(m</a:t>
                </a:r>
                <a:r>
                  <a:rPr kumimoji="1" lang="en-US" altLang="ko-Kore-KR" sz="2000" spc="-40" baseline="-25000" dirty="0">
                    <a:latin typeface="+mn-ea"/>
                  </a:rPr>
                  <a:t>3</a:t>
                </a:r>
                <a:r>
                  <a:rPr kumimoji="1" lang="en-US" altLang="ko-Kore-KR" sz="2000" spc="-40" dirty="0">
                    <a:latin typeface="+mn-ea"/>
                  </a:rPr>
                  <a:t>)</a:t>
                </a:r>
              </a:p>
              <a:p>
                <a:r>
                  <a:rPr kumimoji="1" lang="en-US" altLang="ko-Kore-KR" sz="2000" spc="-40" dirty="0">
                    <a:latin typeface="+mn-ea"/>
                  </a:rPr>
                  <a:t>  </a:t>
                </a:r>
                <a:r>
                  <a:rPr kumimoji="1" lang="en-US" altLang="ko-Kore-KR" sz="2000" spc="-40" dirty="0" err="1">
                    <a:latin typeface="+mn-ea"/>
                  </a:rPr>
                  <a:t>s.t</a:t>
                </a:r>
                <a:r>
                  <a:rPr kumimoji="1" lang="en-US" altLang="ko-Kore-KR" sz="2000" spc="-40" dirty="0">
                    <a:latin typeface="+mn-ea"/>
                  </a:rPr>
                  <a:t> </a:t>
                </a:r>
                <a:r>
                  <a:rPr kumimoji="1" lang="en-US" altLang="ko-Kore-KR" sz="2000" spc="-40" dirty="0">
                    <a:solidFill>
                      <a:srgbClr val="1D6FA9"/>
                    </a:solidFill>
                    <a:latin typeface="+mn-ea"/>
                  </a:rPr>
                  <a:t>h(m</a:t>
                </a:r>
                <a:r>
                  <a:rPr kumimoji="1" lang="en-US" altLang="ko-Kore-KR" sz="2000" spc="-40" baseline="-25000" dirty="0">
                    <a:solidFill>
                      <a:srgbClr val="1D6FA9"/>
                    </a:solidFill>
                    <a:latin typeface="+mn-ea"/>
                  </a:rPr>
                  <a:t>3</a:t>
                </a:r>
                <a:r>
                  <a:rPr kumimoji="1" lang="en-US" altLang="ko-Kore-KR" sz="2000" spc="-40" dirty="0">
                    <a:solidFill>
                      <a:srgbClr val="1D6FA9"/>
                    </a:solidFill>
                    <a:latin typeface="+mn-ea"/>
                  </a:rPr>
                  <a:t>,</a:t>
                </a:r>
                <a14:m>
                  <m:oMath xmlns:m="http://schemas.openxmlformats.org/officeDocument/2006/math">
                    <m:r>
                      <a:rPr kumimoji="1" lang="en-US" altLang="ko-Kore-KR" sz="2000" b="0" i="1" spc="-40" smtClean="0">
                        <a:solidFill>
                          <a:srgbClr val="1D6FA9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nary>
                      <m:naryPr>
                        <m:chr m:val="∑"/>
                        <m:ctrlPr>
                          <a:rPr kumimoji="1" lang="en-US" altLang="ko-Kore-KR" sz="200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3)</m:t>
                        </m:r>
                      </m:sup>
                      <m:e>
                        <m:r>
                          <a:rPr kumimoji="1" lang="en-US" altLang="ko-Kore-KR" sz="2000" b="0" i="1" spc="-4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ko-Kore-KR" sz="2000" b="0" i="1" spc="-40" baseline="-25000" smtClean="0">
                            <a:solidFill>
                              <a:srgbClr val="1D6FA9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nary>
                    <m:r>
                      <m:rPr>
                        <m:nor/>
                      </m:rPr>
                      <a:rPr kumimoji="1" lang="en-US" altLang="ko-Kore-KR" sz="2000" spc="-40" dirty="0">
                        <a:solidFill>
                          <a:srgbClr val="1D6FA9"/>
                        </a:solidFill>
                        <a:latin typeface="+mn-ea"/>
                      </a:rPr>
                      <m:t>)</m:t>
                    </m:r>
                  </m:oMath>
                </a14:m>
                <a:r>
                  <a:rPr kumimoji="1" lang="en-US" altLang="ko-Kore-KR" sz="2000" spc="-40" dirty="0">
                    <a:solidFill>
                      <a:srgbClr val="1D6FA9"/>
                    </a:solidFill>
                    <a:latin typeface="+mn-ea"/>
                  </a:rPr>
                  <a:t> </a:t>
                </a:r>
                <a:r>
                  <a:rPr kumimoji="1" lang="en-US" altLang="ko-Kore-KR" sz="2000" spc="-40" dirty="0">
                    <a:latin typeface="+mn-ea"/>
                  </a:rPr>
                  <a:t>≤ 0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DFFB6F-9AF0-33AA-6F07-FE18D6E22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754" y="2833242"/>
                <a:ext cx="2999475" cy="1005340"/>
              </a:xfrm>
              <a:prstGeom prst="rect">
                <a:avLst/>
              </a:prstGeom>
              <a:blipFill>
                <a:blip r:embed="rId7"/>
                <a:stretch>
                  <a:fillRect l="-5042" t="-7407" r="-3782" b="-7284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CA8A079F-435D-6609-F407-5DA0982B8A0B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3495251" y="3026819"/>
            <a:ext cx="2089503" cy="309093"/>
          </a:xfrm>
          <a:prstGeom prst="line">
            <a:avLst/>
          </a:prstGeom>
          <a:ln>
            <a:solidFill>
              <a:srgbClr val="1D6F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4A8B2AFE-D29C-DDDA-C1D2-0749C04AEF77}"/>
              </a:ext>
            </a:extLst>
          </p:cNvPr>
          <p:cNvCxnSpPr>
            <a:cxnSpLocks/>
            <a:stCxn id="5" idx="2"/>
            <a:endCxn id="34" idx="1"/>
          </p:cNvCxnSpPr>
          <p:nvPr/>
        </p:nvCxnSpPr>
        <p:spPr>
          <a:xfrm>
            <a:off x="2015744" y="3529489"/>
            <a:ext cx="774314" cy="1048616"/>
          </a:xfrm>
          <a:prstGeom prst="line">
            <a:avLst/>
          </a:prstGeom>
          <a:ln>
            <a:solidFill>
              <a:srgbClr val="1D6F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CA033CAA-0D52-FDED-EA25-4B541770357F}"/>
              </a:ext>
            </a:extLst>
          </p:cNvPr>
          <p:cNvCxnSpPr>
            <a:cxnSpLocks/>
            <a:stCxn id="6" idx="0"/>
            <a:endCxn id="34" idx="2"/>
          </p:cNvCxnSpPr>
          <p:nvPr/>
        </p:nvCxnSpPr>
        <p:spPr>
          <a:xfrm flipV="1">
            <a:off x="2035974" y="5080775"/>
            <a:ext cx="2272705" cy="250968"/>
          </a:xfrm>
          <a:prstGeom prst="line">
            <a:avLst/>
          </a:prstGeom>
          <a:ln>
            <a:solidFill>
              <a:srgbClr val="1D6F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5EDE7993-87DD-E79C-80C3-BC6D636B6321}"/>
              </a:ext>
            </a:extLst>
          </p:cNvPr>
          <p:cNvCxnSpPr>
            <a:cxnSpLocks/>
            <a:stCxn id="34" idx="3"/>
            <a:endCxn id="7" idx="0"/>
          </p:cNvCxnSpPr>
          <p:nvPr/>
        </p:nvCxnSpPr>
        <p:spPr>
          <a:xfrm>
            <a:off x="5827300" y="4578105"/>
            <a:ext cx="1257192" cy="753638"/>
          </a:xfrm>
          <a:prstGeom prst="line">
            <a:avLst/>
          </a:prstGeom>
          <a:ln>
            <a:solidFill>
              <a:srgbClr val="1D6F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88319C95-054A-DA1E-692E-C7130D00CCA8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7084492" y="3838582"/>
            <a:ext cx="0" cy="1493161"/>
          </a:xfrm>
          <a:prstGeom prst="line">
            <a:avLst/>
          </a:prstGeom>
          <a:ln>
            <a:solidFill>
              <a:srgbClr val="1D6F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BA95FD3A-395B-1B64-EED1-AA3A327453C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535711" y="5834413"/>
            <a:ext cx="2049043" cy="0"/>
          </a:xfrm>
          <a:prstGeom prst="line">
            <a:avLst/>
          </a:prstGeom>
          <a:ln>
            <a:solidFill>
              <a:srgbClr val="1D6F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52DC8137-C832-2AC8-C801-CAD1B88ECA26}"/>
              </a:ext>
            </a:extLst>
          </p:cNvPr>
          <p:cNvCxnSpPr>
            <a:cxnSpLocks/>
            <a:stCxn id="34" idx="0"/>
            <a:endCxn id="8" idx="1"/>
          </p:cNvCxnSpPr>
          <p:nvPr/>
        </p:nvCxnSpPr>
        <p:spPr>
          <a:xfrm flipV="1">
            <a:off x="4308679" y="3335912"/>
            <a:ext cx="1276075" cy="739523"/>
          </a:xfrm>
          <a:prstGeom prst="line">
            <a:avLst/>
          </a:prstGeom>
          <a:ln>
            <a:solidFill>
              <a:srgbClr val="1D6F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884F759-13A7-8A02-EB7D-D9434C5C1883}"/>
              </a:ext>
            </a:extLst>
          </p:cNvPr>
          <p:cNvSpPr/>
          <p:nvPr/>
        </p:nvSpPr>
        <p:spPr>
          <a:xfrm>
            <a:off x="371789" y="2358573"/>
            <a:ext cx="8386582" cy="42404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764C0B9-274B-42FB-BE0A-5306DB7BEBD6}"/>
                  </a:ext>
                </a:extLst>
              </p:cNvPr>
              <p:cNvSpPr txBox="1"/>
              <p:nvPr/>
            </p:nvSpPr>
            <p:spPr>
              <a:xfrm>
                <a:off x="939144" y="1288991"/>
                <a:ext cx="3600858" cy="63607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kumimoji="1" lang="en-US" altLang="ko-Kore-KR" sz="2000" i="1" spc="-40" dirty="0">
                    <a:latin typeface="+mn-ea"/>
                  </a:rPr>
                  <a:t>Global constraint </a:t>
                </a:r>
                <a:r>
                  <a:rPr kumimoji="1" lang="en-US" altLang="ko-KR" sz="2000" i="1" spc="-40" dirty="0">
                    <a:latin typeface="+mn-ea"/>
                  </a:rPr>
                  <a:t>1 (</a:t>
                </a:r>
                <a:r>
                  <a:rPr kumimoji="1" lang="ko-KR" altLang="en-US" sz="2000" i="1" spc="-40" dirty="0">
                    <a:latin typeface="+mn-ea"/>
                  </a:rPr>
                  <a:t>전력소비량</a:t>
                </a:r>
                <a:r>
                  <a:rPr kumimoji="1" lang="en-US" altLang="ko-KR" sz="2000" i="1" spc="-40" dirty="0">
                    <a:latin typeface="+mn-ea"/>
                  </a:rPr>
                  <a:t>)</a:t>
                </a:r>
                <a:endParaRPr kumimoji="1" lang="en-US" altLang="ko-Kore-KR" sz="2000" i="1" spc="-40" dirty="0">
                  <a:latin typeface="+mn-ea"/>
                </a:endParaRPr>
              </a:p>
              <a:p>
                <a:pPr algn="l"/>
                <a:r>
                  <a:rPr kumimoji="1" lang="en-US" altLang="ko-Kore-KR" sz="2000" spc="-40" dirty="0" err="1">
                    <a:latin typeface="+mn-ea"/>
                  </a:rPr>
                  <a:t>s.t</a:t>
                </a:r>
                <a:r>
                  <a:rPr kumimoji="1" lang="en-US" altLang="ko-Kore-KR" sz="2000" spc="-4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en-US" altLang="ko-Kore-KR" sz="2000" i="1" spc="-4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ko-Kore-KR" sz="2000" b="0" i="1" spc="-4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ko-Kore-KR" sz="2000" b="0" i="1" spc="-4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kumimoji="1" lang="en-US" altLang="ko-Kore-KR" sz="2000" b="0" i="1" spc="-4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𝑚𝑘</m:t>
                        </m:r>
                      </m:e>
                    </m:nary>
                    <m:r>
                      <m:rPr>
                        <m:nor/>
                      </m:rPr>
                      <a:rPr kumimoji="1" lang="en-US" altLang="ko-Kore-KR" sz="2000" spc="-40" dirty="0">
                        <a:solidFill>
                          <a:srgbClr val="C00000"/>
                        </a:solidFill>
                        <a:latin typeface="+mn-ea"/>
                      </a:rPr>
                      <m:t>)</m:t>
                    </m:r>
                  </m:oMath>
                </a14:m>
                <a:r>
                  <a:rPr kumimoji="1" lang="en-US" altLang="ko-Kore-KR" sz="2000" spc="-40" dirty="0">
                    <a:solidFill>
                      <a:srgbClr val="C00000"/>
                    </a:solidFill>
                    <a:latin typeface="+mn-ea"/>
                  </a:rPr>
                  <a:t> </a:t>
                </a:r>
                <a:r>
                  <a:rPr kumimoji="1" lang="en-US" altLang="ko-Kore-KR" sz="2000" spc="-40" dirty="0">
                    <a:latin typeface="+mn-ea"/>
                  </a:rPr>
                  <a:t>≤ a</a:t>
                </a:r>
                <a:r>
                  <a:rPr kumimoji="1" lang="en-US" altLang="ko-Kore-KR" sz="2000" spc="-40" baseline="-25000" dirty="0">
                    <a:latin typeface="+mn-ea"/>
                  </a:rPr>
                  <a:t>1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764C0B9-274B-42FB-BE0A-5306DB7BE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144" y="1288991"/>
                <a:ext cx="3600858" cy="636072"/>
              </a:xfrm>
              <a:prstGeom prst="rect">
                <a:avLst/>
              </a:prstGeom>
              <a:blipFill>
                <a:blip r:embed="rId8"/>
                <a:stretch>
                  <a:fillRect l="-4196" t="-26415" r="-3147" b="-11509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F7E1554D-EE7A-B65F-44C7-DC194A89ACF5}"/>
              </a:ext>
            </a:extLst>
          </p:cNvPr>
          <p:cNvCxnSpPr>
            <a:cxnSpLocks/>
            <a:stCxn id="46" idx="2"/>
            <a:endCxn id="39" idx="0"/>
          </p:cNvCxnSpPr>
          <p:nvPr/>
        </p:nvCxnSpPr>
        <p:spPr>
          <a:xfrm>
            <a:off x="2739573" y="1925063"/>
            <a:ext cx="1825507" cy="43351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C9238A4A-6D31-2296-AFE5-686E98E2C739}"/>
              </a:ext>
            </a:extLst>
          </p:cNvPr>
          <p:cNvCxnSpPr>
            <a:cxnSpLocks/>
            <a:stCxn id="59" idx="2"/>
            <a:endCxn id="39" idx="0"/>
          </p:cNvCxnSpPr>
          <p:nvPr/>
        </p:nvCxnSpPr>
        <p:spPr>
          <a:xfrm flipH="1">
            <a:off x="4565080" y="1925063"/>
            <a:ext cx="2526000" cy="43351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179300A-E157-6173-918D-398EE6646107}"/>
                  </a:ext>
                </a:extLst>
              </p:cNvPr>
              <p:cNvSpPr txBox="1"/>
              <p:nvPr/>
            </p:nvSpPr>
            <p:spPr>
              <a:xfrm>
                <a:off x="5283758" y="1288991"/>
                <a:ext cx="3614644" cy="63607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kumimoji="1" lang="en-US" altLang="ko-Kore-KR" sz="2000" i="1" spc="-40" dirty="0">
                    <a:latin typeface="+mn-ea"/>
                  </a:rPr>
                  <a:t>Global constraint </a:t>
                </a:r>
                <a:r>
                  <a:rPr kumimoji="1" lang="en-US" altLang="ko-KR" sz="2000" i="1" spc="-40" dirty="0">
                    <a:latin typeface="+mn-ea"/>
                  </a:rPr>
                  <a:t>2 (</a:t>
                </a:r>
                <a:r>
                  <a:rPr kumimoji="1" lang="ko-KR" altLang="en-US" sz="2000" i="1" spc="-40" dirty="0">
                    <a:latin typeface="+mn-ea"/>
                  </a:rPr>
                  <a:t>크기 </a:t>
                </a:r>
                <a:r>
                  <a:rPr kumimoji="1" lang="en-US" altLang="ko-KR" sz="2000" i="1" spc="-40" dirty="0">
                    <a:latin typeface="+mn-ea"/>
                  </a:rPr>
                  <a:t>/ </a:t>
                </a:r>
                <a:r>
                  <a:rPr kumimoji="1" lang="ko-KR" altLang="en-US" sz="2000" i="1" spc="-40" dirty="0">
                    <a:latin typeface="+mn-ea"/>
                  </a:rPr>
                  <a:t>무게</a:t>
                </a:r>
                <a:r>
                  <a:rPr kumimoji="1" lang="en-US" altLang="ko-KR" sz="2000" i="1" spc="-40" dirty="0">
                    <a:latin typeface="+mn-ea"/>
                  </a:rPr>
                  <a:t>)</a:t>
                </a:r>
                <a:endParaRPr kumimoji="1" lang="en-US" altLang="ko-Kore-KR" sz="2000" i="1" spc="-40" dirty="0">
                  <a:latin typeface="+mn-ea"/>
                </a:endParaRPr>
              </a:p>
              <a:p>
                <a:pPr algn="l"/>
                <a:r>
                  <a:rPr kumimoji="1" lang="en-US" altLang="ko-Kore-KR" sz="2000" spc="-40" dirty="0" err="1">
                    <a:latin typeface="+mn-ea"/>
                  </a:rPr>
                  <a:t>s.t</a:t>
                </a:r>
                <a:r>
                  <a:rPr kumimoji="1" lang="en-US" altLang="ko-Kore-KR" sz="2000" spc="-4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en-US" altLang="ko-Kore-KR" sz="2000" i="1" spc="-4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ko-Kore-KR" sz="2000" b="0" i="1" spc="-4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ko-Kore-KR" sz="2000" b="0" i="1" spc="-4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kumimoji="1" lang="en-US" altLang="ko-Kore-KR" sz="2000" b="0" i="1" spc="-4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ore-KR" sz="2000" b="0" i="1" spc="-4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𝑚𝑘</m:t>
                        </m:r>
                      </m:e>
                    </m:nary>
                    <m:r>
                      <m:rPr>
                        <m:nor/>
                      </m:rPr>
                      <a:rPr kumimoji="1" lang="en-US" altLang="ko-Kore-KR" sz="2000" spc="-40" dirty="0">
                        <a:solidFill>
                          <a:srgbClr val="C00000"/>
                        </a:solidFill>
                        <a:latin typeface="+mn-ea"/>
                      </a:rPr>
                      <m:t>)</m:t>
                    </m:r>
                  </m:oMath>
                </a14:m>
                <a:r>
                  <a:rPr kumimoji="1" lang="en-US" altLang="ko-Kore-KR" sz="2000" spc="-40" dirty="0">
                    <a:solidFill>
                      <a:srgbClr val="C00000"/>
                    </a:solidFill>
                    <a:latin typeface="+mn-ea"/>
                  </a:rPr>
                  <a:t> </a:t>
                </a:r>
                <a:r>
                  <a:rPr kumimoji="1" lang="en-US" altLang="ko-Kore-KR" sz="2000" spc="-40" dirty="0">
                    <a:latin typeface="+mn-ea"/>
                  </a:rPr>
                  <a:t>≤ a</a:t>
                </a:r>
                <a:r>
                  <a:rPr kumimoji="1" lang="en-US" altLang="ko-Kore-KR" sz="2000" spc="-40" baseline="-25000" dirty="0">
                    <a:latin typeface="+mn-ea"/>
                  </a:rPr>
                  <a:t>2</a:t>
                </a: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179300A-E157-6173-918D-398EE6646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758" y="1288991"/>
                <a:ext cx="3614644" cy="636072"/>
              </a:xfrm>
              <a:prstGeom prst="rect">
                <a:avLst/>
              </a:prstGeom>
              <a:blipFill>
                <a:blip r:embed="rId9"/>
                <a:stretch>
                  <a:fillRect l="-4181" t="-26415" r="-2787" b="-11509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6783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03E96D-ADE2-F9A1-A147-105357DE24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29BA028-9CBD-E9D5-1220-C5DE6E223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fld id="{528F71E4-6861-4081-93F7-1CE13C0AE979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B92AAB-3E05-F67E-2B08-9E031714E4D1}"/>
              </a:ext>
            </a:extLst>
          </p:cNvPr>
          <p:cNvSpPr txBox="1"/>
          <p:nvPr/>
        </p:nvSpPr>
        <p:spPr>
          <a:xfrm>
            <a:off x="9267498" y="4517613"/>
            <a:ext cx="3079832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14313" indent="-214313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  <a:latin typeface="Söhne"/>
              </a:rPr>
              <a:t> (1) physical limitations </a:t>
            </a:r>
          </a:p>
          <a:p>
            <a:pPr marL="214313" indent="-214313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  <a:latin typeface="Söhne"/>
              </a:rPr>
              <a:t> (2) electrical compatibility </a:t>
            </a:r>
          </a:p>
          <a:p>
            <a:pPr marL="257175" indent="-257175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  <a:latin typeface="Söhne"/>
              </a:rPr>
              <a:t>(3) performance requirements</a:t>
            </a:r>
            <a:endParaRPr lang="en-US" altLang="ko-KR" sz="1600" strike="sngStrike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E938B1-4F6B-5177-FDA3-944C54690FA1}"/>
              </a:ext>
            </a:extLst>
          </p:cNvPr>
          <p:cNvSpPr txBox="1"/>
          <p:nvPr/>
        </p:nvSpPr>
        <p:spPr>
          <a:xfrm>
            <a:off x="428642" y="406196"/>
            <a:ext cx="446147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b="1" spc="-40" dirty="0">
                <a:latin typeface="+mn-ea"/>
              </a:rPr>
              <a:t>갈</a:t>
            </a:r>
            <a:r>
              <a:rPr kumimoji="1" lang="ko-KR" altLang="en-US" b="1" spc="-40" dirty="0">
                <a:latin typeface="+mn-ea"/>
              </a:rPr>
              <a:t> 수록</a:t>
            </a:r>
            <a:r>
              <a:rPr kumimoji="1" lang="en-US" altLang="ko-KR" b="1" spc="-40" dirty="0">
                <a:latin typeface="+mn-ea"/>
              </a:rPr>
              <a:t>,</a:t>
            </a:r>
            <a:r>
              <a:rPr kumimoji="1" lang="ko-KR" altLang="en-US" b="1" spc="-40" dirty="0">
                <a:latin typeface="+mn-ea"/>
              </a:rPr>
              <a:t> 주변으로부터의 제약조건이 </a:t>
            </a:r>
            <a:r>
              <a:rPr kumimoji="1" lang="ko-KR" altLang="en-US" b="1" spc="-40" dirty="0" err="1">
                <a:latin typeface="+mn-ea"/>
              </a:rPr>
              <a:t>많아짐</a:t>
            </a:r>
            <a:r>
              <a:rPr kumimoji="1" lang="en-US" altLang="ko-KR" b="1" spc="-40" dirty="0">
                <a:latin typeface="+mn-ea"/>
              </a:rPr>
              <a:t>.</a:t>
            </a:r>
          </a:p>
          <a:p>
            <a:pPr algn="l"/>
            <a:r>
              <a:rPr kumimoji="1" lang="en-US" altLang="ko-Kore-KR" b="1" spc="-40" dirty="0">
                <a:latin typeface="+mn-ea"/>
              </a:rPr>
              <a:t>Solution boundary</a:t>
            </a:r>
            <a:r>
              <a:rPr kumimoji="1" lang="ko-KR" altLang="en-US" b="1" spc="-40" dirty="0">
                <a:latin typeface="+mn-ea"/>
              </a:rPr>
              <a:t>가 </a:t>
            </a:r>
            <a:r>
              <a:rPr kumimoji="1" lang="ko-Kore-KR" altLang="en-US" b="1" spc="-40" dirty="0">
                <a:latin typeface="+mn-ea"/>
              </a:rPr>
              <a:t>좁아짐</a:t>
            </a:r>
            <a:r>
              <a:rPr kumimoji="1" lang="en-US" altLang="ko-Kore-KR" b="1" spc="-40" dirty="0">
                <a:latin typeface="+mn-ea"/>
              </a:rPr>
              <a:t>.</a:t>
            </a:r>
            <a:endParaRPr kumimoji="1" lang="ko-Kore-KR" altLang="en-US" b="1" spc="-40" dirty="0"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A419941-8094-19F9-AEE5-467FE734549A}"/>
              </a:ext>
            </a:extLst>
          </p:cNvPr>
          <p:cNvSpPr txBox="1"/>
          <p:nvPr/>
        </p:nvSpPr>
        <p:spPr>
          <a:xfrm>
            <a:off x="428642" y="1240846"/>
            <a:ext cx="528635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  <a:sym typeface="Wingdings" pitchFamily="2" charset="2"/>
              </a:rPr>
              <a:t> </a:t>
            </a:r>
            <a:r>
              <a:rPr kumimoji="1" lang="ko-Kore-KR" altLang="en-US" spc="-40" dirty="0">
                <a:latin typeface="+mn-ea"/>
                <a:sym typeface="Wingdings" pitchFamily="2" charset="2"/>
              </a:rPr>
              <a:t>순서가 중요한가</a:t>
            </a:r>
            <a:r>
              <a:rPr kumimoji="1" lang="en-US" altLang="ko-Kore-KR" spc="-40" dirty="0">
                <a:latin typeface="+mn-ea"/>
                <a:sym typeface="Wingdings" pitchFamily="2" charset="2"/>
              </a:rPr>
              <a:t>?  </a:t>
            </a:r>
            <a:r>
              <a:rPr kumimoji="1" lang="en-US" altLang="ko-KR" spc="-40" dirty="0">
                <a:latin typeface="+mn-ea"/>
                <a:sym typeface="Wingdings" pitchFamily="2" charset="2"/>
              </a:rPr>
              <a:t> </a:t>
            </a:r>
            <a:r>
              <a:rPr kumimoji="1" lang="ko-KR" altLang="en-US" spc="-40" dirty="0">
                <a:latin typeface="+mn-ea"/>
                <a:sym typeface="Wingdings" pitchFamily="2" charset="2"/>
              </a:rPr>
              <a:t>그래서 </a:t>
            </a:r>
            <a:r>
              <a:rPr kumimoji="1" lang="ko-KR" altLang="en-US" spc="-40" dirty="0" err="1">
                <a:latin typeface="+mn-ea"/>
                <a:sym typeface="Wingdings" pitchFamily="2" charset="2"/>
              </a:rPr>
              <a:t>머가</a:t>
            </a:r>
            <a:r>
              <a:rPr kumimoji="1" lang="ko-KR" altLang="en-US" spc="-40" dirty="0">
                <a:latin typeface="+mn-ea"/>
                <a:sym typeface="Wingdings" pitchFamily="2" charset="2"/>
              </a:rPr>
              <a:t> </a:t>
            </a:r>
            <a:r>
              <a:rPr kumimoji="1" lang="ko-KR" altLang="en-US" spc="-40" dirty="0" err="1">
                <a:latin typeface="+mn-ea"/>
                <a:sym typeface="Wingdings" pitchFamily="2" charset="2"/>
              </a:rPr>
              <a:t>다른가</a:t>
            </a:r>
            <a:r>
              <a:rPr kumimoji="1" lang="en-US" altLang="ko-KR" spc="-40" dirty="0">
                <a:latin typeface="+mn-ea"/>
                <a:sym typeface="Wingdings" pitchFamily="2" charset="2"/>
              </a:rPr>
              <a:t>? [</a:t>
            </a:r>
            <a:r>
              <a:rPr kumimoji="1" lang="ko-KR" altLang="en-US" spc="-40" dirty="0">
                <a:latin typeface="+mn-ea"/>
                <a:sym typeface="Wingdings" pitchFamily="2" charset="2"/>
              </a:rPr>
              <a:t>효과</a:t>
            </a:r>
            <a:r>
              <a:rPr kumimoji="1" lang="en-US" altLang="ko-KR" spc="-40" dirty="0">
                <a:latin typeface="+mn-ea"/>
                <a:sym typeface="Wingdings" pitchFamily="2" charset="2"/>
              </a:rPr>
              <a:t>]</a:t>
            </a:r>
            <a:endParaRPr kumimoji="1" lang="ko-Kore-KR" altLang="en-US" spc="-40" dirty="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D1A3DA6-B1DC-AA44-6765-42FF7521F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77554"/>
            <a:ext cx="3429000" cy="19320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4D1B2C-D3F8-1BD2-FA51-3CCEADE3B04C}"/>
              </a:ext>
            </a:extLst>
          </p:cNvPr>
          <p:cNvSpPr txBox="1"/>
          <p:nvPr/>
        </p:nvSpPr>
        <p:spPr>
          <a:xfrm>
            <a:off x="428641" y="2620655"/>
            <a:ext cx="8715359" cy="36009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Iteration </a:t>
            </a:r>
            <a:r>
              <a:rPr kumimoji="1" lang="ko-Kore-KR" altLang="en-US" b="1" spc="-40" dirty="0">
                <a:latin typeface="+mn-ea"/>
              </a:rPr>
              <a:t>없다면</a:t>
            </a:r>
            <a:r>
              <a:rPr kumimoji="1" lang="ko-Kore-KR" altLang="en-US" spc="-40" dirty="0">
                <a:latin typeface="+mn-ea"/>
              </a:rPr>
              <a:t> </a:t>
            </a:r>
            <a:r>
              <a:rPr kumimoji="1" lang="en-US" altLang="ko-Kore-KR" spc="-40" dirty="0">
                <a:latin typeface="+mn-ea"/>
              </a:rPr>
              <a:t>: </a:t>
            </a:r>
            <a:r>
              <a:rPr kumimoji="1" lang="ko-Kore-KR" altLang="en-US" spc="-40" dirty="0">
                <a:latin typeface="+mn-ea"/>
              </a:rPr>
              <a:t>갈수록 다른 </a:t>
            </a:r>
            <a:r>
              <a:rPr kumimoji="1" lang="en-US" altLang="ko-Kore-KR" spc="-40" dirty="0">
                <a:latin typeface="+mn-ea"/>
              </a:rPr>
              <a:t>module </a:t>
            </a:r>
            <a:r>
              <a:rPr kumimoji="1" lang="ko-Kore-KR" altLang="en-US" spc="-40" dirty="0">
                <a:latin typeface="+mn-ea"/>
              </a:rPr>
              <a:t>의 선택으로 인한 </a:t>
            </a:r>
            <a:r>
              <a:rPr kumimoji="1" lang="en-US" altLang="ko-Kore-KR" spc="-40" dirty="0">
                <a:latin typeface="+mn-ea"/>
              </a:rPr>
              <a:t>sub-optimal</a:t>
            </a:r>
            <a:r>
              <a:rPr kumimoji="1" lang="ko-Kore-KR" altLang="en-US" spc="-40" dirty="0">
                <a:latin typeface="+mn-ea"/>
              </a:rPr>
              <a:t>로 빠져들게 된다</a:t>
            </a:r>
            <a:r>
              <a:rPr kumimoji="1" lang="en-US" altLang="ko-Kore-KR" spc="-40" dirty="0">
                <a:latin typeface="+mn-ea"/>
              </a:rPr>
              <a:t>. </a:t>
            </a:r>
          </a:p>
          <a:p>
            <a:pPr algn="l"/>
            <a:endParaRPr kumimoji="1" lang="en-US" altLang="ko-Kore-KR" spc="-40" dirty="0">
              <a:latin typeface="+mn-ea"/>
            </a:endParaRPr>
          </a:p>
          <a:p>
            <a:pPr algn="l"/>
            <a:r>
              <a:rPr kumimoji="1" lang="en-US" altLang="ko-Kore-KR" spc="-40" dirty="0">
                <a:latin typeface="+mn-ea"/>
              </a:rPr>
              <a:t>Module</a:t>
            </a:r>
            <a:r>
              <a:rPr kumimoji="1" lang="ko-Kore-KR" altLang="en-US" spc="-40" dirty="0">
                <a:latin typeface="+mn-ea"/>
              </a:rPr>
              <a:t>의 </a:t>
            </a:r>
            <a:r>
              <a:rPr kumimoji="1" lang="en-US" altLang="ko-Kore-KR" spc="-40" dirty="0">
                <a:latin typeface="+mn-ea"/>
              </a:rPr>
              <a:t>utility </a:t>
            </a:r>
            <a:r>
              <a:rPr kumimoji="1" lang="ko-Kore-KR" altLang="en-US" spc="-40" dirty="0">
                <a:latin typeface="+mn-ea"/>
              </a:rPr>
              <a:t>가 가령 </a:t>
            </a:r>
            <a:r>
              <a:rPr kumimoji="1" lang="en-US" altLang="ko-Kore-KR" spc="-40" dirty="0">
                <a:latin typeface="+mn-ea"/>
              </a:rPr>
              <a:t>m1/m2/m3 </a:t>
            </a:r>
            <a:r>
              <a:rPr kumimoji="1" lang="en-US" altLang="ko-Kore-KR" spc="-40" dirty="0">
                <a:latin typeface="+mn-ea"/>
                <a:sym typeface="Wingdings" pitchFamily="2" charset="2"/>
              </a:rPr>
              <a:t> 5 / 3 / 1  vs 4 / 4 / 4 </a:t>
            </a:r>
          </a:p>
          <a:p>
            <a:pPr algn="l"/>
            <a:endParaRPr kumimoji="1" lang="en-US" altLang="ko-Kore-KR" spc="-40" dirty="0">
              <a:latin typeface="+mn-ea"/>
              <a:sym typeface="Wingdings" pitchFamily="2" charset="2"/>
            </a:endParaRPr>
          </a:p>
          <a:p>
            <a:pPr algn="l"/>
            <a:r>
              <a:rPr kumimoji="1" lang="ko-Kore-KR" altLang="en-US" spc="-40" dirty="0">
                <a:latin typeface="+mn-ea"/>
              </a:rPr>
              <a:t>앞단에서의 최적의 해로 인해</a:t>
            </a:r>
            <a:r>
              <a:rPr kumimoji="1" lang="en-US" altLang="ko-Kore-KR" spc="-40" dirty="0">
                <a:latin typeface="+mn-ea"/>
              </a:rPr>
              <a:t>, </a:t>
            </a:r>
            <a:r>
              <a:rPr kumimoji="1" lang="ko-Kore-KR" altLang="en-US" spc="-40" dirty="0">
                <a:latin typeface="+mn-ea"/>
              </a:rPr>
              <a:t>뒤에서 </a:t>
            </a:r>
            <a:r>
              <a:rPr kumimoji="1" lang="en-US" altLang="ko-Kore-KR" spc="-40" dirty="0">
                <a:latin typeface="+mn-ea"/>
              </a:rPr>
              <a:t>sub-optimal</a:t>
            </a:r>
          </a:p>
          <a:p>
            <a:pPr marL="285750" indent="-285750" algn="l">
              <a:buFont typeface="Wingdings" pitchFamily="2" charset="2"/>
              <a:buChar char="è"/>
            </a:pPr>
            <a:r>
              <a:rPr kumimoji="1" lang="ko-Kore-KR" altLang="en-US" spc="-40" dirty="0">
                <a:latin typeface="+mn-ea"/>
                <a:sym typeface="Wingdings" pitchFamily="2" charset="2"/>
              </a:rPr>
              <a:t>어떻게 보면 </a:t>
            </a:r>
            <a:r>
              <a:rPr kumimoji="1" lang="en-US" altLang="ko-Kore-KR" spc="-40" dirty="0">
                <a:latin typeface="+mn-ea"/>
                <a:sym typeface="Wingdings" pitchFamily="2" charset="2"/>
              </a:rPr>
              <a:t>n-stage optimization </a:t>
            </a:r>
            <a:r>
              <a:rPr kumimoji="1" lang="ko-Kore-KR" altLang="en-US" spc="-40" dirty="0">
                <a:latin typeface="+mn-ea"/>
                <a:sym typeface="Wingdings" pitchFamily="2" charset="2"/>
              </a:rPr>
              <a:t>문제</a:t>
            </a:r>
            <a:r>
              <a:rPr kumimoji="1" lang="en-US" altLang="ko-KR" spc="-40" dirty="0">
                <a:latin typeface="+mn-ea"/>
                <a:sym typeface="Wingdings" pitchFamily="2" charset="2"/>
              </a:rPr>
              <a:t>. [n : </a:t>
            </a:r>
            <a:r>
              <a:rPr kumimoji="1" lang="ko-KR" altLang="en-US" spc="-40" dirty="0">
                <a:latin typeface="+mn-ea"/>
                <a:sym typeface="Wingdings" pitchFamily="2" charset="2"/>
              </a:rPr>
              <a:t>모듈 수</a:t>
            </a:r>
            <a:r>
              <a:rPr kumimoji="1" lang="en-US" altLang="ko-KR" spc="-40" dirty="0">
                <a:latin typeface="+mn-ea"/>
                <a:sym typeface="Wingdings" pitchFamily="2" charset="2"/>
              </a:rPr>
              <a:t>]</a:t>
            </a:r>
            <a:endParaRPr kumimoji="1" lang="en-US" altLang="ko-Kore-KR" spc="-40" dirty="0">
              <a:latin typeface="+mn-ea"/>
              <a:sym typeface="Wingdings" pitchFamily="2" charset="2"/>
            </a:endParaRPr>
          </a:p>
          <a:p>
            <a:pPr algn="l"/>
            <a:endParaRPr kumimoji="1" lang="en-US" altLang="ko-Kore-KR" spc="-40" dirty="0">
              <a:latin typeface="+mn-ea"/>
            </a:endParaRPr>
          </a:p>
          <a:p>
            <a:pPr algn="l"/>
            <a:endParaRPr kumimoji="1" lang="en-US" altLang="ko-Kore-KR" spc="-40" dirty="0">
              <a:latin typeface="+mn-ea"/>
            </a:endParaRPr>
          </a:p>
          <a:p>
            <a:pPr algn="l"/>
            <a:endParaRPr kumimoji="1" lang="en-US" altLang="ko-Kore-KR" spc="-40" dirty="0">
              <a:latin typeface="+mn-ea"/>
            </a:endParaRPr>
          </a:p>
          <a:p>
            <a:pPr algn="l"/>
            <a:r>
              <a:rPr kumimoji="1" lang="en-US" altLang="ko-Kore-KR" spc="-40" dirty="0">
                <a:latin typeface="+mn-ea"/>
              </a:rPr>
              <a:t>Iteration</a:t>
            </a:r>
            <a:r>
              <a:rPr kumimoji="1" lang="ko-Kore-KR" altLang="en-US" spc="-40" dirty="0">
                <a:latin typeface="+mn-ea"/>
              </a:rPr>
              <a:t>이 </a:t>
            </a:r>
            <a:r>
              <a:rPr kumimoji="1" lang="ko-Kore-KR" altLang="en-US" b="1" spc="-40" dirty="0">
                <a:latin typeface="+mn-ea"/>
              </a:rPr>
              <a:t>있다면</a:t>
            </a:r>
            <a:r>
              <a:rPr kumimoji="1" lang="en-US" altLang="ko-Kore-KR" spc="-40" dirty="0">
                <a:latin typeface="+mn-ea"/>
              </a:rPr>
              <a:t> </a:t>
            </a:r>
            <a:r>
              <a:rPr kumimoji="1" lang="en-US" altLang="ko-KR" spc="-40" dirty="0">
                <a:latin typeface="+mn-ea"/>
              </a:rPr>
              <a:t>: iteration</a:t>
            </a:r>
            <a:r>
              <a:rPr kumimoji="1" lang="ko-KR" altLang="en-US" spc="-40" dirty="0">
                <a:latin typeface="+mn-ea"/>
              </a:rPr>
              <a:t>의 횟수 및 </a:t>
            </a:r>
            <a:r>
              <a:rPr kumimoji="1" lang="en-US" altLang="ko-KR" spc="-40" dirty="0">
                <a:latin typeface="+mn-ea"/>
              </a:rPr>
              <a:t>duration </a:t>
            </a:r>
            <a:r>
              <a:rPr kumimoji="1" lang="ko-KR" altLang="en-US" spc="-40" dirty="0">
                <a:latin typeface="+mn-ea"/>
              </a:rPr>
              <a:t>최소</a:t>
            </a:r>
            <a:r>
              <a:rPr kumimoji="1" lang="en-US" altLang="ko-KR" spc="-40" dirty="0">
                <a:latin typeface="+mn-ea"/>
              </a:rPr>
              <a:t>?</a:t>
            </a:r>
          </a:p>
          <a:p>
            <a:pPr algn="l"/>
            <a:endParaRPr kumimoji="1" lang="en-US" altLang="ko-KR" spc="-40" dirty="0">
              <a:latin typeface="+mn-ea"/>
            </a:endParaRPr>
          </a:p>
          <a:p>
            <a:pPr algn="l"/>
            <a:r>
              <a:rPr kumimoji="1" lang="en-US" altLang="ko-KR" spc="-40" dirty="0">
                <a:latin typeface="+mn-ea"/>
              </a:rPr>
              <a:t>Module </a:t>
            </a:r>
            <a:r>
              <a:rPr kumimoji="1" lang="ko-KR" altLang="en-US" spc="-40" dirty="0">
                <a:latin typeface="+mn-ea"/>
              </a:rPr>
              <a:t>간의 영향 </a:t>
            </a:r>
            <a:r>
              <a:rPr kumimoji="1" lang="en-US" altLang="ko-KR" spc="-40" dirty="0">
                <a:latin typeface="+mn-ea"/>
              </a:rPr>
              <a:t>(one’s spec </a:t>
            </a:r>
            <a:r>
              <a:rPr kumimoji="1" lang="en-US" altLang="ko-KR" spc="-40" dirty="0">
                <a:latin typeface="+mn-ea"/>
                <a:sym typeface="Wingdings" pitchFamily="2" charset="2"/>
              </a:rPr>
              <a:t> one’s constraint)</a:t>
            </a:r>
            <a:r>
              <a:rPr kumimoji="1" lang="ko-KR" altLang="en-US" spc="-40" dirty="0">
                <a:latin typeface="+mn-ea"/>
                <a:sym typeface="Wingdings" pitchFamily="2" charset="2"/>
              </a:rPr>
              <a:t>의 정도를 바탕으로</a:t>
            </a:r>
            <a:r>
              <a:rPr kumimoji="1" lang="en-US" altLang="ko-KR" spc="-40" dirty="0">
                <a:latin typeface="+mn-ea"/>
                <a:sym typeface="Wingdings" pitchFamily="2" charset="2"/>
              </a:rPr>
              <a:t>,</a:t>
            </a:r>
            <a:r>
              <a:rPr kumimoji="1" lang="ko-Kore-KR" altLang="en-US" spc="-40" dirty="0">
                <a:latin typeface="+mn-ea"/>
                <a:sym typeface="Wingdings" pitchFamily="2" charset="2"/>
              </a:rPr>
              <a:t> </a:t>
            </a:r>
            <a:r>
              <a:rPr kumimoji="1" lang="en-US" altLang="ko-Kore-KR" spc="-40" dirty="0">
                <a:latin typeface="+mn-ea"/>
                <a:sym typeface="Wingdings" pitchFamily="2" charset="2"/>
              </a:rPr>
              <a:t>ordering</a:t>
            </a:r>
          </a:p>
          <a:p>
            <a:pPr algn="l"/>
            <a:endParaRPr kumimoji="1" lang="en-US" altLang="ko-Kore-KR" spc="-40" dirty="0">
              <a:latin typeface="+mn-ea"/>
              <a:sym typeface="Wingdings" pitchFamily="2" charset="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B4F766-93F0-22EB-5E9B-5BE2F601041B}"/>
              </a:ext>
            </a:extLst>
          </p:cNvPr>
          <p:cNvSpPr txBox="1"/>
          <p:nvPr/>
        </p:nvSpPr>
        <p:spPr>
          <a:xfrm>
            <a:off x="2785773" y="6078875"/>
            <a:ext cx="357245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z="2000" spc="-40" dirty="0">
                <a:latin typeface="+mn-ea"/>
              </a:rPr>
              <a:t>어쨰꺼나 다 구체적이진 않는다</a:t>
            </a:r>
            <a:r>
              <a:rPr kumimoji="1" lang="en-US" altLang="ko-Kore-KR" sz="2000" spc="-40" dirty="0">
                <a:latin typeface="+mn-ea"/>
              </a:rPr>
              <a:t>.</a:t>
            </a:r>
            <a:endParaRPr kumimoji="1" lang="ko-Kore-KR" altLang="en-US" sz="2000" spc="-4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84870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3E48CCD-B993-D064-7E7E-9767CA22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F342EDD-62AA-3A27-C626-4150815033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DC1120-9889-8CEE-C138-0393BA86C402}"/>
              </a:ext>
            </a:extLst>
          </p:cNvPr>
          <p:cNvSpPr txBox="1"/>
          <p:nvPr/>
        </p:nvSpPr>
        <p:spPr>
          <a:xfrm>
            <a:off x="389824" y="2784182"/>
            <a:ext cx="457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1800" dirty="0">
                <a:effectLst/>
                <a:latin typeface="TimesNewRoman"/>
              </a:rPr>
              <a:t>Therefore, the target of robust constrained optimization is to find designs under uncertainty which can not only guarantee the insensitivity of performance, but can also keep the feasibility of all constraints. </a:t>
            </a:r>
            <a:endParaRPr lang="en" altLang="ko-Kore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FD0440-706C-2711-9F04-E4B058BFA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24" y="255813"/>
            <a:ext cx="4318000" cy="2692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8333504-D104-91C0-FD2E-E93F7DCE5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746" y="822032"/>
            <a:ext cx="3746500" cy="19621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219443-2C86-5BA2-48A6-42311AEEA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" y="4434996"/>
            <a:ext cx="4226293" cy="10415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5D6ED4F-7A45-3175-E498-1587647D63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" y="5582651"/>
            <a:ext cx="4056025" cy="49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69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03E96D-ADE2-F9A1-A147-105357DE2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29BA028-9CBD-E9D5-1220-C5DE6E223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3C4395A-0DFD-6422-D32F-7FA0D56B106B}"/>
              </a:ext>
            </a:extLst>
          </p:cNvPr>
          <p:cNvGrpSpPr/>
          <p:nvPr/>
        </p:nvGrpSpPr>
        <p:grpSpPr>
          <a:xfrm>
            <a:off x="3518600" y="2361402"/>
            <a:ext cx="1974819" cy="1886318"/>
            <a:chOff x="1507129" y="2507261"/>
            <a:chExt cx="2633091" cy="251509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4D5B4BB-4B8A-01B7-BC65-EEA206C43D0B}"/>
                </a:ext>
              </a:extLst>
            </p:cNvPr>
            <p:cNvSpPr/>
            <p:nvPr/>
          </p:nvSpPr>
          <p:spPr>
            <a:xfrm>
              <a:off x="1507129" y="2507261"/>
              <a:ext cx="2631959" cy="2461743"/>
            </a:xfrm>
            <a:prstGeom prst="rect">
              <a:avLst/>
            </a:prstGeom>
            <a:noFill/>
            <a:ln w="222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522A81-FEB8-AC2E-B27B-9398CF7FFEB8}"/>
                </a:ext>
              </a:extLst>
            </p:cNvPr>
            <p:cNvSpPr txBox="1"/>
            <p:nvPr/>
          </p:nvSpPr>
          <p:spPr>
            <a:xfrm>
              <a:off x="1508262" y="2560140"/>
              <a:ext cx="2631958" cy="24622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50" b="1" dirty="0">
                  <a:solidFill>
                    <a:srgbClr val="374151"/>
                  </a:solidFill>
                  <a:latin typeface="Söhne"/>
                </a:rPr>
                <a:t>processor)</a:t>
              </a:r>
              <a:endParaRPr lang="en-US" altLang="ko-KR" sz="1650" b="1" dirty="0">
                <a:solidFill>
                  <a:srgbClr val="C00000"/>
                </a:solidFill>
                <a:latin typeface="Söhne"/>
              </a:endParaRPr>
            </a:p>
            <a:p>
              <a:r>
                <a:rPr lang="en-US" altLang="ko-KR" sz="1500" dirty="0">
                  <a:solidFill>
                    <a:srgbClr val="C00000"/>
                  </a:solidFill>
                  <a:latin typeface="Söhne"/>
                </a:rPr>
                <a:t>Specification</a:t>
              </a:r>
            </a:p>
            <a:p>
              <a:pPr marL="257175" indent="-257175">
                <a:buFontTx/>
                <a:buChar char="-"/>
              </a:pPr>
              <a:r>
                <a:rPr lang="en-US" altLang="ko-KR" sz="1350" dirty="0">
                  <a:solidFill>
                    <a:srgbClr val="374151"/>
                  </a:solidFill>
                  <a:latin typeface="Söhne"/>
                </a:rPr>
                <a:t>Form factor</a:t>
              </a:r>
            </a:p>
            <a:p>
              <a:pPr marL="257175" indent="-257175">
                <a:buFontTx/>
                <a:buChar char="-"/>
              </a:pPr>
              <a:r>
                <a:rPr lang="en-US" altLang="ko-KR" sz="1350" dirty="0">
                  <a:solidFill>
                    <a:srgbClr val="374151"/>
                  </a:solidFill>
                  <a:latin typeface="Söhne"/>
                </a:rPr>
                <a:t>Performance</a:t>
              </a:r>
            </a:p>
            <a:p>
              <a:r>
                <a:rPr lang="en-US" altLang="ko-KR" sz="1500" dirty="0">
                  <a:solidFill>
                    <a:srgbClr val="0070C0"/>
                  </a:solidFill>
                  <a:latin typeface="Söhne"/>
                </a:rPr>
                <a:t>Constraint</a:t>
              </a:r>
              <a:endParaRPr lang="en-US" altLang="ko-KR" sz="1500" dirty="0">
                <a:latin typeface="Söhne"/>
              </a:endParaRPr>
            </a:p>
            <a:p>
              <a:pPr marL="257175" indent="-257175">
                <a:buFontTx/>
                <a:buChar char="-"/>
              </a:pPr>
              <a:r>
                <a:rPr lang="en-US" altLang="ko-KR" sz="1350" dirty="0">
                  <a:latin typeface="Söhne"/>
                </a:rPr>
                <a:t>Power consumption</a:t>
              </a:r>
            </a:p>
            <a:p>
              <a:pPr marL="257175" indent="-257175">
                <a:buFontTx/>
                <a:buChar char="-"/>
              </a:pPr>
              <a:r>
                <a:rPr lang="en-US" altLang="ko-KR" sz="1350" dirty="0">
                  <a:latin typeface="Söhne"/>
                </a:rPr>
                <a:t>Electrical compatibility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DB2132-A2F1-6F84-B749-ABC5227552A5}"/>
              </a:ext>
            </a:extLst>
          </p:cNvPr>
          <p:cNvSpPr/>
          <p:nvPr/>
        </p:nvSpPr>
        <p:spPr>
          <a:xfrm>
            <a:off x="486502" y="1070268"/>
            <a:ext cx="7815605" cy="3996516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38C59A2-8793-C0A8-92AE-A7310FA9C26F}"/>
              </a:ext>
            </a:extLst>
          </p:cNvPr>
          <p:cNvGrpSpPr/>
          <p:nvPr/>
        </p:nvGrpSpPr>
        <p:grpSpPr>
          <a:xfrm>
            <a:off x="1219926" y="1243939"/>
            <a:ext cx="2081140" cy="1898004"/>
            <a:chOff x="4964654" y="1313973"/>
            <a:chExt cx="2774853" cy="253067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AA206AD-9AEE-AC3E-F473-E305B7D31990}"/>
                </a:ext>
              </a:extLst>
            </p:cNvPr>
            <p:cNvSpPr/>
            <p:nvPr/>
          </p:nvSpPr>
          <p:spPr>
            <a:xfrm>
              <a:off x="4964654" y="1313973"/>
              <a:ext cx="2774853" cy="246221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95002D5-5452-47BB-F3EE-FC347A7B97C9}"/>
                </a:ext>
              </a:extLst>
            </p:cNvPr>
            <p:cNvSpPr txBox="1"/>
            <p:nvPr/>
          </p:nvSpPr>
          <p:spPr>
            <a:xfrm>
              <a:off x="5028149" y="1382433"/>
              <a:ext cx="2631958" cy="24622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50" b="1" dirty="0">
                  <a:solidFill>
                    <a:srgbClr val="374151"/>
                  </a:solidFill>
                  <a:latin typeface="Söhne"/>
                </a:rPr>
                <a:t>Main board)</a:t>
              </a:r>
              <a:endParaRPr lang="en-US" altLang="ko-KR" sz="1650" b="1" dirty="0">
                <a:solidFill>
                  <a:srgbClr val="C00000"/>
                </a:solidFill>
                <a:latin typeface="Söhne"/>
              </a:endParaRPr>
            </a:p>
            <a:p>
              <a:r>
                <a:rPr lang="en-US" altLang="ko-KR" sz="1500" dirty="0">
                  <a:solidFill>
                    <a:srgbClr val="C00000"/>
                  </a:solidFill>
                  <a:latin typeface="Söhne"/>
                </a:rPr>
                <a:t>Specification</a:t>
              </a:r>
            </a:p>
            <a:p>
              <a:pPr marL="257175" indent="-257175">
                <a:buFontTx/>
                <a:buChar char="-"/>
              </a:pPr>
              <a:r>
                <a:rPr lang="en-US" altLang="ko-KR" sz="1350" dirty="0">
                  <a:solidFill>
                    <a:srgbClr val="374151"/>
                  </a:solidFill>
                  <a:latin typeface="Söhne"/>
                </a:rPr>
                <a:t>Form factor</a:t>
              </a:r>
            </a:p>
            <a:p>
              <a:pPr marL="257175" indent="-257175">
                <a:buFontTx/>
                <a:buChar char="-"/>
              </a:pPr>
              <a:r>
                <a:rPr lang="en-US" altLang="ko-KR" sz="1350" dirty="0">
                  <a:solidFill>
                    <a:srgbClr val="374151"/>
                  </a:solidFill>
                  <a:latin typeface="Söhne"/>
                </a:rPr>
                <a:t>Performance</a:t>
              </a:r>
            </a:p>
            <a:p>
              <a:r>
                <a:rPr lang="en-US" altLang="ko-KR" sz="1500" dirty="0">
                  <a:solidFill>
                    <a:srgbClr val="0070C0"/>
                  </a:solidFill>
                  <a:latin typeface="Söhne"/>
                </a:rPr>
                <a:t>Constraint</a:t>
              </a:r>
            </a:p>
            <a:p>
              <a:pPr marL="257175" indent="-257175">
                <a:buFontTx/>
                <a:buChar char="-"/>
              </a:pPr>
              <a:r>
                <a:rPr lang="en-US" altLang="ko-KR" sz="1350" dirty="0">
                  <a:latin typeface="Söhne"/>
                </a:rPr>
                <a:t>Power consumption</a:t>
              </a:r>
            </a:p>
            <a:p>
              <a:pPr marL="257175" indent="-257175">
                <a:buFontTx/>
                <a:buChar char="-"/>
              </a:pPr>
              <a:r>
                <a:rPr lang="en-US" altLang="ko-KR" sz="1350" dirty="0">
                  <a:latin typeface="Söhne"/>
                </a:rPr>
                <a:t>Electrical compatibility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2A1046C-6A0A-6D61-AB61-74F5EDEBD10D}"/>
              </a:ext>
            </a:extLst>
          </p:cNvPr>
          <p:cNvGrpSpPr/>
          <p:nvPr/>
        </p:nvGrpSpPr>
        <p:grpSpPr>
          <a:xfrm>
            <a:off x="5687628" y="1271912"/>
            <a:ext cx="2081140" cy="1898004"/>
            <a:chOff x="7797063" y="1313973"/>
            <a:chExt cx="2774853" cy="253067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DF8EE96-7F19-8708-7246-7109B59555C5}"/>
                </a:ext>
              </a:extLst>
            </p:cNvPr>
            <p:cNvSpPr/>
            <p:nvPr/>
          </p:nvSpPr>
          <p:spPr>
            <a:xfrm>
              <a:off x="7797063" y="1313973"/>
              <a:ext cx="2774853" cy="246174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F25949-5921-FDCB-8867-D97668959CCC}"/>
                </a:ext>
              </a:extLst>
            </p:cNvPr>
            <p:cNvSpPr txBox="1"/>
            <p:nvPr/>
          </p:nvSpPr>
          <p:spPr>
            <a:xfrm>
              <a:off x="7860558" y="1382433"/>
              <a:ext cx="2631958" cy="24622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50" b="1" dirty="0">
                  <a:solidFill>
                    <a:srgbClr val="374151"/>
                  </a:solidFill>
                  <a:latin typeface="Söhne"/>
                </a:rPr>
                <a:t>Camera)</a:t>
              </a:r>
              <a:endParaRPr lang="en-US" altLang="ko-KR" sz="1650" b="1" dirty="0">
                <a:solidFill>
                  <a:srgbClr val="C00000"/>
                </a:solidFill>
                <a:latin typeface="Söhne"/>
              </a:endParaRPr>
            </a:p>
            <a:p>
              <a:r>
                <a:rPr lang="en-US" altLang="ko-KR" sz="1500" dirty="0">
                  <a:solidFill>
                    <a:srgbClr val="C00000"/>
                  </a:solidFill>
                  <a:latin typeface="Söhne"/>
                </a:rPr>
                <a:t>Specification</a:t>
              </a:r>
            </a:p>
            <a:p>
              <a:pPr marL="257175" indent="-257175">
                <a:buFontTx/>
                <a:buChar char="-"/>
              </a:pPr>
              <a:r>
                <a:rPr lang="en-US" altLang="ko-KR" sz="1350" dirty="0">
                  <a:solidFill>
                    <a:srgbClr val="374151"/>
                  </a:solidFill>
                  <a:latin typeface="Söhne"/>
                </a:rPr>
                <a:t>Form factor</a:t>
              </a:r>
            </a:p>
            <a:p>
              <a:pPr marL="257175" indent="-257175">
                <a:buFontTx/>
                <a:buChar char="-"/>
              </a:pPr>
              <a:r>
                <a:rPr lang="en-US" altLang="ko-KR" sz="1350" dirty="0">
                  <a:solidFill>
                    <a:srgbClr val="374151"/>
                  </a:solidFill>
                  <a:latin typeface="Söhne"/>
                </a:rPr>
                <a:t>Performance</a:t>
              </a:r>
            </a:p>
            <a:p>
              <a:r>
                <a:rPr lang="en-US" altLang="ko-KR" sz="1500" dirty="0">
                  <a:solidFill>
                    <a:srgbClr val="0070C0"/>
                  </a:solidFill>
                  <a:latin typeface="Söhne"/>
                </a:rPr>
                <a:t>Constraint</a:t>
              </a:r>
              <a:endParaRPr lang="en-US" altLang="ko-KR" sz="1500" dirty="0">
                <a:latin typeface="Söhne"/>
              </a:endParaRPr>
            </a:p>
            <a:p>
              <a:pPr marL="257175" indent="-257175">
                <a:buFontTx/>
                <a:buChar char="-"/>
              </a:pPr>
              <a:r>
                <a:rPr lang="en-US" altLang="ko-KR" sz="1350" dirty="0">
                  <a:latin typeface="Söhne"/>
                </a:rPr>
                <a:t>Power consumption</a:t>
              </a:r>
            </a:p>
            <a:p>
              <a:pPr marL="257175" indent="-257175">
                <a:buFontTx/>
                <a:buChar char="-"/>
              </a:pPr>
              <a:r>
                <a:rPr lang="en-US" altLang="ko-KR" sz="1350" dirty="0">
                  <a:latin typeface="Söhne"/>
                </a:rPr>
                <a:t>Electrical compatibility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6F81192-00DA-8F96-3931-3A7C34EA22B0}"/>
              </a:ext>
            </a:extLst>
          </p:cNvPr>
          <p:cNvGrpSpPr/>
          <p:nvPr/>
        </p:nvGrpSpPr>
        <p:grpSpPr>
          <a:xfrm>
            <a:off x="607890" y="3169172"/>
            <a:ext cx="2081140" cy="1898004"/>
            <a:chOff x="4964654" y="3555368"/>
            <a:chExt cx="2774853" cy="253067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A30D491-8587-5254-2343-CD0210A5D57E}"/>
                </a:ext>
              </a:extLst>
            </p:cNvPr>
            <p:cNvSpPr/>
            <p:nvPr/>
          </p:nvSpPr>
          <p:spPr>
            <a:xfrm>
              <a:off x="4964654" y="3555368"/>
              <a:ext cx="2774853" cy="246221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2EBD859-C118-2FC3-9AAB-349C8418B7E5}"/>
                </a:ext>
              </a:extLst>
            </p:cNvPr>
            <p:cNvSpPr txBox="1"/>
            <p:nvPr/>
          </p:nvSpPr>
          <p:spPr>
            <a:xfrm>
              <a:off x="5028149" y="3623828"/>
              <a:ext cx="2631958" cy="24622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50" b="1" dirty="0">
                  <a:solidFill>
                    <a:srgbClr val="374151"/>
                  </a:solidFill>
                  <a:latin typeface="Söhne"/>
                </a:rPr>
                <a:t>Display)</a:t>
              </a:r>
              <a:endParaRPr lang="en-US" altLang="ko-KR" sz="1650" b="1" dirty="0">
                <a:solidFill>
                  <a:srgbClr val="C00000"/>
                </a:solidFill>
                <a:latin typeface="Söhne"/>
              </a:endParaRPr>
            </a:p>
            <a:p>
              <a:r>
                <a:rPr lang="en-US" altLang="ko-KR" sz="1500" dirty="0">
                  <a:solidFill>
                    <a:srgbClr val="C00000"/>
                  </a:solidFill>
                  <a:latin typeface="Söhne"/>
                </a:rPr>
                <a:t>Specification</a:t>
              </a:r>
            </a:p>
            <a:p>
              <a:pPr marL="257175" indent="-257175">
                <a:buFontTx/>
                <a:buChar char="-"/>
              </a:pPr>
              <a:r>
                <a:rPr lang="en-US" altLang="ko-KR" sz="1350" dirty="0">
                  <a:solidFill>
                    <a:srgbClr val="374151"/>
                  </a:solidFill>
                  <a:latin typeface="Söhne"/>
                </a:rPr>
                <a:t>Form factor</a:t>
              </a:r>
            </a:p>
            <a:p>
              <a:pPr marL="257175" indent="-257175">
                <a:buFontTx/>
                <a:buChar char="-"/>
              </a:pPr>
              <a:r>
                <a:rPr lang="en-US" altLang="ko-KR" sz="1350" dirty="0">
                  <a:solidFill>
                    <a:srgbClr val="374151"/>
                  </a:solidFill>
                  <a:latin typeface="Söhne"/>
                </a:rPr>
                <a:t>Performance</a:t>
              </a:r>
            </a:p>
            <a:p>
              <a:r>
                <a:rPr lang="en-US" altLang="ko-KR" sz="1500" dirty="0">
                  <a:solidFill>
                    <a:srgbClr val="0070C0"/>
                  </a:solidFill>
                  <a:latin typeface="Söhne"/>
                </a:rPr>
                <a:t>Constraint</a:t>
              </a:r>
              <a:endParaRPr lang="en-US" altLang="ko-KR" sz="1500" dirty="0">
                <a:latin typeface="Söhne"/>
              </a:endParaRPr>
            </a:p>
            <a:p>
              <a:pPr marL="257175" indent="-257175">
                <a:buFontTx/>
                <a:buChar char="-"/>
              </a:pPr>
              <a:r>
                <a:rPr lang="en-US" altLang="ko-KR" sz="1350" dirty="0">
                  <a:latin typeface="Söhne"/>
                </a:rPr>
                <a:t>Power consumption</a:t>
              </a:r>
            </a:p>
            <a:p>
              <a:pPr marL="257175" indent="-257175">
                <a:buFontTx/>
                <a:buChar char="-"/>
              </a:pPr>
              <a:r>
                <a:rPr lang="en-US" altLang="ko-KR" sz="1350" dirty="0">
                  <a:latin typeface="Söhne"/>
                </a:rPr>
                <a:t>Electrical compatibility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BE4F179-ED10-F4DE-EC60-B21A60E5D583}"/>
              </a:ext>
            </a:extLst>
          </p:cNvPr>
          <p:cNvGrpSpPr/>
          <p:nvPr/>
        </p:nvGrpSpPr>
        <p:grpSpPr>
          <a:xfrm>
            <a:off x="6089397" y="3169172"/>
            <a:ext cx="2081140" cy="1898004"/>
            <a:chOff x="8276566" y="3555368"/>
            <a:chExt cx="2774853" cy="253067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CC06BDA-8D6C-8B0B-E453-08E171B9973D}"/>
                </a:ext>
              </a:extLst>
            </p:cNvPr>
            <p:cNvSpPr/>
            <p:nvPr/>
          </p:nvSpPr>
          <p:spPr>
            <a:xfrm>
              <a:off x="8276566" y="3555368"/>
              <a:ext cx="2774853" cy="246221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D5E394F-A6E4-7B5C-0E73-AFBCE8F7C580}"/>
                </a:ext>
              </a:extLst>
            </p:cNvPr>
            <p:cNvSpPr txBox="1"/>
            <p:nvPr/>
          </p:nvSpPr>
          <p:spPr>
            <a:xfrm>
              <a:off x="8340061" y="3623828"/>
              <a:ext cx="2631958" cy="24622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50" b="1" dirty="0">
                  <a:solidFill>
                    <a:srgbClr val="374151"/>
                  </a:solidFill>
                  <a:latin typeface="Söhne"/>
                </a:rPr>
                <a:t>Battery)</a:t>
              </a:r>
              <a:endParaRPr lang="en-US" altLang="ko-KR" sz="1650" b="1" dirty="0">
                <a:solidFill>
                  <a:srgbClr val="C00000"/>
                </a:solidFill>
                <a:latin typeface="Söhne"/>
              </a:endParaRPr>
            </a:p>
            <a:p>
              <a:r>
                <a:rPr lang="en-US" altLang="ko-KR" sz="1500" dirty="0">
                  <a:solidFill>
                    <a:srgbClr val="C00000"/>
                  </a:solidFill>
                  <a:latin typeface="Söhne"/>
                </a:rPr>
                <a:t>Specification</a:t>
              </a:r>
            </a:p>
            <a:p>
              <a:pPr marL="257175" indent="-257175">
                <a:buFontTx/>
                <a:buChar char="-"/>
              </a:pPr>
              <a:r>
                <a:rPr lang="en-US" altLang="ko-KR" sz="1350" dirty="0">
                  <a:solidFill>
                    <a:srgbClr val="374151"/>
                  </a:solidFill>
                  <a:latin typeface="Söhne"/>
                </a:rPr>
                <a:t>Form factor</a:t>
              </a:r>
            </a:p>
            <a:p>
              <a:pPr marL="257175" indent="-257175">
                <a:buFontTx/>
                <a:buChar char="-"/>
              </a:pPr>
              <a:r>
                <a:rPr lang="en-US" altLang="ko-KR" sz="1350" dirty="0">
                  <a:solidFill>
                    <a:srgbClr val="374151"/>
                  </a:solidFill>
                  <a:latin typeface="Söhne"/>
                </a:rPr>
                <a:t>Performance</a:t>
              </a:r>
            </a:p>
            <a:p>
              <a:r>
                <a:rPr lang="en-US" altLang="ko-KR" sz="1500" dirty="0">
                  <a:solidFill>
                    <a:srgbClr val="0070C0"/>
                  </a:solidFill>
                  <a:latin typeface="Söhne"/>
                </a:rPr>
                <a:t>Constraint</a:t>
              </a:r>
              <a:endParaRPr lang="en-US" altLang="ko-KR" sz="1500" dirty="0">
                <a:latin typeface="Söhne"/>
              </a:endParaRPr>
            </a:p>
            <a:p>
              <a:pPr marL="257175" indent="-257175">
                <a:buFontTx/>
                <a:buChar char="-"/>
              </a:pPr>
              <a:r>
                <a:rPr lang="en-US" altLang="ko-KR" sz="1350" dirty="0">
                  <a:latin typeface="Söhne"/>
                </a:rPr>
                <a:t>Power consumption</a:t>
              </a:r>
            </a:p>
            <a:p>
              <a:pPr marL="257175" indent="-257175">
                <a:buFontTx/>
                <a:buChar char="-"/>
              </a:pPr>
              <a:r>
                <a:rPr lang="en-US" altLang="ko-KR" sz="1350" dirty="0">
                  <a:latin typeface="Söhne"/>
                </a:rPr>
                <a:t>Electrical compatibility</a:t>
              </a:r>
            </a:p>
          </p:txBody>
        </p:sp>
      </p:grpSp>
      <p:sp>
        <p:nvSpPr>
          <p:cNvPr id="20" name="왼쪽/오른쪽 화살표[L] 19">
            <a:extLst>
              <a:ext uri="{FF2B5EF4-FFF2-40B4-BE49-F238E27FC236}">
                <a16:creationId xmlns:a16="http://schemas.microsoft.com/office/drawing/2014/main" id="{CF89E634-1C26-52AA-F988-860E2127E7D1}"/>
              </a:ext>
            </a:extLst>
          </p:cNvPr>
          <p:cNvSpPr/>
          <p:nvPr/>
        </p:nvSpPr>
        <p:spPr>
          <a:xfrm rot="2071102">
            <a:off x="3315596" y="1872560"/>
            <a:ext cx="714497" cy="366664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solidFill>
                  <a:srgbClr val="C00000"/>
                </a:solidFill>
              </a:rPr>
              <a:t>(1,3)</a:t>
            </a:r>
            <a:endParaRPr kumimoji="1" lang="ko-Kore-KR" altLang="en-US" sz="1200" dirty="0">
              <a:solidFill>
                <a:srgbClr val="C00000"/>
              </a:solidFill>
            </a:endParaRPr>
          </a:p>
        </p:txBody>
      </p:sp>
      <p:sp>
        <p:nvSpPr>
          <p:cNvPr id="22" name="오른쪽 화살표[R] 21">
            <a:extLst>
              <a:ext uri="{FF2B5EF4-FFF2-40B4-BE49-F238E27FC236}">
                <a16:creationId xmlns:a16="http://schemas.microsoft.com/office/drawing/2014/main" id="{CCA4712D-E4C2-93BF-5366-3E4B2AE9FF95}"/>
              </a:ext>
            </a:extLst>
          </p:cNvPr>
          <p:cNvSpPr/>
          <p:nvPr/>
        </p:nvSpPr>
        <p:spPr>
          <a:xfrm rot="19584171">
            <a:off x="2791107" y="3461442"/>
            <a:ext cx="638297" cy="36997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350" dirty="0">
                <a:solidFill>
                  <a:srgbClr val="C00000"/>
                </a:solidFill>
              </a:rPr>
              <a:t>(2,3)</a:t>
            </a:r>
            <a:endParaRPr kumimoji="1" lang="ko-Kore-KR" altLang="en-US" sz="1350" dirty="0">
              <a:solidFill>
                <a:srgbClr val="C00000"/>
              </a:solidFill>
            </a:endParaRPr>
          </a:p>
        </p:txBody>
      </p:sp>
      <p:sp>
        <p:nvSpPr>
          <p:cNvPr id="23" name="왼쪽/오른쪽 화살표[L] 22">
            <a:extLst>
              <a:ext uri="{FF2B5EF4-FFF2-40B4-BE49-F238E27FC236}">
                <a16:creationId xmlns:a16="http://schemas.microsoft.com/office/drawing/2014/main" id="{BBBB902F-6969-F9B9-A367-1084B78D0C55}"/>
              </a:ext>
            </a:extLst>
          </p:cNvPr>
          <p:cNvSpPr/>
          <p:nvPr/>
        </p:nvSpPr>
        <p:spPr>
          <a:xfrm rot="20174111">
            <a:off x="4915713" y="1866318"/>
            <a:ext cx="714497" cy="366664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solidFill>
                  <a:srgbClr val="C00000"/>
                </a:solidFill>
              </a:rPr>
              <a:t>(2,3)</a:t>
            </a:r>
            <a:endParaRPr kumimoji="1" lang="ko-Kore-KR" altLang="en-US" sz="1200" dirty="0">
              <a:solidFill>
                <a:srgbClr val="C00000"/>
              </a:solidFill>
            </a:endParaRPr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42B993A7-EAF8-14BF-9552-4D10C8355AF6}"/>
              </a:ext>
            </a:extLst>
          </p:cNvPr>
          <p:cNvSpPr/>
          <p:nvPr/>
        </p:nvSpPr>
        <p:spPr>
          <a:xfrm rot="2336485">
            <a:off x="5523590" y="3525014"/>
            <a:ext cx="558242" cy="36997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350" dirty="0">
                <a:solidFill>
                  <a:srgbClr val="C00000"/>
                </a:solidFill>
              </a:rPr>
              <a:t>(3)</a:t>
            </a:r>
            <a:endParaRPr kumimoji="1" lang="ko-Kore-KR" altLang="en-US" sz="1350" dirty="0">
              <a:solidFill>
                <a:srgbClr val="C00000"/>
              </a:solidFill>
            </a:endParaRPr>
          </a:p>
        </p:txBody>
      </p:sp>
      <p:sp>
        <p:nvSpPr>
          <p:cNvPr id="25" name="왼쪽/오른쪽 화살표[L] 24">
            <a:extLst>
              <a:ext uri="{FF2B5EF4-FFF2-40B4-BE49-F238E27FC236}">
                <a16:creationId xmlns:a16="http://schemas.microsoft.com/office/drawing/2014/main" id="{AF388B3F-AF92-374D-BD6C-135B3A789DFA}"/>
              </a:ext>
            </a:extLst>
          </p:cNvPr>
          <p:cNvSpPr/>
          <p:nvPr/>
        </p:nvSpPr>
        <p:spPr>
          <a:xfrm>
            <a:off x="3203567" y="4439247"/>
            <a:ext cx="2478464" cy="366664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왼쪽/오른쪽 화살표[L] 25">
            <a:extLst>
              <a:ext uri="{FF2B5EF4-FFF2-40B4-BE49-F238E27FC236}">
                <a16:creationId xmlns:a16="http://schemas.microsoft.com/office/drawing/2014/main" id="{87FD905E-CE00-7784-6CFC-662A241D88CE}"/>
              </a:ext>
            </a:extLst>
          </p:cNvPr>
          <p:cNvSpPr/>
          <p:nvPr/>
        </p:nvSpPr>
        <p:spPr>
          <a:xfrm rot="14292483">
            <a:off x="7817085" y="2774485"/>
            <a:ext cx="478315" cy="209584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왼쪽/오른쪽 화살표[L] 26">
            <a:extLst>
              <a:ext uri="{FF2B5EF4-FFF2-40B4-BE49-F238E27FC236}">
                <a16:creationId xmlns:a16="http://schemas.microsoft.com/office/drawing/2014/main" id="{6CBCA1D7-4025-000E-7A04-5E591FC49B22}"/>
              </a:ext>
            </a:extLst>
          </p:cNvPr>
          <p:cNvSpPr/>
          <p:nvPr/>
        </p:nvSpPr>
        <p:spPr>
          <a:xfrm>
            <a:off x="3651107" y="1362625"/>
            <a:ext cx="1708953" cy="317438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CBD4C935-9137-466A-0659-220297E0DEE1}"/>
              </a:ext>
            </a:extLst>
          </p:cNvPr>
          <p:cNvCxnSpPr/>
          <p:nvPr/>
        </p:nvCxnSpPr>
        <p:spPr>
          <a:xfrm>
            <a:off x="0" y="802542"/>
            <a:ext cx="9144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제목 1">
            <a:extLst>
              <a:ext uri="{FF2B5EF4-FFF2-40B4-BE49-F238E27FC236}">
                <a16:creationId xmlns:a16="http://schemas.microsoft.com/office/drawing/2014/main" id="{881E4A6C-D9DA-B464-EEC7-F5ED20FFC05F}"/>
              </a:ext>
            </a:extLst>
          </p:cNvPr>
          <p:cNvSpPr txBox="1">
            <a:spLocks/>
          </p:cNvSpPr>
          <p:nvPr/>
        </p:nvSpPr>
        <p:spPr>
          <a:xfrm>
            <a:off x="256615" y="110834"/>
            <a:ext cx="8579608" cy="58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0" dirty="0"/>
              <a:t>Low-level movement analysis</a:t>
            </a:r>
            <a:endParaRPr lang="ko-KR" altLang="en-US" sz="2800" strike="sngStrike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B7AA01-4A61-EFE8-E55E-A9FC329E9CE9}"/>
              </a:ext>
            </a:extLst>
          </p:cNvPr>
          <p:cNvSpPr txBox="1"/>
          <p:nvPr/>
        </p:nvSpPr>
        <p:spPr>
          <a:xfrm>
            <a:off x="332776" y="5384502"/>
            <a:ext cx="75083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374151"/>
                </a:solidFill>
                <a:latin typeface="Söhne"/>
              </a:rPr>
              <a:t>DP</a:t>
            </a:r>
            <a:r>
              <a:rPr lang="ko-KR" altLang="en-US" dirty="0">
                <a:solidFill>
                  <a:srgbClr val="374151"/>
                </a:solidFill>
                <a:latin typeface="Söhne"/>
              </a:rPr>
              <a:t> 단위로 보면 </a:t>
            </a:r>
            <a:r>
              <a:rPr lang="en-US" altLang="ko-KR" dirty="0">
                <a:solidFill>
                  <a:srgbClr val="374151"/>
                </a:solidFill>
                <a:latin typeface="Söhne"/>
              </a:rPr>
              <a:t>(</a:t>
            </a:r>
            <a:r>
              <a:rPr lang="ko-KR" altLang="en-US" dirty="0">
                <a:solidFill>
                  <a:srgbClr val="374151"/>
                </a:solidFill>
                <a:latin typeface="Söhne"/>
              </a:rPr>
              <a:t>일종의 </a:t>
            </a:r>
            <a:r>
              <a:rPr lang="en-US" altLang="ko-KR" dirty="0">
                <a:solidFill>
                  <a:srgbClr val="374151"/>
                </a:solidFill>
                <a:latin typeface="Söhne"/>
              </a:rPr>
              <a:t>compatibility)</a:t>
            </a:r>
            <a:r>
              <a:rPr lang="ko-KR" altLang="en-US" dirty="0" err="1">
                <a:solidFill>
                  <a:srgbClr val="374151"/>
                </a:solidFill>
                <a:latin typeface="Söhne"/>
              </a:rPr>
              <a:t>를</a:t>
            </a:r>
            <a:r>
              <a:rPr lang="ko-KR" altLang="en-US" dirty="0">
                <a:solidFill>
                  <a:srgbClr val="374151"/>
                </a:solidFill>
                <a:latin typeface="Söhne"/>
              </a:rPr>
              <a:t> 보면</a:t>
            </a:r>
            <a:r>
              <a:rPr lang="en-US" altLang="ko-KR" dirty="0">
                <a:solidFill>
                  <a:srgbClr val="374151"/>
                </a:solidFill>
                <a:latin typeface="Söhne"/>
              </a:rPr>
              <a:t>, </a:t>
            </a:r>
            <a:br>
              <a:rPr lang="en-US" altLang="ko-KR" dirty="0">
                <a:solidFill>
                  <a:srgbClr val="374151"/>
                </a:solidFill>
                <a:latin typeface="Söhne"/>
              </a:rPr>
            </a:br>
            <a:r>
              <a:rPr lang="ko-KR" altLang="en-US" dirty="0">
                <a:solidFill>
                  <a:srgbClr val="374151"/>
                </a:solidFill>
                <a:latin typeface="Söhne"/>
              </a:rPr>
              <a:t>모듈의 순서가 아닌</a:t>
            </a:r>
            <a:r>
              <a:rPr lang="en-US" altLang="ko-KR" dirty="0">
                <a:solidFill>
                  <a:srgbClr val="374151"/>
                </a:solidFill>
                <a:latin typeface="Söhne"/>
              </a:rPr>
              <a:t>, </a:t>
            </a:r>
            <a:r>
              <a:rPr lang="ko-KR" altLang="en-US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US" altLang="ko-KR" dirty="0">
                <a:solidFill>
                  <a:srgbClr val="374151"/>
                </a:solidFill>
                <a:latin typeface="Söhne"/>
              </a:rPr>
              <a:t>DP </a:t>
            </a:r>
            <a:r>
              <a:rPr lang="ko-KR" altLang="en-US" dirty="0">
                <a:solidFill>
                  <a:srgbClr val="374151"/>
                </a:solidFill>
                <a:latin typeface="Söhne"/>
              </a:rPr>
              <a:t>의 순서가 더 적합함</a:t>
            </a:r>
            <a:r>
              <a:rPr lang="en-US" altLang="ko-KR" dirty="0">
                <a:solidFill>
                  <a:srgbClr val="374151"/>
                </a:solidFill>
                <a:latin typeface="Söhne"/>
              </a:rPr>
              <a:t>.</a:t>
            </a:r>
            <a:endParaRPr lang="en-US" altLang="ko-KR" dirty="0">
              <a:solidFill>
                <a:srgbClr val="0070C0"/>
              </a:solidFill>
              <a:latin typeface="Söhne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906569-7B0C-B56F-9167-652B4761A23C}"/>
              </a:ext>
            </a:extLst>
          </p:cNvPr>
          <p:cNvSpPr txBox="1"/>
          <p:nvPr/>
        </p:nvSpPr>
        <p:spPr>
          <a:xfrm>
            <a:off x="-137160" y="5312664"/>
            <a:ext cx="6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kumimoji="1" lang="ko-Kore-KR" altLang="en-US" sz="3200" b="1" spc="-4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077991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387709-10B5-CA42-E283-AEA257333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F5A7A3-E5C4-A127-1D6F-8EEACAD8E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82" name="제목 1">
            <a:extLst>
              <a:ext uri="{FF2B5EF4-FFF2-40B4-BE49-F238E27FC236}">
                <a16:creationId xmlns:a16="http://schemas.microsoft.com/office/drawing/2014/main" id="{9CB6D439-4FD0-19A0-2E01-928F122C23E3}"/>
              </a:ext>
            </a:extLst>
          </p:cNvPr>
          <p:cNvSpPr txBox="1">
            <a:spLocks/>
          </p:cNvSpPr>
          <p:nvPr/>
        </p:nvSpPr>
        <p:spPr>
          <a:xfrm>
            <a:off x="76018" y="-36927"/>
            <a:ext cx="9169581" cy="586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/>
              <a:t>Engineering change management with DP level.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B4A825-8738-0EA1-25C1-BF685EA5AF97}"/>
              </a:ext>
            </a:extLst>
          </p:cNvPr>
          <p:cNvSpPr txBox="1"/>
          <p:nvPr/>
        </p:nvSpPr>
        <p:spPr>
          <a:xfrm>
            <a:off x="543786" y="1528316"/>
            <a:ext cx="270081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latin typeface="+mn-ea"/>
              </a:rPr>
              <a:t>FRs (FR</a:t>
            </a:r>
            <a:r>
              <a:rPr kumimoji="1" lang="en-US" altLang="ko-Kore-KR" sz="2000" spc="-40" baseline="-25000" dirty="0">
                <a:latin typeface="+mn-ea"/>
              </a:rPr>
              <a:t>1</a:t>
            </a:r>
            <a:r>
              <a:rPr kumimoji="1" lang="en-US" altLang="ko-Kore-KR" sz="2000" spc="-40" dirty="0">
                <a:latin typeface="+mn-ea"/>
              </a:rPr>
              <a:t> … </a:t>
            </a:r>
            <a:r>
              <a:rPr kumimoji="1" lang="en-US" altLang="ko-Kore-KR" sz="2000" spc="-40" dirty="0">
                <a:highlight>
                  <a:srgbClr val="949494"/>
                </a:highlight>
                <a:latin typeface="+mn-ea"/>
              </a:rPr>
              <a:t>FR</a:t>
            </a:r>
            <a:r>
              <a:rPr kumimoji="1" lang="en-US" altLang="ko-Kore-KR" sz="2000" spc="-40" baseline="-25000" dirty="0">
                <a:highlight>
                  <a:srgbClr val="949494"/>
                </a:highlight>
                <a:latin typeface="+mn-ea"/>
              </a:rPr>
              <a:t>3</a:t>
            </a:r>
            <a:r>
              <a:rPr kumimoji="1" lang="en-US" altLang="ko-Kore-KR" sz="2000" spc="-40" dirty="0">
                <a:latin typeface="+mn-ea"/>
              </a:rPr>
              <a:t> … FR</a:t>
            </a:r>
            <a:r>
              <a:rPr kumimoji="1" lang="en-US" altLang="ko-KR" sz="2000" spc="-40" baseline="-25000" dirty="0">
                <a:latin typeface="+mn-ea"/>
              </a:rPr>
              <a:t>5</a:t>
            </a:r>
            <a:r>
              <a:rPr kumimoji="1" lang="en-US" altLang="ko-Kore-KR" sz="2000" spc="-40" dirty="0">
                <a:latin typeface="+mn-ea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84BAF1-2C7E-37E7-B473-0962CEE5B4D7}"/>
              </a:ext>
            </a:extLst>
          </p:cNvPr>
          <p:cNvSpPr txBox="1"/>
          <p:nvPr/>
        </p:nvSpPr>
        <p:spPr>
          <a:xfrm>
            <a:off x="3537827" y="660377"/>
            <a:ext cx="522111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ko-Kore-KR" sz="2000" spc="-40" dirty="0">
                <a:latin typeface="+mn-ea"/>
              </a:rPr>
              <a:t>Choose optimal </a:t>
            </a:r>
            <a:r>
              <a:rPr kumimoji="1" lang="en-US" altLang="ko-Kore-KR" sz="2000" b="1" spc="-40" dirty="0">
                <a:solidFill>
                  <a:srgbClr val="C00000"/>
                </a:solidFill>
                <a:latin typeface="+mn-ea"/>
              </a:rPr>
              <a:t>bundle set </a:t>
            </a:r>
            <a:r>
              <a:rPr kumimoji="1" lang="en-US" altLang="ko-Kore-KR" sz="2000" spc="-40" dirty="0">
                <a:latin typeface="+mn-ea"/>
              </a:rPr>
              <a:t>of FRs and order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D2910B-2791-79C7-7554-75F477E9470B}"/>
              </a:ext>
            </a:extLst>
          </p:cNvPr>
          <p:cNvSpPr txBox="1"/>
          <p:nvPr/>
        </p:nvSpPr>
        <p:spPr>
          <a:xfrm>
            <a:off x="3750710" y="1452404"/>
            <a:ext cx="2700815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latin typeface="+mn-ea"/>
              </a:rPr>
              <a:t>Group</a:t>
            </a:r>
            <a:r>
              <a:rPr kumimoji="1" lang="en-US" altLang="ko-Kore-KR" sz="2000" spc="-40" baseline="-25000" dirty="0">
                <a:latin typeface="+mn-ea"/>
              </a:rPr>
              <a:t>1</a:t>
            </a:r>
            <a:r>
              <a:rPr kumimoji="1" lang="en-US" altLang="ko-Kore-KR" sz="2000" spc="-40" dirty="0">
                <a:latin typeface="+mn-ea"/>
              </a:rPr>
              <a:t>) :  {FR</a:t>
            </a:r>
            <a:r>
              <a:rPr kumimoji="1" lang="en-US" altLang="ko-Kore-KR" sz="2000" spc="-40" baseline="-25000" dirty="0">
                <a:latin typeface="+mn-ea"/>
              </a:rPr>
              <a:t>1</a:t>
            </a:r>
            <a:r>
              <a:rPr kumimoji="1" lang="en-US" altLang="ko-Kore-KR" sz="2000" spc="-40" dirty="0">
                <a:latin typeface="+mn-ea"/>
              </a:rPr>
              <a:t> FR</a:t>
            </a:r>
            <a:r>
              <a:rPr kumimoji="1" lang="en-US" altLang="ko-Kore-KR" sz="2000" spc="-40" baseline="-25000" dirty="0">
                <a:latin typeface="+mn-ea"/>
              </a:rPr>
              <a:t>3</a:t>
            </a:r>
            <a:r>
              <a:rPr kumimoji="1" lang="en-US" altLang="ko-Kore-KR" sz="2000" spc="-40" dirty="0">
                <a:latin typeface="+mn-ea"/>
              </a:rPr>
              <a:t>}</a:t>
            </a:r>
          </a:p>
          <a:p>
            <a:r>
              <a:rPr kumimoji="1" lang="en-US" altLang="ko-Kore-KR" sz="2000" spc="-40" dirty="0">
                <a:latin typeface="+mn-ea"/>
              </a:rPr>
              <a:t>Group</a:t>
            </a:r>
            <a:r>
              <a:rPr kumimoji="1" lang="en-US" altLang="ko-Kore-KR" sz="2000" spc="-40" baseline="-25000" dirty="0">
                <a:latin typeface="+mn-ea"/>
              </a:rPr>
              <a:t>2</a:t>
            </a:r>
            <a:r>
              <a:rPr kumimoji="1" lang="en-US" altLang="ko-Kore-KR" sz="2000" spc="-40" dirty="0">
                <a:latin typeface="+mn-ea"/>
              </a:rPr>
              <a:t>) :  {FR</a:t>
            </a:r>
            <a:r>
              <a:rPr kumimoji="1" lang="en-US" altLang="ko-Kore-KR" sz="2000" spc="-40" baseline="-25000" dirty="0">
                <a:latin typeface="+mn-ea"/>
              </a:rPr>
              <a:t>5</a:t>
            </a:r>
            <a:r>
              <a:rPr kumimoji="1" lang="en-US" altLang="ko-Kore-KR" sz="2000" spc="-40" dirty="0">
                <a:latin typeface="+mn-ea"/>
              </a:rPr>
              <a:t>}</a:t>
            </a:r>
          </a:p>
          <a:p>
            <a:r>
              <a:rPr kumimoji="1" lang="en-US" altLang="ko-Kore-KR" sz="2000" spc="-40" dirty="0">
                <a:latin typeface="+mn-ea"/>
              </a:rPr>
              <a:t>Group</a:t>
            </a:r>
            <a:r>
              <a:rPr kumimoji="1" lang="en-US" altLang="ko-Kore-KR" sz="2000" spc="-40" baseline="-25000" dirty="0">
                <a:latin typeface="+mn-ea"/>
              </a:rPr>
              <a:t>3</a:t>
            </a:r>
            <a:r>
              <a:rPr kumimoji="1" lang="en-US" altLang="ko-Kore-KR" sz="2000" spc="-40" dirty="0">
                <a:latin typeface="+mn-ea"/>
              </a:rPr>
              <a:t>) :  {FR</a:t>
            </a:r>
            <a:r>
              <a:rPr kumimoji="1" lang="en-US" altLang="ko-Kore-KR" sz="2000" spc="-40" baseline="-25000" dirty="0">
                <a:latin typeface="+mn-ea"/>
              </a:rPr>
              <a:t>2</a:t>
            </a:r>
            <a:r>
              <a:rPr kumimoji="1" lang="en-US" altLang="ko-Kore-KR" sz="2000" spc="-40" dirty="0">
                <a:latin typeface="+mn-ea"/>
              </a:rPr>
              <a:t> FR</a:t>
            </a:r>
            <a:r>
              <a:rPr kumimoji="1" lang="en-US" altLang="ko-Kore-KR" sz="2000" spc="-40" baseline="-25000" dirty="0">
                <a:latin typeface="+mn-ea"/>
              </a:rPr>
              <a:t>4</a:t>
            </a:r>
            <a:r>
              <a:rPr kumimoji="1" lang="en-US" altLang="ko-Kore-KR" sz="2000" spc="-40" dirty="0">
                <a:latin typeface="+mn-ea"/>
              </a:rPr>
              <a:t> 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348D2C-8A0D-5486-B632-5BB7903D1396}"/>
              </a:ext>
            </a:extLst>
          </p:cNvPr>
          <p:cNvSpPr txBox="1"/>
          <p:nvPr/>
        </p:nvSpPr>
        <p:spPr>
          <a:xfrm>
            <a:off x="7017240" y="1760414"/>
            <a:ext cx="177989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latin typeface="+mn-ea"/>
              </a:rPr>
              <a:t>G</a:t>
            </a:r>
            <a:r>
              <a:rPr kumimoji="1" lang="en-US" altLang="ko-Kore-KR" sz="2000" spc="-40" baseline="-25000" dirty="0">
                <a:latin typeface="+mn-ea"/>
              </a:rPr>
              <a:t>2</a:t>
            </a:r>
            <a:r>
              <a:rPr kumimoji="1" lang="en-US" altLang="ko-Kore-KR" sz="2000" spc="-40" dirty="0">
                <a:latin typeface="+mn-ea"/>
              </a:rPr>
              <a:t> </a:t>
            </a:r>
            <a:r>
              <a:rPr kumimoji="1" lang="en-US" altLang="ko-Kore-KR" sz="2000" spc="-40" dirty="0">
                <a:latin typeface="+mn-ea"/>
                <a:sym typeface="Wingdings" pitchFamily="2" charset="2"/>
              </a:rPr>
              <a:t></a:t>
            </a:r>
            <a:r>
              <a:rPr kumimoji="1" lang="en-US" altLang="ko-Kore-KR" sz="2000" spc="-40" dirty="0">
                <a:latin typeface="+mn-ea"/>
              </a:rPr>
              <a:t> G</a:t>
            </a:r>
            <a:r>
              <a:rPr kumimoji="1" lang="en-US" altLang="ko-Kore-KR" sz="2000" spc="-40" baseline="-25000" dirty="0">
                <a:latin typeface="+mn-ea"/>
              </a:rPr>
              <a:t>1</a:t>
            </a:r>
            <a:r>
              <a:rPr kumimoji="1" lang="en-US" altLang="ko-Kore-KR" sz="2000" spc="-40" dirty="0">
                <a:latin typeface="+mn-ea"/>
                <a:sym typeface="Wingdings" pitchFamily="2" charset="2"/>
              </a:rPr>
              <a:t> </a:t>
            </a:r>
            <a:r>
              <a:rPr kumimoji="1" lang="en-US" altLang="ko-Kore-KR" sz="2000" spc="-40" dirty="0">
                <a:latin typeface="+mn-ea"/>
              </a:rPr>
              <a:t>G</a:t>
            </a:r>
            <a:r>
              <a:rPr kumimoji="1" lang="en-US" altLang="ko-Kore-KR" sz="2000" spc="-40" baseline="-25000" dirty="0">
                <a:latin typeface="+mn-ea"/>
              </a:rPr>
              <a:t>3</a:t>
            </a:r>
            <a:endParaRPr kumimoji="1" lang="en-US" altLang="ko-Kore-KR" sz="2000" spc="-40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47E3BF-6A67-E448-BC1E-F6483E982D58}"/>
              </a:ext>
            </a:extLst>
          </p:cNvPr>
          <p:cNvSpPr txBox="1"/>
          <p:nvPr/>
        </p:nvSpPr>
        <p:spPr>
          <a:xfrm>
            <a:off x="4802087" y="5724063"/>
            <a:ext cx="412478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pc="-40" dirty="0">
                <a:latin typeface="+mn-ea"/>
              </a:rPr>
              <a:t>실제 </a:t>
            </a:r>
            <a:r>
              <a:rPr kumimoji="1" lang="en-US" altLang="ko-Kore-KR" spc="-40" dirty="0">
                <a:latin typeface="+mn-ea"/>
              </a:rPr>
              <a:t>DP</a:t>
            </a:r>
            <a:r>
              <a:rPr kumimoji="1" lang="ko-Kore-KR" altLang="en-US" spc="-40" dirty="0">
                <a:latin typeface="+mn-ea"/>
              </a:rPr>
              <a:t>의 </a:t>
            </a:r>
            <a:r>
              <a:rPr kumimoji="1" lang="en-US" altLang="ko-Kore-KR" spc="-40" dirty="0">
                <a:latin typeface="+mn-ea"/>
              </a:rPr>
              <a:t>compatibility</a:t>
            </a:r>
            <a:r>
              <a:rPr kumimoji="1" lang="ko-Kore-KR" altLang="en-US" spc="-40" dirty="0">
                <a:latin typeface="+mn-ea"/>
              </a:rPr>
              <a:t> 관계를 바탕으로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0ABC84D3-691D-54B7-CA13-80F03F0D13F0}"/>
              </a:ext>
            </a:extLst>
          </p:cNvPr>
          <p:cNvSpPr txBox="1">
            <a:spLocks/>
          </p:cNvSpPr>
          <p:nvPr/>
        </p:nvSpPr>
        <p:spPr>
          <a:xfrm>
            <a:off x="-807249" y="-660067"/>
            <a:ext cx="10936111" cy="586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/>
              <a:t>여러 기능적 요구사항으로 인한 설계변경을 대처하기 위한 </a:t>
            </a:r>
            <a:r>
              <a:rPr lang="en-US" altLang="ko-KR" sz="2400" dirty="0"/>
              <a:t>grouping and sequence</a:t>
            </a:r>
            <a:r>
              <a:rPr lang="ko-KR" altLang="en-US" sz="2400" dirty="0"/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B77FEE-CB18-5770-1901-C8AC687FD3C4}"/>
              </a:ext>
            </a:extLst>
          </p:cNvPr>
          <p:cNvSpPr txBox="1"/>
          <p:nvPr/>
        </p:nvSpPr>
        <p:spPr>
          <a:xfrm>
            <a:off x="75552" y="7009377"/>
            <a:ext cx="506754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* N</a:t>
            </a:r>
            <a:r>
              <a:rPr kumimoji="1" lang="ko-Kore-KR" altLang="en-US" b="1" spc="-40" dirty="0">
                <a:latin typeface="+mn-ea"/>
              </a:rPr>
              <a:t>개를 </a:t>
            </a:r>
            <a:r>
              <a:rPr kumimoji="1" lang="en-US" altLang="ko-Kore-KR" b="1" spc="-40" dirty="0">
                <a:latin typeface="+mn-ea"/>
              </a:rPr>
              <a:t>k</a:t>
            </a:r>
            <a:r>
              <a:rPr kumimoji="1" lang="ko-Kore-KR" altLang="en-US" b="1" spc="-40" dirty="0">
                <a:latin typeface="+mn-ea"/>
              </a:rPr>
              <a:t>개로 묶고 </a:t>
            </a:r>
            <a:r>
              <a:rPr kumimoji="1" lang="en-US" altLang="ko-Kore-KR" b="1" spc="-40" dirty="0">
                <a:latin typeface="+mn-ea"/>
              </a:rPr>
              <a:t>sequence </a:t>
            </a:r>
            <a:r>
              <a:rPr kumimoji="1" lang="ko-Kore-KR" altLang="en-US" b="1" spc="-40" dirty="0">
                <a:latin typeface="+mn-ea"/>
              </a:rPr>
              <a:t>하는 것은 </a:t>
            </a:r>
            <a:r>
              <a:rPr kumimoji="1" lang="en-US" altLang="ko-Kore-KR" b="1" spc="-40" dirty="0">
                <a:latin typeface="+mn-ea"/>
              </a:rPr>
              <a:t>NP-hard</a:t>
            </a:r>
            <a:endParaRPr kumimoji="1" lang="ko-Kore-KR" altLang="en-US" b="1" spc="-40" dirty="0"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616E22-3824-7F62-FCD8-2E5460D99B2F}"/>
              </a:ext>
            </a:extLst>
          </p:cNvPr>
          <p:cNvSpPr txBox="1"/>
          <p:nvPr/>
        </p:nvSpPr>
        <p:spPr>
          <a:xfrm>
            <a:off x="4018988" y="2565181"/>
            <a:ext cx="156619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sz="2000" b="1" spc="-40" dirty="0">
                <a:latin typeface="+mn-ea"/>
              </a:rPr>
              <a:t>Grouping </a:t>
            </a:r>
            <a:endParaRPr kumimoji="1" lang="ko-Kore-KR" altLang="en-US" sz="2000" b="1" spc="-40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8D57C0-F439-5BDE-2995-785A7E63E886}"/>
              </a:ext>
            </a:extLst>
          </p:cNvPr>
          <p:cNvSpPr txBox="1"/>
          <p:nvPr/>
        </p:nvSpPr>
        <p:spPr>
          <a:xfrm>
            <a:off x="6993542" y="2622393"/>
            <a:ext cx="156619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sz="2000" b="1" spc="-40" dirty="0">
                <a:latin typeface="+mn-ea"/>
              </a:rPr>
              <a:t>Sequence</a:t>
            </a:r>
            <a:endParaRPr kumimoji="1" lang="ko-Kore-KR" altLang="en-US" sz="2000" b="1" spc="-40" dirty="0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7EB0B9-0DAE-A726-121F-DD2C909A26DC}"/>
              </a:ext>
            </a:extLst>
          </p:cNvPr>
          <p:cNvSpPr txBox="1"/>
          <p:nvPr/>
        </p:nvSpPr>
        <p:spPr>
          <a:xfrm>
            <a:off x="6350446" y="1667826"/>
            <a:ext cx="43249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3200" b="1" spc="-40" dirty="0">
                <a:latin typeface="+mn-ea"/>
                <a:sym typeface="Wingdings" pitchFamily="2" charset="2"/>
              </a:rPr>
              <a:t></a:t>
            </a:r>
            <a:endParaRPr kumimoji="1" lang="ko-Kore-KR" altLang="en-US" sz="3200" b="1" spc="-40" dirty="0">
              <a:latin typeface="+mn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9DD34E4-9534-87DE-0BCB-6A7FB4BB8561}"/>
              </a:ext>
            </a:extLst>
          </p:cNvPr>
          <p:cNvSpPr/>
          <p:nvPr/>
        </p:nvSpPr>
        <p:spPr>
          <a:xfrm>
            <a:off x="3576013" y="1052323"/>
            <a:ext cx="5221118" cy="20317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3114DC5-8E25-DA6F-E909-9382F3047A64}"/>
              </a:ext>
            </a:extLst>
          </p:cNvPr>
          <p:cNvCxnSpPr>
            <a:cxnSpLocks/>
          </p:cNvCxnSpPr>
          <p:nvPr/>
        </p:nvCxnSpPr>
        <p:spPr>
          <a:xfrm>
            <a:off x="165083" y="3235306"/>
            <a:ext cx="86515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ABD45A5-D593-5D9A-355C-0A4E14E69B57}"/>
              </a:ext>
            </a:extLst>
          </p:cNvPr>
          <p:cNvSpPr/>
          <p:nvPr/>
        </p:nvSpPr>
        <p:spPr>
          <a:xfrm>
            <a:off x="1752255" y="1488976"/>
            <a:ext cx="496711" cy="4080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75EA631-4831-C5D3-57AA-2D112F82F0A9}"/>
              </a:ext>
            </a:extLst>
          </p:cNvPr>
          <p:cNvCxnSpPr>
            <a:cxnSpLocks/>
          </p:cNvCxnSpPr>
          <p:nvPr/>
        </p:nvCxnSpPr>
        <p:spPr>
          <a:xfrm>
            <a:off x="2000611" y="1897062"/>
            <a:ext cx="0" cy="1563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AEA1B17-E4C6-FE8D-6A58-491CE72502C1}"/>
              </a:ext>
            </a:extLst>
          </p:cNvPr>
          <p:cNvGrpSpPr/>
          <p:nvPr/>
        </p:nvGrpSpPr>
        <p:grpSpPr>
          <a:xfrm>
            <a:off x="75552" y="3754449"/>
            <a:ext cx="4489372" cy="1519573"/>
            <a:chOff x="188243" y="4440232"/>
            <a:chExt cx="4302592" cy="1456351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F23ABE2-0677-228D-B2A6-7C4A38BFD2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7456"/>
            <a:stretch/>
          </p:blipFill>
          <p:spPr>
            <a:xfrm>
              <a:off x="188243" y="4440232"/>
              <a:ext cx="4287638" cy="1456351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870793D-6D2A-0C7D-14D0-102049C7B395}"/>
                </a:ext>
              </a:extLst>
            </p:cNvPr>
            <p:cNvSpPr txBox="1"/>
            <p:nvPr/>
          </p:nvSpPr>
          <p:spPr>
            <a:xfrm flipH="1">
              <a:off x="4356847" y="5555212"/>
              <a:ext cx="13398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l"/>
              <a:endParaRPr kumimoji="1" lang="ko-Kore-KR" altLang="en-US" sz="2000" spc="-40" dirty="0">
                <a:latin typeface="+mn-ea"/>
              </a:endParaRPr>
            </a:p>
          </p:txBody>
        </p:sp>
      </p:grp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DEFFD9E-418D-F363-B4CE-19365A2B6060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6186572" y="3084067"/>
            <a:ext cx="0" cy="376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54E5232-C7CC-8867-B052-2BD53565C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5599" y="3682734"/>
            <a:ext cx="4227376" cy="7412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F77DBE5-C382-ABCF-579C-C5E7B15E0A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40" t="6986" r="30235" b="7468"/>
          <a:stretch/>
        </p:blipFill>
        <p:spPr>
          <a:xfrm>
            <a:off x="5061406" y="3637668"/>
            <a:ext cx="3906015" cy="1985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FC28778-13ED-3F78-F40D-30AA84A6B281}"/>
              </a:ext>
            </a:extLst>
          </p:cNvPr>
          <p:cNvSpPr txBox="1"/>
          <p:nvPr/>
        </p:nvSpPr>
        <p:spPr>
          <a:xfrm>
            <a:off x="199607" y="5724063"/>
            <a:ext cx="252921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pc="-40" dirty="0">
                <a:latin typeface="+mn-ea"/>
              </a:rPr>
              <a:t>여러 설계 변경 대안 </a:t>
            </a:r>
            <a:r>
              <a:rPr kumimoji="1" lang="en-US" altLang="ko-Kore-KR" spc="-40" dirty="0">
                <a:latin typeface="+mn-ea"/>
              </a:rPr>
              <a:t>(DP)</a:t>
            </a:r>
            <a:endParaRPr kumimoji="1" lang="ko-Kore-KR" altLang="en-US" spc="-4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57997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A392524-777D-ABEF-B910-70E23048E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68BEAF-27B4-AC5D-68D4-2DC1AF0FF6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888BD3-7C45-FF59-70E9-E2C88B522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03" y="2463009"/>
            <a:ext cx="2620741" cy="9229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24AC273-6A6B-BED7-282A-417140F72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083790" y="590255"/>
            <a:ext cx="3205067" cy="73428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966CA06-6574-A1F1-44C5-86E653C63AF2}"/>
              </a:ext>
            </a:extLst>
          </p:cNvPr>
          <p:cNvSpPr txBox="1"/>
          <p:nvPr/>
        </p:nvSpPr>
        <p:spPr>
          <a:xfrm>
            <a:off x="5190800" y="1292870"/>
            <a:ext cx="38178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pc="-40" dirty="0">
                <a:latin typeface="+mn-ea"/>
              </a:rPr>
              <a:t> -</a:t>
            </a:r>
            <a:r>
              <a:rPr kumimoji="1" lang="en-US" altLang="ko-Kore-KR" b="1" spc="-40" dirty="0">
                <a:latin typeface="+mn-ea"/>
              </a:rPr>
              <a:t> </a:t>
            </a:r>
            <a:r>
              <a:rPr kumimoji="1" lang="ko-Kore-KR" altLang="en-US" spc="-40" dirty="0">
                <a:solidFill>
                  <a:srgbClr val="C00000"/>
                </a:solidFill>
                <a:latin typeface="+mn-ea"/>
              </a:rPr>
              <a:t>신규 제품의 </a:t>
            </a:r>
            <a:r>
              <a:rPr kumimoji="1" lang="en-US" altLang="ko-Kore-KR" spc="-40" dirty="0">
                <a:solidFill>
                  <a:srgbClr val="C00000"/>
                </a:solidFill>
                <a:latin typeface="+mn-ea"/>
              </a:rPr>
              <a:t>module selection</a:t>
            </a:r>
            <a:endParaRPr kumimoji="1" lang="en-US" altLang="ko-Kore-KR" b="1" spc="-40" dirty="0">
              <a:solidFill>
                <a:srgbClr val="C00000"/>
              </a:solidFill>
              <a:latin typeface="+mn-ea"/>
            </a:endParaRPr>
          </a:p>
          <a:p>
            <a:r>
              <a:rPr kumimoji="1" lang="en-US" altLang="ko-Kore-KR" b="1" spc="-40" dirty="0">
                <a:latin typeface="+mn-ea"/>
              </a:rPr>
              <a:t> </a:t>
            </a:r>
            <a:r>
              <a:rPr kumimoji="1" lang="en-US" altLang="ko-KR" spc="-40" dirty="0">
                <a:solidFill>
                  <a:srgbClr val="1D6FA9"/>
                </a:solidFill>
                <a:latin typeface="+mn-ea"/>
              </a:rPr>
              <a:t>-</a:t>
            </a:r>
            <a:r>
              <a:rPr kumimoji="1" lang="en-US" altLang="ko-KR" b="1" spc="-40" dirty="0">
                <a:solidFill>
                  <a:srgbClr val="1D6FA9"/>
                </a:solidFill>
                <a:latin typeface="+mn-ea"/>
              </a:rPr>
              <a:t> </a:t>
            </a:r>
            <a:r>
              <a:rPr kumimoji="1" lang="en-US" altLang="ko-Kore-KR" spc="-40" dirty="0">
                <a:latin typeface="+mn-ea"/>
              </a:rPr>
              <a:t>Market share </a:t>
            </a:r>
            <a:r>
              <a:rPr kumimoji="1" lang="ko-Kore-KR" altLang="en-US" spc="-40" dirty="0">
                <a:latin typeface="+mn-ea"/>
              </a:rPr>
              <a:t>변동</a:t>
            </a:r>
            <a:r>
              <a:rPr kumimoji="1" lang="en-US" altLang="ko-Kore-KR" spc="-40" dirty="0">
                <a:latin typeface="+mn-ea"/>
              </a:rPr>
              <a:t> </a:t>
            </a:r>
            <a:r>
              <a:rPr kumimoji="1" lang="en-US" altLang="ko-Kore-KR" spc="-40" dirty="0">
                <a:latin typeface="+mn-ea"/>
                <a:sym typeface="Wingdings" pitchFamily="2" charset="2"/>
              </a:rPr>
              <a:t></a:t>
            </a:r>
            <a:r>
              <a:rPr kumimoji="1" lang="ko-Kore-KR" altLang="en-US" spc="-40" dirty="0">
                <a:latin typeface="+mn-ea"/>
              </a:rPr>
              <a:t> </a:t>
            </a:r>
            <a:r>
              <a:rPr kumimoji="1" lang="en-US" altLang="ko-Kore-KR" spc="-40" dirty="0">
                <a:latin typeface="+mn-ea"/>
              </a:rPr>
              <a:t>cost </a:t>
            </a:r>
            <a:r>
              <a:rPr kumimoji="1" lang="ko-Kore-KR" altLang="en-US" spc="-40" dirty="0">
                <a:latin typeface="+mn-ea"/>
              </a:rPr>
              <a:t>변화</a:t>
            </a:r>
            <a:endParaRPr kumimoji="1" lang="en-US" altLang="ko-Kore-KR" b="1" spc="-4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464C48-1862-B761-F029-4ADFB1DA3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083791" y="2524893"/>
            <a:ext cx="3205067" cy="73428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AEE4534-591B-D1EC-C8F3-B3CEC07F72EB}"/>
              </a:ext>
            </a:extLst>
          </p:cNvPr>
          <p:cNvSpPr/>
          <p:nvPr/>
        </p:nvSpPr>
        <p:spPr>
          <a:xfrm>
            <a:off x="-4125242" y="2795963"/>
            <a:ext cx="813916" cy="293497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089E6B-A4B2-508E-DE0C-71A0AA609CDF}"/>
              </a:ext>
            </a:extLst>
          </p:cNvPr>
          <p:cNvSpPr/>
          <p:nvPr/>
        </p:nvSpPr>
        <p:spPr>
          <a:xfrm>
            <a:off x="-3151103" y="2802270"/>
            <a:ext cx="311954" cy="293497"/>
          </a:xfrm>
          <a:prstGeom prst="rect">
            <a:avLst/>
          </a:prstGeom>
          <a:solidFill>
            <a:srgbClr val="1D6FA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502212A-2CF1-E150-CC71-7DA3D3E31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83791" y="3613836"/>
            <a:ext cx="2863646" cy="10085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1D9924-9FCC-458D-F4FC-0677B685040A}"/>
              </a:ext>
            </a:extLst>
          </p:cNvPr>
          <p:cNvSpPr txBox="1"/>
          <p:nvPr/>
        </p:nvSpPr>
        <p:spPr>
          <a:xfrm>
            <a:off x="446744" y="168119"/>
            <a:ext cx="187743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Dec</a:t>
            </a:r>
            <a:r>
              <a:rPr kumimoji="1" lang="en-US" altLang="ko-KR" spc="-40" dirty="0">
                <a:latin typeface="+mn-ea"/>
              </a:rPr>
              <a:t>ision variable : 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C2CFE9-03E3-2F6C-7A21-CE0215AF29AE}"/>
              </a:ext>
            </a:extLst>
          </p:cNvPr>
          <p:cNvSpPr txBox="1"/>
          <p:nvPr/>
        </p:nvSpPr>
        <p:spPr>
          <a:xfrm>
            <a:off x="2496500" y="147038"/>
            <a:ext cx="429637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ore-KR" dirty="0"/>
              <a:t>P</a:t>
            </a:r>
            <a:r>
              <a:rPr kumimoji="1" lang="en-US" altLang="ko-Kore-KR" baseline="-25000" dirty="0"/>
              <a:t>1t</a:t>
            </a:r>
            <a:r>
              <a:rPr kumimoji="1" lang="en-US" altLang="ko-Kore-KR" dirty="0"/>
              <a:t> = J</a:t>
            </a:r>
            <a:r>
              <a:rPr kumimoji="1" lang="en-US" altLang="ko-Kore-KR" baseline="-25000" dirty="0"/>
              <a:t>A</a:t>
            </a:r>
            <a:r>
              <a:rPr kumimoji="1" lang="en-US" altLang="ko-Kore-KR" dirty="0"/>
              <a:t>(</a:t>
            </a:r>
            <a:r>
              <a:rPr kumimoji="1" lang="en-US" altLang="ko-Kore-KR" b="1" dirty="0">
                <a:solidFill>
                  <a:srgbClr val="C00000"/>
                </a:solidFill>
              </a:rPr>
              <a:t>X</a:t>
            </a:r>
            <a:r>
              <a:rPr kumimoji="1" lang="en-US" altLang="ko-Kore-KR" b="1" baseline="-25000" dirty="0">
                <a:solidFill>
                  <a:srgbClr val="C00000"/>
                </a:solidFill>
              </a:rPr>
              <a:t>1</a:t>
            </a:r>
            <a:r>
              <a:rPr kumimoji="1" lang="en-US" altLang="ko-KR" b="1" baseline="-25000" dirty="0">
                <a:solidFill>
                  <a:srgbClr val="C00000"/>
                </a:solidFill>
              </a:rPr>
              <a:t>t</a:t>
            </a:r>
            <a:r>
              <a:rPr kumimoji="1" lang="en-US" altLang="ko-Kore-KR" dirty="0"/>
              <a:t>,p</a:t>
            </a:r>
            <a:r>
              <a:rPr kumimoji="1" lang="en-US" altLang="ko-Kore-KR" baseline="-25000" dirty="0"/>
              <a:t>1</a:t>
            </a:r>
            <a:r>
              <a:rPr kumimoji="1" lang="en-US" altLang="ko-KR" baseline="-25000" dirty="0"/>
              <a:t>t</a:t>
            </a:r>
            <a:r>
              <a:rPr kumimoji="1" lang="en-US" altLang="ko-Kore-KR" dirty="0"/>
              <a:t>)  </a:t>
            </a:r>
            <a:r>
              <a:rPr kumimoji="1" lang="en-US" altLang="ko-KR" dirty="0"/>
              <a:t>, </a:t>
            </a:r>
            <a:r>
              <a:rPr kumimoji="1" lang="en-US" altLang="ko-Kore-KR" dirty="0"/>
              <a:t>P</a:t>
            </a:r>
            <a:r>
              <a:rPr kumimoji="1" lang="en-US" altLang="ko-KR" baseline="-25000" dirty="0"/>
              <a:t>2t</a:t>
            </a:r>
            <a:r>
              <a:rPr kumimoji="1" lang="en-US" altLang="ko-Kore-KR" dirty="0"/>
              <a:t> = J</a:t>
            </a:r>
            <a:r>
              <a:rPr kumimoji="1" lang="en-US" altLang="ko-Kore-KR" baseline="-25000" dirty="0"/>
              <a:t>A</a:t>
            </a:r>
            <a:r>
              <a:rPr kumimoji="1" lang="en-US" altLang="ko-Kore-KR" dirty="0"/>
              <a:t>(</a:t>
            </a:r>
            <a:r>
              <a:rPr kumimoji="1" lang="en-US" altLang="ko-Kore-KR" b="1" dirty="0">
                <a:solidFill>
                  <a:srgbClr val="C00000"/>
                </a:solidFill>
              </a:rPr>
              <a:t>X</a:t>
            </a:r>
            <a:r>
              <a:rPr kumimoji="1" lang="en-US" altLang="ko-KR" b="1" baseline="-25000" dirty="0">
                <a:solidFill>
                  <a:srgbClr val="C00000"/>
                </a:solidFill>
              </a:rPr>
              <a:t>2t</a:t>
            </a:r>
            <a:r>
              <a:rPr kumimoji="1" lang="en-US" altLang="ko-Kore-KR" dirty="0"/>
              <a:t>,p</a:t>
            </a:r>
            <a:r>
              <a:rPr kumimoji="1" lang="en-US" altLang="ko-Kore-KR" baseline="-25000" dirty="0"/>
              <a:t>2</a:t>
            </a:r>
            <a:r>
              <a:rPr kumimoji="1" lang="en-US" altLang="ko-KR" baseline="-25000" dirty="0"/>
              <a:t>t</a:t>
            </a:r>
            <a:r>
              <a:rPr kumimoji="1" lang="en-US" altLang="ko-Kore-KR" dirty="0"/>
              <a:t>) </a:t>
            </a:r>
            <a:r>
              <a:rPr kumimoji="1" lang="en-US" altLang="ko-Kore-KR" spc="-40" dirty="0">
                <a:latin typeface="+mn-ea"/>
              </a:rPr>
              <a:t> </a:t>
            </a:r>
            <a:r>
              <a:rPr kumimoji="1" lang="en-US" altLang="ko-KR" spc="-40" dirty="0">
                <a:latin typeface="+mn-ea"/>
              </a:rPr>
              <a:t>, </a:t>
            </a:r>
            <a:r>
              <a:rPr kumimoji="1" lang="en-US" altLang="ko-Kore-KR" dirty="0"/>
              <a:t>P</a:t>
            </a:r>
            <a:r>
              <a:rPr kumimoji="1" lang="en-US" altLang="ko-KR" baseline="-25000" dirty="0"/>
              <a:t>3t</a:t>
            </a:r>
            <a:r>
              <a:rPr kumimoji="1" lang="en-US" altLang="ko-Kore-KR" dirty="0"/>
              <a:t> = J</a:t>
            </a:r>
            <a:r>
              <a:rPr kumimoji="1" lang="en-US" altLang="ko-Kore-KR" baseline="-25000" dirty="0"/>
              <a:t>A</a:t>
            </a:r>
            <a:r>
              <a:rPr kumimoji="1" lang="en-US" altLang="ko-Kore-KR" dirty="0"/>
              <a:t>(</a:t>
            </a:r>
            <a:r>
              <a:rPr kumimoji="1" lang="en-US" altLang="ko-Kore-KR" b="1" dirty="0">
                <a:solidFill>
                  <a:srgbClr val="C00000"/>
                </a:solidFill>
              </a:rPr>
              <a:t>X</a:t>
            </a:r>
            <a:r>
              <a:rPr kumimoji="1" lang="en-US" altLang="ko-KR" b="1" baseline="-25000" dirty="0">
                <a:solidFill>
                  <a:srgbClr val="C00000"/>
                </a:solidFill>
              </a:rPr>
              <a:t>3t</a:t>
            </a:r>
            <a:r>
              <a:rPr kumimoji="1" lang="en-US" altLang="ko-Kore-KR" dirty="0"/>
              <a:t>,p</a:t>
            </a:r>
            <a:r>
              <a:rPr kumimoji="1" lang="en-US" altLang="ko-Kore-KR" baseline="-25000" dirty="0"/>
              <a:t>3</a:t>
            </a:r>
            <a:r>
              <a:rPr kumimoji="1" lang="en-US" altLang="ko-KR" baseline="-25000" dirty="0"/>
              <a:t>t</a:t>
            </a:r>
            <a:r>
              <a:rPr kumimoji="1" lang="en-US" altLang="ko-Kore-KR" dirty="0"/>
              <a:t>) </a:t>
            </a:r>
            <a:endParaRPr kumimoji="1" lang="en-US" altLang="ko-Kore-KR" spc="-40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A30DBB-3FC4-4B42-F9E7-53221F126443}"/>
              </a:ext>
            </a:extLst>
          </p:cNvPr>
          <p:cNvSpPr txBox="1"/>
          <p:nvPr/>
        </p:nvSpPr>
        <p:spPr>
          <a:xfrm>
            <a:off x="2496500" y="496713"/>
            <a:ext cx="561821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ore-KR" dirty="0"/>
              <a:t>P</a:t>
            </a:r>
            <a:r>
              <a:rPr kumimoji="1" lang="en-US" altLang="ko-Kore-KR" baseline="-25000" dirty="0"/>
              <a:t>1,t-1</a:t>
            </a:r>
            <a:r>
              <a:rPr kumimoji="1" lang="en-US" altLang="ko-Kore-KR" dirty="0"/>
              <a:t> = J</a:t>
            </a:r>
            <a:r>
              <a:rPr kumimoji="1" lang="en-US" altLang="ko-Kore-KR" baseline="-25000" dirty="0"/>
              <a:t>A</a:t>
            </a:r>
            <a:r>
              <a:rPr kumimoji="1" lang="en-US" altLang="ko-Kore-KR" dirty="0"/>
              <a:t>(X</a:t>
            </a:r>
            <a:r>
              <a:rPr kumimoji="1" lang="en-US" altLang="ko-Kore-KR" baseline="-25000" dirty="0"/>
              <a:t>1,</a:t>
            </a:r>
            <a:r>
              <a:rPr kumimoji="1" lang="en-US" altLang="ko-KR" baseline="-25000" dirty="0"/>
              <a:t>t-1</a:t>
            </a:r>
            <a:r>
              <a:rPr kumimoji="1" lang="en-US" altLang="ko-Kore-KR" dirty="0"/>
              <a:t>,</a:t>
            </a:r>
            <a:r>
              <a:rPr kumimoji="1" lang="en-US" altLang="ko-Kore-KR" b="1" dirty="0">
                <a:solidFill>
                  <a:srgbClr val="1D6FA9"/>
                </a:solidFill>
              </a:rPr>
              <a:t>p</a:t>
            </a:r>
            <a:r>
              <a:rPr kumimoji="1" lang="en-US" altLang="ko-Kore-KR" b="1" baseline="-25000" dirty="0">
                <a:solidFill>
                  <a:srgbClr val="1D6FA9"/>
                </a:solidFill>
              </a:rPr>
              <a:t>1,</a:t>
            </a:r>
            <a:r>
              <a:rPr kumimoji="1" lang="en-US" altLang="ko-KR" b="1" baseline="-25000" dirty="0">
                <a:solidFill>
                  <a:srgbClr val="1D6FA9"/>
                </a:solidFill>
              </a:rPr>
              <a:t>t-1</a:t>
            </a:r>
            <a:r>
              <a:rPr kumimoji="1" lang="en-US" altLang="ko-Kore-KR" dirty="0"/>
              <a:t>)  P</a:t>
            </a:r>
            <a:r>
              <a:rPr kumimoji="1" lang="en-US" altLang="ko-Kore-KR" baseline="-25000" dirty="0"/>
              <a:t>1</a:t>
            </a:r>
            <a:r>
              <a:rPr kumimoji="1" lang="en-US" altLang="ko-KR" baseline="-25000" dirty="0"/>
              <a:t>,t-2</a:t>
            </a:r>
            <a:r>
              <a:rPr kumimoji="1" lang="en-US" altLang="ko-Kore-KR" dirty="0"/>
              <a:t> = J</a:t>
            </a:r>
            <a:r>
              <a:rPr kumimoji="1" lang="en-US" altLang="ko-Kore-KR" baseline="-25000" dirty="0"/>
              <a:t>A</a:t>
            </a:r>
            <a:r>
              <a:rPr kumimoji="1" lang="en-US" altLang="ko-Kore-KR" dirty="0"/>
              <a:t>(X</a:t>
            </a:r>
            <a:r>
              <a:rPr kumimoji="1" lang="en-US" altLang="ko-KR" baseline="-25000" dirty="0"/>
              <a:t>1,t-2</a:t>
            </a:r>
            <a:r>
              <a:rPr kumimoji="1" lang="en-US" altLang="ko-Kore-KR" dirty="0"/>
              <a:t>,</a:t>
            </a:r>
            <a:r>
              <a:rPr kumimoji="1" lang="en-US" altLang="ko-Kore-KR" b="1" dirty="0">
                <a:solidFill>
                  <a:srgbClr val="1D6FA9"/>
                </a:solidFill>
              </a:rPr>
              <a:t>p</a:t>
            </a:r>
            <a:r>
              <a:rPr kumimoji="1" lang="en-US" altLang="ko-Kore-KR" b="1" baseline="-25000" dirty="0">
                <a:solidFill>
                  <a:srgbClr val="1D6FA9"/>
                </a:solidFill>
              </a:rPr>
              <a:t>1,</a:t>
            </a:r>
            <a:r>
              <a:rPr kumimoji="1" lang="en-US" altLang="ko-KR" b="1" baseline="-25000" dirty="0">
                <a:solidFill>
                  <a:srgbClr val="1D6FA9"/>
                </a:solidFill>
              </a:rPr>
              <a:t>t-2</a:t>
            </a:r>
            <a:r>
              <a:rPr kumimoji="1" lang="en-US" altLang="ko-Kore-KR" dirty="0"/>
              <a:t>) </a:t>
            </a:r>
            <a:r>
              <a:rPr kumimoji="1" lang="en-US" altLang="ko-Kore-KR" spc="-40" dirty="0">
                <a:latin typeface="+mn-ea"/>
              </a:rPr>
              <a:t> </a:t>
            </a:r>
            <a:r>
              <a:rPr kumimoji="1" lang="en-US" altLang="ko-Kore-KR" dirty="0"/>
              <a:t>P</a:t>
            </a:r>
            <a:r>
              <a:rPr kumimoji="1" lang="en-US" altLang="ko-KR" baseline="-25000" dirty="0"/>
              <a:t>1,t-3</a:t>
            </a:r>
            <a:r>
              <a:rPr kumimoji="1" lang="en-US" altLang="ko-Kore-KR" dirty="0"/>
              <a:t> = J</a:t>
            </a:r>
            <a:r>
              <a:rPr kumimoji="1" lang="en-US" altLang="ko-Kore-KR" baseline="-25000" dirty="0"/>
              <a:t>A</a:t>
            </a:r>
            <a:r>
              <a:rPr kumimoji="1" lang="en-US" altLang="ko-Kore-KR" dirty="0"/>
              <a:t>(X</a:t>
            </a:r>
            <a:r>
              <a:rPr kumimoji="1" lang="en-US" altLang="ko-Kore-KR" baseline="-25000" dirty="0"/>
              <a:t>1,</a:t>
            </a:r>
            <a:r>
              <a:rPr kumimoji="1" lang="en-US" altLang="ko-KR" baseline="-25000" dirty="0"/>
              <a:t>t-3</a:t>
            </a:r>
            <a:r>
              <a:rPr kumimoji="1" lang="en-US" altLang="ko-Kore-KR" dirty="0"/>
              <a:t>,</a:t>
            </a:r>
            <a:r>
              <a:rPr kumimoji="1" lang="en-US" altLang="ko-Kore-KR" b="1" dirty="0">
                <a:solidFill>
                  <a:srgbClr val="1D6FA9"/>
                </a:solidFill>
              </a:rPr>
              <a:t>p</a:t>
            </a:r>
            <a:r>
              <a:rPr kumimoji="1" lang="en-US" altLang="ko-Kore-KR" b="1" baseline="-25000" dirty="0">
                <a:solidFill>
                  <a:srgbClr val="1D6FA9"/>
                </a:solidFill>
              </a:rPr>
              <a:t>1,</a:t>
            </a:r>
            <a:r>
              <a:rPr kumimoji="1" lang="en-US" altLang="ko-KR" b="1" baseline="-25000" dirty="0">
                <a:solidFill>
                  <a:srgbClr val="1D6FA9"/>
                </a:solidFill>
              </a:rPr>
              <a:t>t-3</a:t>
            </a:r>
            <a:r>
              <a:rPr kumimoji="1" lang="en-US" altLang="ko-Kore-KR" dirty="0"/>
              <a:t>) </a:t>
            </a:r>
            <a:endParaRPr kumimoji="1" lang="en-US" altLang="ko-Kore-KR" spc="-40" dirty="0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A64617-4389-D831-E556-51909DA2C7E9}"/>
              </a:ext>
            </a:extLst>
          </p:cNvPr>
          <p:cNvSpPr txBox="1"/>
          <p:nvPr/>
        </p:nvSpPr>
        <p:spPr>
          <a:xfrm>
            <a:off x="850142" y="416692"/>
            <a:ext cx="10157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b="1" dirty="0">
                <a:solidFill>
                  <a:srgbClr val="C00000"/>
                </a:solidFill>
              </a:rPr>
              <a:t>X</a:t>
            </a:r>
            <a:r>
              <a:rPr kumimoji="1" lang="en-US" altLang="ko-Kore-KR" b="1" baseline="-25000" dirty="0">
                <a:solidFill>
                  <a:srgbClr val="C00000"/>
                </a:solidFill>
              </a:rPr>
              <a:t>1</a:t>
            </a:r>
            <a:r>
              <a:rPr kumimoji="1" lang="en-US" altLang="ko-KR" b="1" baseline="-25000" dirty="0">
                <a:solidFill>
                  <a:srgbClr val="C00000"/>
                </a:solidFill>
              </a:rPr>
              <a:t>t</a:t>
            </a:r>
            <a:r>
              <a:rPr kumimoji="1" lang="en-US" altLang="ko-Kore-KR" dirty="0"/>
              <a:t>, </a:t>
            </a:r>
            <a:r>
              <a:rPr kumimoji="1" lang="en-US" altLang="ko-Kore-KR" b="1" dirty="0">
                <a:solidFill>
                  <a:srgbClr val="1D6FA9"/>
                </a:solidFill>
              </a:rPr>
              <a:t>p</a:t>
            </a:r>
            <a:r>
              <a:rPr kumimoji="1" lang="en-US" altLang="ko-Kore-KR" b="1" baseline="-25000" dirty="0">
                <a:solidFill>
                  <a:srgbClr val="1D6FA9"/>
                </a:solidFill>
              </a:rPr>
              <a:t>1,t-1</a:t>
            </a:r>
            <a:endParaRPr lang="ko-Kore-KR" altLang="en-US" b="1" dirty="0">
              <a:solidFill>
                <a:srgbClr val="1D6FA9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9F2B852-1D03-606A-E86A-94BB4D74FC42}"/>
              </a:ext>
            </a:extLst>
          </p:cNvPr>
          <p:cNvGrpSpPr/>
          <p:nvPr/>
        </p:nvGrpSpPr>
        <p:grpSpPr>
          <a:xfrm>
            <a:off x="9144000" y="-508957"/>
            <a:ext cx="3427056" cy="817949"/>
            <a:chOff x="2990719" y="2284955"/>
            <a:chExt cx="3470573" cy="81794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FAF9BD42-1F0A-1956-461E-75B5CDA171C5}"/>
                </a:ext>
              </a:extLst>
            </p:cNvPr>
            <p:cNvSpPr/>
            <p:nvPr/>
          </p:nvSpPr>
          <p:spPr>
            <a:xfrm>
              <a:off x="2990719" y="2284955"/>
              <a:ext cx="3470573" cy="74624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ysClr val="windowText" lastClr="000000"/>
                  </a:solidFill>
                </a:rPr>
                <a:t>       Maximize π = </a:t>
              </a:r>
              <a:r>
                <a:rPr kumimoji="1" lang="en-US" altLang="ko-Kore-KR" sz="2400" dirty="0">
                  <a:solidFill>
                    <a:sysClr val="windowText" lastClr="000000"/>
                  </a:solidFill>
                </a:rPr>
                <a:t>∑ (∑ </a:t>
              </a:r>
              <a:r>
                <a:rPr kumimoji="1" lang="en-US" altLang="ko-Kore-KR" sz="2400" dirty="0" err="1">
                  <a:solidFill>
                    <a:sysClr val="windowText" lastClr="000000"/>
                  </a:solidFill>
                </a:rPr>
                <a:t>q</a:t>
              </a:r>
              <a:r>
                <a:rPr kumimoji="1" lang="en-US" altLang="ko-Kore-KR" sz="2400" baseline="-25000" dirty="0" err="1">
                  <a:solidFill>
                    <a:sysClr val="windowText" lastClr="000000"/>
                  </a:solidFill>
                </a:rPr>
                <a:t>ij</a:t>
              </a:r>
              <a:r>
                <a:rPr kumimoji="1" lang="en-US" altLang="ko-Kore-KR" sz="24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ko-Kore-KR" sz="2400" dirty="0" err="1">
                  <a:solidFill>
                    <a:sysClr val="windowText" lastClr="000000"/>
                  </a:solidFill>
                </a:rPr>
                <a:t>p</a:t>
              </a:r>
              <a:r>
                <a:rPr kumimoji="1" lang="en-US" altLang="ko-Kore-KR" sz="2400" baseline="-25000" dirty="0" err="1">
                  <a:solidFill>
                    <a:sysClr val="windowText" lastClr="000000"/>
                  </a:solidFill>
                </a:rPr>
                <a:t>ij</a:t>
              </a:r>
              <a:r>
                <a:rPr kumimoji="1" lang="en-US" altLang="ko-Kore-KR" sz="2400" dirty="0" err="1">
                  <a:solidFill>
                    <a:sysClr val="windowText" lastClr="000000"/>
                  </a:solidFill>
                </a:rPr>
                <a:t>-c</a:t>
              </a:r>
              <a:r>
                <a:rPr kumimoji="1" lang="en-US" altLang="ko-Kore-KR" sz="2400" baseline="-25000" dirty="0" err="1">
                  <a:solidFill>
                    <a:sysClr val="windowText" lastClr="000000"/>
                  </a:solidFill>
                </a:rPr>
                <a:t>ij</a:t>
              </a:r>
              <a:r>
                <a:rPr kumimoji="1" lang="en-US" altLang="ko-Kore-KR" sz="2400" dirty="0">
                  <a:solidFill>
                    <a:sysClr val="windowText" lastClr="000000"/>
                  </a:solidFill>
                </a:rPr>
                <a:t>))</a:t>
              </a:r>
              <a:endParaRPr kumimoji="1" lang="ko-Kore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4F195E-7787-E4BD-CE12-E7E37CEF64FE}"/>
                </a:ext>
              </a:extLst>
            </p:cNvPr>
            <p:cNvSpPr txBox="1"/>
            <p:nvPr/>
          </p:nvSpPr>
          <p:spPr>
            <a:xfrm>
              <a:off x="4753594" y="2825905"/>
              <a:ext cx="40844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ore-KR" spc="-40" dirty="0" err="1">
                  <a:latin typeface="+mn-ea"/>
                </a:rPr>
                <a:t>i</a:t>
              </a:r>
              <a:r>
                <a:rPr kumimoji="1" lang="en-US" altLang="ko-Kore-KR" spc="-40" dirty="0">
                  <a:latin typeface="+mn-ea"/>
                </a:rPr>
                <a:t>    j</a:t>
              </a:r>
              <a:endParaRPr kumimoji="1" lang="ko-Kore-KR" altLang="en-US" spc="-40" dirty="0">
                <a:latin typeface="+mn-ea"/>
              </a:endParaRP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71F7B567-7CF0-2C6D-911D-3D5AB8B36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6811" y="882851"/>
            <a:ext cx="1957440" cy="73691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71B14DD-B1F0-AC3B-2BA3-3710902BE4B1}"/>
              </a:ext>
            </a:extLst>
          </p:cNvPr>
          <p:cNvSpPr txBox="1"/>
          <p:nvPr/>
        </p:nvSpPr>
        <p:spPr>
          <a:xfrm>
            <a:off x="5013562" y="4045525"/>
            <a:ext cx="399112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spc="-40" dirty="0">
                <a:latin typeface="+mn-ea"/>
                <a:sym typeface="Wingdings" pitchFamily="2" charset="2"/>
              </a:rPr>
              <a:t>module instance </a:t>
            </a:r>
            <a:r>
              <a:rPr kumimoji="1" lang="ko-Kore-KR" altLang="en-US" spc="-40" dirty="0">
                <a:latin typeface="+mn-ea"/>
                <a:sym typeface="Wingdings" pitchFamily="2" charset="2"/>
              </a:rPr>
              <a:t>공용화 </a:t>
            </a:r>
            <a:r>
              <a:rPr kumimoji="1" lang="en-US" altLang="ko-Kore-KR" spc="-40" dirty="0">
                <a:latin typeface="+mn-ea"/>
                <a:sym typeface="Wingdings" pitchFamily="2" charset="2"/>
              </a:rPr>
              <a:t>: </a:t>
            </a:r>
            <a:r>
              <a:rPr kumimoji="1" lang="en-US" altLang="ko-Kore-KR" sz="1800" b="1" dirty="0" err="1">
                <a:solidFill>
                  <a:srgbClr val="1D6FA9"/>
                </a:solidFill>
                <a:latin typeface="+mj-lt"/>
              </a:rPr>
              <a:t>c</a:t>
            </a:r>
            <a:r>
              <a:rPr kumimoji="1" lang="en-US" altLang="ko-Kore-KR" sz="1800" b="1" baseline="-25000" dirty="0" err="1">
                <a:solidFill>
                  <a:srgbClr val="1D6FA9"/>
                </a:solidFill>
                <a:latin typeface="+mj-lt"/>
              </a:rPr>
              <a:t>ij</a:t>
            </a:r>
            <a:r>
              <a:rPr kumimoji="1" lang="en-US" altLang="ko-Kore-KR" sz="1800" b="1" dirty="0">
                <a:solidFill>
                  <a:sysClr val="windowText" lastClr="000000"/>
                </a:solidFill>
                <a:latin typeface="+mj-lt"/>
              </a:rPr>
              <a:t>   </a:t>
            </a:r>
            <a:r>
              <a:rPr lang="ko-Kore-KR" altLang="en-US" sz="1800" b="1" i="0" u="none" strike="noStrike" dirty="0">
                <a:solidFill>
                  <a:srgbClr val="4D5156"/>
                </a:solidFill>
                <a:effectLst/>
                <a:latin typeface="+mj-lt"/>
                <a:ea typeface="Apple SD Gothic Neo" panose="02000300000000000000" pitchFamily="2" charset="-127"/>
              </a:rPr>
              <a:t>↓</a:t>
            </a:r>
            <a:endParaRPr lang="ko-Kore-KR" altLang="en-US" sz="1800" b="1" dirty="0">
              <a:latin typeface="+mj-lt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B548FDD-687A-138C-91F6-D64655BC67BB}"/>
              </a:ext>
            </a:extLst>
          </p:cNvPr>
          <p:cNvSpPr txBox="1"/>
          <p:nvPr/>
        </p:nvSpPr>
        <p:spPr>
          <a:xfrm>
            <a:off x="367365" y="4049698"/>
            <a:ext cx="38933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ko-Kore-KR" altLang="en-US" spc="-40" dirty="0">
                <a:latin typeface="+mn-ea"/>
                <a:sym typeface="Wingdings" pitchFamily="2" charset="2"/>
              </a:rPr>
              <a:t>신규 제품의 </a:t>
            </a:r>
            <a:r>
              <a:rPr kumimoji="1" lang="en-US" altLang="ko-Kore-KR" spc="-40" dirty="0">
                <a:latin typeface="+mn-ea"/>
                <a:sym typeface="Wingdings" pitchFamily="2" charset="2"/>
              </a:rPr>
              <a:t>Market share </a:t>
            </a:r>
            <a:r>
              <a:rPr kumimoji="1" lang="ko-Kore-KR" altLang="en-US" spc="-40" dirty="0">
                <a:latin typeface="+mn-ea"/>
                <a:sym typeface="Wingdings" pitchFamily="2" charset="2"/>
              </a:rPr>
              <a:t>증가 </a:t>
            </a:r>
            <a:r>
              <a:rPr kumimoji="1" lang="en-US" altLang="ko-Kore-KR" spc="-40" dirty="0">
                <a:latin typeface="+mn-ea"/>
                <a:sym typeface="Wingdings" pitchFamily="2" charset="2"/>
              </a:rPr>
              <a:t>:</a:t>
            </a:r>
            <a:r>
              <a:rPr kumimoji="1" lang="en-US" altLang="ko-Kore-KR" spc="-40" dirty="0">
                <a:solidFill>
                  <a:srgbClr val="C00000"/>
                </a:solidFill>
                <a:latin typeface="+mn-ea"/>
                <a:sym typeface="Wingdings" pitchFamily="2" charset="2"/>
              </a:rPr>
              <a:t> </a:t>
            </a:r>
            <a:r>
              <a:rPr kumimoji="1" lang="en-US" altLang="ko-Kore-KR" sz="1800" b="1" dirty="0" err="1">
                <a:solidFill>
                  <a:srgbClr val="C00000"/>
                </a:solidFill>
                <a:latin typeface="+mj-lt"/>
              </a:rPr>
              <a:t>q</a:t>
            </a:r>
            <a:r>
              <a:rPr kumimoji="1" lang="en-US" altLang="ko-Kore-KR" sz="1800" b="1" baseline="-25000" dirty="0" err="1">
                <a:solidFill>
                  <a:srgbClr val="C00000"/>
                </a:solidFill>
                <a:latin typeface="+mj-lt"/>
              </a:rPr>
              <a:t>ij</a:t>
            </a:r>
            <a:r>
              <a:rPr lang="ko-Kore-KR" altLang="en-US" sz="1800" b="1" i="0" u="none" strike="noStrike" dirty="0">
                <a:solidFill>
                  <a:srgbClr val="C00000"/>
                </a:solidFill>
                <a:effectLst/>
                <a:latin typeface="+mj-lt"/>
                <a:ea typeface="Apple SD Gothic Neo" panose="02000300000000000000" pitchFamily="2" charset="-127"/>
              </a:rPr>
              <a:t>  ↑</a:t>
            </a:r>
            <a:endParaRPr lang="ko-Kore-KR" altLang="en-US" sz="1800" b="1" dirty="0">
              <a:solidFill>
                <a:srgbClr val="C00000"/>
              </a:solidFill>
              <a:latin typeface="+mj-lt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55E1F4AE-0C59-7A73-093B-9D0C22FC05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6811" y="2027567"/>
            <a:ext cx="3667797" cy="1071186"/>
          </a:xfrm>
          <a:prstGeom prst="rect">
            <a:avLst/>
          </a:prstGeom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58CF2A56-383A-1B81-F195-7868FFAF0151}"/>
              </a:ext>
            </a:extLst>
          </p:cNvPr>
          <p:cNvSpPr/>
          <p:nvPr/>
        </p:nvSpPr>
        <p:spPr>
          <a:xfrm>
            <a:off x="224118" y="1188441"/>
            <a:ext cx="3987127" cy="31911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9F2B235-1D46-589D-95DD-1E3ACEB7BF79}"/>
              </a:ext>
            </a:extLst>
          </p:cNvPr>
          <p:cNvSpPr/>
          <p:nvPr/>
        </p:nvSpPr>
        <p:spPr>
          <a:xfrm>
            <a:off x="5017559" y="1173133"/>
            <a:ext cx="3987127" cy="32064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238203E-B811-73AD-2CF4-52C711D3B66A}"/>
              </a:ext>
            </a:extLst>
          </p:cNvPr>
          <p:cNvSpPr txBox="1"/>
          <p:nvPr/>
        </p:nvSpPr>
        <p:spPr>
          <a:xfrm>
            <a:off x="442072" y="1352616"/>
            <a:ext cx="34053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pc="-40" dirty="0">
                <a:solidFill>
                  <a:srgbClr val="C00000"/>
                </a:solidFill>
                <a:latin typeface="+mn-ea"/>
              </a:rPr>
              <a:t>- </a:t>
            </a:r>
            <a:r>
              <a:rPr kumimoji="1" lang="ko-Kore-KR" altLang="en-US" spc="-40" dirty="0">
                <a:solidFill>
                  <a:srgbClr val="C00000"/>
                </a:solidFill>
                <a:latin typeface="+mn-ea"/>
              </a:rPr>
              <a:t>신규 제품의 </a:t>
            </a:r>
            <a:r>
              <a:rPr kumimoji="1" lang="en-US" altLang="ko-Kore-KR" spc="-40" dirty="0">
                <a:solidFill>
                  <a:srgbClr val="C00000"/>
                </a:solidFill>
                <a:latin typeface="+mn-ea"/>
              </a:rPr>
              <a:t>product attribute</a:t>
            </a:r>
          </a:p>
          <a:p>
            <a:r>
              <a:rPr kumimoji="1" lang="en-US" altLang="ko-KR" spc="-40" dirty="0">
                <a:latin typeface="+mn-ea"/>
              </a:rPr>
              <a:t>- </a:t>
            </a:r>
            <a:r>
              <a:rPr kumimoji="1" lang="ko-Kore-KR" altLang="en-US" spc="-40" dirty="0">
                <a:solidFill>
                  <a:srgbClr val="1D6FA9"/>
                </a:solidFill>
                <a:latin typeface="+mn-ea"/>
              </a:rPr>
              <a:t>기존 제품의 </a:t>
            </a:r>
            <a:r>
              <a:rPr kumimoji="1" lang="en-US" altLang="ko-Kore-KR" spc="-40" dirty="0">
                <a:solidFill>
                  <a:srgbClr val="1D6FA9"/>
                </a:solidFill>
                <a:latin typeface="+mn-ea"/>
              </a:rPr>
              <a:t>price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BB2832-D1A8-EA54-D4A6-99A2E45E2858}"/>
              </a:ext>
            </a:extLst>
          </p:cNvPr>
          <p:cNvSpPr txBox="1"/>
          <p:nvPr/>
        </p:nvSpPr>
        <p:spPr>
          <a:xfrm>
            <a:off x="1172312" y="967340"/>
            <a:ext cx="181665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kumimoji="1" lang="en-US" altLang="ko-Kore-KR" sz="2000" b="1" spc="-40" dirty="0">
                <a:latin typeface="+mn-ea"/>
              </a:rPr>
              <a:t>Market share </a:t>
            </a:r>
            <a:endParaRPr kumimoji="1" lang="en-US" altLang="ko-Kore-KR" sz="2000" spc="-4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365B90-DB08-602F-1686-54BFB05AD613}"/>
              </a:ext>
            </a:extLst>
          </p:cNvPr>
          <p:cNvSpPr txBox="1"/>
          <p:nvPr/>
        </p:nvSpPr>
        <p:spPr>
          <a:xfrm>
            <a:off x="6191415" y="967340"/>
            <a:ext cx="181665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 spc="-40" dirty="0">
                <a:latin typeface="+mn-ea"/>
              </a:rPr>
              <a:t>Supply chain</a:t>
            </a:r>
            <a:endParaRPr kumimoji="1" lang="en-US" altLang="ko-Kore-KR" b="1" spc="-40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F1A338-DDBD-1E3A-CA76-4A47CD53F13C}"/>
              </a:ext>
            </a:extLst>
          </p:cNvPr>
          <p:cNvSpPr txBox="1"/>
          <p:nvPr/>
        </p:nvSpPr>
        <p:spPr>
          <a:xfrm>
            <a:off x="2464437" y="6254493"/>
            <a:ext cx="3998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  <a:latin typeface="+mn-ea"/>
              </a:rPr>
              <a:t>Feasible solution</a:t>
            </a:r>
            <a:endParaRPr lang="ko-Kore-KR" altLang="en-US" dirty="0"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B041DEA-9217-057B-902B-3CEBBCFCFB13}"/>
              </a:ext>
            </a:extLst>
          </p:cNvPr>
          <p:cNvSpPr/>
          <p:nvPr/>
        </p:nvSpPr>
        <p:spPr>
          <a:xfrm>
            <a:off x="2578929" y="4814047"/>
            <a:ext cx="3987127" cy="17670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2F34EB-6029-4800-539B-D872DFD69582}"/>
              </a:ext>
            </a:extLst>
          </p:cNvPr>
          <p:cNvSpPr txBox="1"/>
          <p:nvPr/>
        </p:nvSpPr>
        <p:spPr>
          <a:xfrm>
            <a:off x="3345085" y="4571357"/>
            <a:ext cx="2534854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kumimoji="1" lang="en-US" altLang="ko-Kore-KR" sz="2000" b="1" spc="-40" dirty="0">
                <a:latin typeface="+mn-ea"/>
              </a:rPr>
              <a:t>Functional coupling</a:t>
            </a:r>
            <a:endParaRPr kumimoji="1" lang="en-US" altLang="ko-Kore-KR" sz="2000" spc="-40" dirty="0">
              <a:latin typeface="+mn-ea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405A98A-9A99-CC4A-C389-52B6DB8B9B8C}"/>
              </a:ext>
            </a:extLst>
          </p:cNvPr>
          <p:cNvCxnSpPr>
            <a:cxnSpLocks/>
          </p:cNvCxnSpPr>
          <p:nvPr/>
        </p:nvCxnSpPr>
        <p:spPr>
          <a:xfrm flipH="1" flipV="1">
            <a:off x="2161038" y="4550804"/>
            <a:ext cx="305954" cy="52568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B8A6386-9541-4173-B299-0BE39A6A4933}"/>
              </a:ext>
            </a:extLst>
          </p:cNvPr>
          <p:cNvCxnSpPr>
            <a:cxnSpLocks/>
          </p:cNvCxnSpPr>
          <p:nvPr/>
        </p:nvCxnSpPr>
        <p:spPr>
          <a:xfrm flipV="1">
            <a:off x="6699833" y="4520008"/>
            <a:ext cx="408685" cy="49342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CBA479C-1BAC-E356-6DA2-9905EABC315C}"/>
              </a:ext>
            </a:extLst>
          </p:cNvPr>
          <p:cNvCxnSpPr>
            <a:cxnSpLocks/>
          </p:cNvCxnSpPr>
          <p:nvPr/>
        </p:nvCxnSpPr>
        <p:spPr>
          <a:xfrm flipH="1" flipV="1">
            <a:off x="2003316" y="4685740"/>
            <a:ext cx="310699" cy="474882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3E52361-3D8E-EE5C-B7A5-F40CDEC85C8F}"/>
              </a:ext>
            </a:extLst>
          </p:cNvPr>
          <p:cNvCxnSpPr>
            <a:cxnSpLocks/>
          </p:cNvCxnSpPr>
          <p:nvPr/>
        </p:nvCxnSpPr>
        <p:spPr>
          <a:xfrm flipV="1">
            <a:off x="6862482" y="4637977"/>
            <a:ext cx="443615" cy="549019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아래로 구부러진 화살표[C] 35">
            <a:extLst>
              <a:ext uri="{FF2B5EF4-FFF2-40B4-BE49-F238E27FC236}">
                <a16:creationId xmlns:a16="http://schemas.microsoft.com/office/drawing/2014/main" id="{8668F27D-7BE5-8EC4-6103-8E0110FF3A35}"/>
              </a:ext>
            </a:extLst>
          </p:cNvPr>
          <p:cNvSpPr/>
          <p:nvPr/>
        </p:nvSpPr>
        <p:spPr>
          <a:xfrm>
            <a:off x="4296727" y="2051242"/>
            <a:ext cx="673698" cy="288823"/>
          </a:xfrm>
          <a:prstGeom prst="curved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7" name="아래로 구부러진 화살표[C] 36">
            <a:extLst>
              <a:ext uri="{FF2B5EF4-FFF2-40B4-BE49-F238E27FC236}">
                <a16:creationId xmlns:a16="http://schemas.microsoft.com/office/drawing/2014/main" id="{72AE60EE-64EF-C98A-1AC0-27687943FDF9}"/>
              </a:ext>
            </a:extLst>
          </p:cNvPr>
          <p:cNvSpPr/>
          <p:nvPr/>
        </p:nvSpPr>
        <p:spPr>
          <a:xfrm rot="10800000">
            <a:off x="4296727" y="2562631"/>
            <a:ext cx="673698" cy="288823"/>
          </a:xfrm>
          <a:prstGeom prst="curved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D728870-B502-CB69-1489-89DCB2C2F02E}"/>
              </a:ext>
            </a:extLst>
          </p:cNvPr>
          <p:cNvGrpSpPr/>
          <p:nvPr/>
        </p:nvGrpSpPr>
        <p:grpSpPr>
          <a:xfrm>
            <a:off x="6792875" y="5621210"/>
            <a:ext cx="2281376" cy="817949"/>
            <a:chOff x="2990719" y="2284955"/>
            <a:chExt cx="3470573" cy="817949"/>
          </a:xfrm>
        </p:grpSpPr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B4A28586-4FFE-399C-E55E-89FB82C03609}"/>
                </a:ext>
              </a:extLst>
            </p:cNvPr>
            <p:cNvSpPr/>
            <p:nvPr/>
          </p:nvSpPr>
          <p:spPr>
            <a:xfrm>
              <a:off x="2990719" y="2284955"/>
              <a:ext cx="3470573" cy="74624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ysClr val="windowText" lastClr="000000"/>
                  </a:solidFill>
                </a:rPr>
                <a:t>π = </a:t>
              </a:r>
              <a:r>
                <a:rPr kumimoji="1" lang="en-US" altLang="ko-Kore-KR" sz="2400" dirty="0">
                  <a:solidFill>
                    <a:sysClr val="windowText" lastClr="000000"/>
                  </a:solidFill>
                </a:rPr>
                <a:t>∑ (∑ </a:t>
              </a:r>
              <a:r>
                <a:rPr kumimoji="1" lang="en-US" altLang="ko-Kore-KR" sz="2400" dirty="0" err="1">
                  <a:solidFill>
                    <a:srgbClr val="C00000"/>
                  </a:solidFill>
                </a:rPr>
                <a:t>q</a:t>
              </a:r>
              <a:r>
                <a:rPr kumimoji="1" lang="en-US" altLang="ko-Kore-KR" sz="2400" baseline="-25000" dirty="0" err="1">
                  <a:solidFill>
                    <a:srgbClr val="C00000"/>
                  </a:solidFill>
                </a:rPr>
                <a:t>ij</a:t>
              </a:r>
              <a:r>
                <a:rPr kumimoji="1" lang="en-US" altLang="ko-Kore-KR" sz="24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ko-Kore-KR" sz="2400" dirty="0" err="1">
                  <a:solidFill>
                    <a:sysClr val="windowText" lastClr="000000"/>
                  </a:solidFill>
                </a:rPr>
                <a:t>p</a:t>
              </a:r>
              <a:r>
                <a:rPr kumimoji="1" lang="en-US" altLang="ko-Kore-KR" sz="2400" baseline="-25000" dirty="0" err="1">
                  <a:solidFill>
                    <a:sysClr val="windowText" lastClr="000000"/>
                  </a:solidFill>
                </a:rPr>
                <a:t>ij</a:t>
              </a:r>
              <a:r>
                <a:rPr kumimoji="1" lang="en-US" altLang="ko-Kore-KR" sz="2400" dirty="0" err="1">
                  <a:solidFill>
                    <a:sysClr val="windowText" lastClr="000000"/>
                  </a:solidFill>
                </a:rPr>
                <a:t>-</a:t>
              </a:r>
              <a:r>
                <a:rPr kumimoji="1" lang="en-US" altLang="ko-Kore-KR" sz="2400" dirty="0" err="1">
                  <a:solidFill>
                    <a:srgbClr val="1D6FA9"/>
                  </a:solidFill>
                </a:rPr>
                <a:t>c</a:t>
              </a:r>
              <a:r>
                <a:rPr kumimoji="1" lang="en-US" altLang="ko-Kore-KR" sz="2400" baseline="-25000" dirty="0" err="1">
                  <a:solidFill>
                    <a:srgbClr val="1D6FA9"/>
                  </a:solidFill>
                </a:rPr>
                <a:t>ij</a:t>
              </a:r>
              <a:r>
                <a:rPr kumimoji="1" lang="en-US" altLang="ko-Kore-KR" sz="2400" dirty="0">
                  <a:solidFill>
                    <a:sysClr val="windowText" lastClr="000000"/>
                  </a:solidFill>
                </a:rPr>
                <a:t>))</a:t>
              </a:r>
              <a:endParaRPr kumimoji="1" lang="ko-Kore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F13A04A-D445-FABF-4356-9516EC294893}"/>
                </a:ext>
              </a:extLst>
            </p:cNvPr>
            <p:cNvSpPr txBox="1"/>
            <p:nvPr/>
          </p:nvSpPr>
          <p:spPr>
            <a:xfrm>
              <a:off x="4753594" y="2825905"/>
              <a:ext cx="40844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ore-KR" spc="-40" dirty="0" err="1">
                  <a:latin typeface="+mn-ea"/>
                </a:rPr>
                <a:t>i</a:t>
              </a:r>
              <a:r>
                <a:rPr kumimoji="1" lang="en-US" altLang="ko-Kore-KR" spc="-40" dirty="0">
                  <a:latin typeface="+mn-ea"/>
                </a:rPr>
                <a:t>    j</a:t>
              </a:r>
              <a:endParaRPr kumimoji="1" lang="ko-Kore-KR" altLang="en-US" spc="-40" dirty="0">
                <a:latin typeface="+mn-ea"/>
              </a:endParaRPr>
            </a:p>
          </p:txBody>
        </p:sp>
      </p:grp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ED8224E-FC1B-E5EB-1BDC-282C8778F25D}"/>
              </a:ext>
            </a:extLst>
          </p:cNvPr>
          <p:cNvCxnSpPr>
            <a:cxnSpLocks/>
          </p:cNvCxnSpPr>
          <p:nvPr/>
        </p:nvCxnSpPr>
        <p:spPr>
          <a:xfrm>
            <a:off x="343753" y="5718149"/>
            <a:ext cx="506389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F562B27-1BAD-D4CD-A142-BFA8B353C71E}"/>
              </a:ext>
            </a:extLst>
          </p:cNvPr>
          <p:cNvCxnSpPr>
            <a:cxnSpLocks/>
          </p:cNvCxnSpPr>
          <p:nvPr/>
        </p:nvCxnSpPr>
        <p:spPr>
          <a:xfrm flipH="1">
            <a:off x="307789" y="6143352"/>
            <a:ext cx="542353" cy="0"/>
          </a:xfrm>
          <a:prstGeom prst="straightConnector1">
            <a:avLst/>
          </a:prstGeom>
          <a:ln w="22225">
            <a:solidFill>
              <a:schemeClr val="tx1"/>
            </a:solidFill>
            <a:prstDash val="lgDash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C26D812-FAD9-B323-DA04-EAA49FC1A0E8}"/>
              </a:ext>
            </a:extLst>
          </p:cNvPr>
          <p:cNvSpPr txBox="1"/>
          <p:nvPr/>
        </p:nvSpPr>
        <p:spPr>
          <a:xfrm>
            <a:off x="1037488" y="5537011"/>
            <a:ext cx="57028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: path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F69A77B-5ABE-627B-FBC4-17BF99FEEB72}"/>
              </a:ext>
            </a:extLst>
          </p:cNvPr>
          <p:cNvSpPr txBox="1"/>
          <p:nvPr/>
        </p:nvSpPr>
        <p:spPr>
          <a:xfrm>
            <a:off x="1037488" y="5965028"/>
            <a:ext cx="94352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: iteration</a:t>
            </a:r>
            <a:endParaRPr kumimoji="1" lang="ko-Kore-KR" altLang="en-US" spc="-40" dirty="0">
              <a:latin typeface="+mn-ea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96CE3477-8AD9-3E52-ACBF-340F39817EC2}"/>
              </a:ext>
            </a:extLst>
          </p:cNvPr>
          <p:cNvCxnSpPr>
            <a:cxnSpLocks/>
          </p:cNvCxnSpPr>
          <p:nvPr/>
        </p:nvCxnSpPr>
        <p:spPr>
          <a:xfrm>
            <a:off x="224119" y="3993596"/>
            <a:ext cx="398712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69C8FC05-0C03-EAD8-0260-493B3AC1B863}"/>
              </a:ext>
            </a:extLst>
          </p:cNvPr>
          <p:cNvCxnSpPr>
            <a:cxnSpLocks/>
          </p:cNvCxnSpPr>
          <p:nvPr/>
        </p:nvCxnSpPr>
        <p:spPr>
          <a:xfrm>
            <a:off x="5012362" y="3993596"/>
            <a:ext cx="3992323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E438BB15-3C81-2329-0914-0B33DCC1E1DA}"/>
              </a:ext>
            </a:extLst>
          </p:cNvPr>
          <p:cNvSpPr txBox="1"/>
          <p:nvPr/>
        </p:nvSpPr>
        <p:spPr>
          <a:xfrm>
            <a:off x="7891182" y="5478968"/>
            <a:ext cx="1028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800" i="0" u="none" strike="noStrike" dirty="0">
                <a:solidFill>
                  <a:srgbClr val="C00000"/>
                </a:solidFill>
                <a:effectLst/>
                <a:latin typeface="+mj-lt"/>
                <a:ea typeface="Apple SD Gothic Neo" panose="02000300000000000000" pitchFamily="2" charset="-127"/>
              </a:rPr>
              <a:t>↑</a:t>
            </a:r>
            <a:r>
              <a:rPr lang="ko-Kore-KR" altLang="en-US" sz="1800" b="1" i="0" u="none" strike="noStrike" dirty="0">
                <a:solidFill>
                  <a:srgbClr val="4D5156"/>
                </a:solidFill>
                <a:effectLst/>
                <a:latin typeface="+mj-lt"/>
                <a:ea typeface="Apple SD Gothic Neo" panose="02000300000000000000" pitchFamily="2" charset="-127"/>
              </a:rPr>
              <a:t> </a:t>
            </a:r>
            <a:r>
              <a:rPr lang="en-US" altLang="ko-Kore-KR" sz="1800" b="1" i="0" u="none" strike="noStrike" dirty="0">
                <a:solidFill>
                  <a:srgbClr val="4D5156"/>
                </a:solidFill>
                <a:effectLst/>
                <a:latin typeface="+mj-lt"/>
                <a:ea typeface="Apple SD Gothic Neo" panose="02000300000000000000" pitchFamily="2" charset="-127"/>
              </a:rPr>
              <a:t>        </a:t>
            </a:r>
            <a:r>
              <a:rPr lang="ko-Kore-KR" altLang="en-US" sz="1800" i="0" u="none" strike="noStrike" dirty="0">
                <a:solidFill>
                  <a:srgbClr val="4D5156"/>
                </a:solidFill>
                <a:effectLst/>
                <a:latin typeface="+mj-lt"/>
                <a:ea typeface="Apple SD Gothic Neo" panose="02000300000000000000" pitchFamily="2" charset="-127"/>
              </a:rPr>
              <a:t>↓</a:t>
            </a:r>
            <a:endParaRPr lang="ko-Kore-KR" alt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70CCC30-7258-53CF-F7B4-20FE867EE9C6}"/>
              </a:ext>
            </a:extLst>
          </p:cNvPr>
          <p:cNvSpPr txBox="1"/>
          <p:nvPr/>
        </p:nvSpPr>
        <p:spPr>
          <a:xfrm>
            <a:off x="3999835" y="2966892"/>
            <a:ext cx="1278555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discontinued</a:t>
            </a:r>
            <a:endParaRPr kumimoji="1" lang="ko-Kore-KR" altLang="en-US" spc="-40" dirty="0">
              <a:latin typeface="+mn-ea"/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C91B1F18-6C2C-2DC1-6A35-2E19771D73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6944" y="5338429"/>
            <a:ext cx="2800616" cy="882084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38F3522C-F64F-5C8E-6D60-9CF5799D4BC6}"/>
              </a:ext>
            </a:extLst>
          </p:cNvPr>
          <p:cNvSpPr txBox="1"/>
          <p:nvPr/>
        </p:nvSpPr>
        <p:spPr>
          <a:xfrm>
            <a:off x="527188" y="2087270"/>
            <a:ext cx="23621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i="1" spc="-40" dirty="0">
                <a:latin typeface="+mn-ea"/>
              </a:rPr>
              <a:t>- </a:t>
            </a:r>
            <a:r>
              <a:rPr kumimoji="1" lang="en-US" altLang="ko-Kore-KR" i="1" spc="-40" dirty="0" err="1">
                <a:latin typeface="+mn-ea"/>
              </a:rPr>
              <a:t>u</a:t>
            </a:r>
            <a:r>
              <a:rPr kumimoji="1" lang="en-US" altLang="ko-Kore-KR" i="1" spc="-40" baseline="-25000" dirty="0" err="1">
                <a:latin typeface="+mn-ea"/>
              </a:rPr>
              <a:t>ij</a:t>
            </a:r>
            <a:r>
              <a:rPr kumimoji="1" lang="en-US" altLang="ko-Kore-KR" i="1" spc="-40" dirty="0">
                <a:latin typeface="+mn-ea"/>
              </a:rPr>
              <a:t> = f(z</a:t>
            </a:r>
            <a:r>
              <a:rPr kumimoji="1" lang="en-US" altLang="ko-Kore-KR" i="1" spc="-40" baseline="-25000" dirty="0">
                <a:latin typeface="+mn-ea"/>
              </a:rPr>
              <a:t>1</a:t>
            </a:r>
            <a:r>
              <a:rPr kumimoji="1" lang="en-US" altLang="ko-Kore-KR" i="1" spc="-40" dirty="0">
                <a:latin typeface="+mn-ea"/>
              </a:rPr>
              <a:t> , z</a:t>
            </a:r>
            <a:r>
              <a:rPr kumimoji="1" lang="en-US" altLang="ko-Kore-KR" i="1" spc="-40" baseline="-25000" dirty="0">
                <a:latin typeface="+mn-ea"/>
              </a:rPr>
              <a:t>2</a:t>
            </a:r>
            <a:r>
              <a:rPr kumimoji="1" lang="en-US" altLang="ko-Kore-KR" i="1" spc="-40" dirty="0">
                <a:latin typeface="+mn-ea"/>
              </a:rPr>
              <a:t> , z</a:t>
            </a:r>
            <a:r>
              <a:rPr kumimoji="1" lang="en-US" altLang="ko-Kore-KR" i="1" spc="-40" baseline="-25000" dirty="0">
                <a:latin typeface="+mn-ea"/>
              </a:rPr>
              <a:t>3</a:t>
            </a:r>
            <a:r>
              <a:rPr kumimoji="1" lang="en-US" altLang="ko-Kore-KR" i="1" spc="-40" dirty="0">
                <a:latin typeface="+mn-ea"/>
              </a:rPr>
              <a:t> ,…,</a:t>
            </a:r>
            <a:r>
              <a:rPr kumimoji="1" lang="en-US" altLang="ko-Kore-KR" i="1" spc="-40" dirty="0" err="1">
                <a:latin typeface="+mn-ea"/>
              </a:rPr>
              <a:t>p</a:t>
            </a:r>
            <a:r>
              <a:rPr kumimoji="1" lang="en-US" altLang="ko-Kore-KR" i="1" spc="-40" baseline="-25000" dirty="0" err="1">
                <a:latin typeface="+mn-ea"/>
              </a:rPr>
              <a:t>ij</a:t>
            </a:r>
            <a:r>
              <a:rPr kumimoji="1" lang="en-US" altLang="ko-Kore-KR" i="1" spc="-40" dirty="0">
                <a:latin typeface="+mn-ea"/>
              </a:rPr>
              <a:t>)</a:t>
            </a:r>
            <a:endParaRPr kumimoji="1" lang="ko-Kore-KR" altLang="en-US" i="1" spc="-40" dirty="0">
              <a:latin typeface="+mn-ea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5982EB55-5081-E2DA-C363-BFB8C8550AD0}"/>
              </a:ext>
            </a:extLst>
          </p:cNvPr>
          <p:cNvGrpSpPr/>
          <p:nvPr/>
        </p:nvGrpSpPr>
        <p:grpSpPr>
          <a:xfrm>
            <a:off x="469147" y="3424091"/>
            <a:ext cx="1995290" cy="564416"/>
            <a:chOff x="5191966" y="2504530"/>
            <a:chExt cx="1995290" cy="490319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3057FBE-917B-C629-1922-14559BF4AA33}"/>
                </a:ext>
              </a:extLst>
            </p:cNvPr>
            <p:cNvSpPr txBox="1"/>
            <p:nvPr/>
          </p:nvSpPr>
          <p:spPr>
            <a:xfrm>
              <a:off x="5191966" y="2504530"/>
              <a:ext cx="1995290" cy="24063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ore-KR" i="1" spc="-40" dirty="0">
                  <a:latin typeface="+mn-ea"/>
                </a:rPr>
                <a:t>- </a:t>
              </a:r>
              <a:r>
                <a:rPr kumimoji="1" lang="en-US" altLang="ko-Kore-KR" i="1" spc="-40" dirty="0" err="1">
                  <a:latin typeface="+mn-ea"/>
                </a:rPr>
                <a:t>m</a:t>
              </a:r>
              <a:r>
                <a:rPr kumimoji="1" lang="en-US" altLang="ko-Kore-KR" i="1" spc="-40" baseline="-25000" dirty="0" err="1">
                  <a:latin typeface="+mn-ea"/>
                </a:rPr>
                <a:t>jk</a:t>
              </a:r>
              <a:r>
                <a:rPr kumimoji="1" lang="en-US" altLang="ko-Kore-KR" spc="-40" dirty="0">
                  <a:latin typeface="+mn-ea"/>
                </a:rPr>
                <a:t>  =  ∑  (</a:t>
              </a:r>
              <a:r>
                <a:rPr kumimoji="1" lang="en-US" altLang="ko-Kore-KR" i="1" spc="-40" dirty="0">
                  <a:latin typeface="+mn-ea"/>
                </a:rPr>
                <a:t>q</a:t>
              </a:r>
              <a:r>
                <a:rPr kumimoji="1" lang="en-US" altLang="ko-Kore-KR" i="1" spc="-40" baseline="-25000" dirty="0">
                  <a:latin typeface="+mn-ea"/>
                </a:rPr>
                <a:t>i </a:t>
              </a:r>
              <a:r>
                <a:rPr kumimoji="1" lang="en-US" altLang="ko-Kore-KR" i="1" spc="-40" dirty="0" err="1">
                  <a:latin typeface="+mn-ea"/>
                </a:rPr>
                <a:t>s</a:t>
              </a:r>
              <a:r>
                <a:rPr kumimoji="1" lang="en-US" altLang="ko-Kore-KR" i="1" spc="-40" baseline="-25000" dirty="0" err="1">
                  <a:latin typeface="+mn-ea"/>
                </a:rPr>
                <a:t>ij</a:t>
              </a:r>
              <a:r>
                <a:rPr kumimoji="1" lang="en-US" altLang="ko-Kore-KR" i="1" spc="-40" dirty="0">
                  <a:latin typeface="+mn-ea"/>
                </a:rPr>
                <a:t>)</a:t>
              </a:r>
              <a:r>
                <a:rPr kumimoji="1" lang="en-US" altLang="ko-Kore-KR" i="1" spc="-40" dirty="0" err="1">
                  <a:latin typeface="+mn-ea"/>
                </a:rPr>
                <a:t>x</a:t>
              </a:r>
              <a:r>
                <a:rPr kumimoji="1" lang="en-US" altLang="ko-Kore-KR" i="1" spc="-40" baseline="-25000" dirty="0" err="1">
                  <a:latin typeface="+mn-ea"/>
                </a:rPr>
                <a:t>ijk</a:t>
              </a:r>
              <a:endParaRPr kumimoji="1" lang="ko-Kore-KR" altLang="en-US" i="1" spc="-40" dirty="0">
                <a:latin typeface="+mn-ea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8645536-1A14-D16A-6818-F5F0543A2DA5}"/>
                </a:ext>
              </a:extLst>
            </p:cNvPr>
            <p:cNvSpPr txBox="1"/>
            <p:nvPr/>
          </p:nvSpPr>
          <p:spPr>
            <a:xfrm>
              <a:off x="6085075" y="2748628"/>
              <a:ext cx="293991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ore-KR" sz="1600" spc="-40" dirty="0" err="1">
                  <a:latin typeface="+mn-ea"/>
                </a:rPr>
                <a:t>i</a:t>
              </a:r>
              <a:r>
                <a:rPr kumimoji="1" lang="en-US" altLang="ko-Kore-KR" sz="1600" spc="-40" dirty="0">
                  <a:latin typeface="+mn-ea"/>
                </a:rPr>
                <a:t>=1</a:t>
              </a:r>
              <a:endParaRPr kumimoji="1" lang="ko-Kore-KR" altLang="en-US" sz="1600" spc="-40" dirty="0">
                <a:latin typeface="+mn-ea"/>
              </a:endParaRP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D8352C66-85D0-CD02-AE56-6F2CBFF2B35D}"/>
              </a:ext>
            </a:extLst>
          </p:cNvPr>
          <p:cNvSpPr txBox="1"/>
          <p:nvPr/>
        </p:nvSpPr>
        <p:spPr>
          <a:xfrm>
            <a:off x="527188" y="2711739"/>
            <a:ext cx="16607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- 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F50269-975C-82BB-2F0F-904CD0D7CC48}"/>
              </a:ext>
            </a:extLst>
          </p:cNvPr>
          <p:cNvSpPr txBox="1"/>
          <p:nvPr/>
        </p:nvSpPr>
        <p:spPr>
          <a:xfrm>
            <a:off x="5709436" y="2901482"/>
            <a:ext cx="29577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highlight>
                  <a:srgbClr val="FFFF00"/>
                </a:highlight>
                <a:latin typeface="+mn-ea"/>
              </a:rPr>
              <a:t>(2) Minimum unit profit ratio </a:t>
            </a:r>
            <a:endParaRPr kumimoji="1" lang="ko-Kore-KR" altLang="en-US" spc="-40" dirty="0">
              <a:highlight>
                <a:srgbClr val="FFFF00"/>
              </a:highlight>
              <a:latin typeface="+mn-ea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94229FE-4305-20FF-FFAD-84E52FE0B7D9}"/>
              </a:ext>
            </a:extLst>
          </p:cNvPr>
          <p:cNvSpPr txBox="1"/>
          <p:nvPr/>
        </p:nvSpPr>
        <p:spPr>
          <a:xfrm>
            <a:off x="5812309" y="3189721"/>
            <a:ext cx="1489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i="1" spc="-40" dirty="0">
                <a:latin typeface="+mn-ea"/>
              </a:rPr>
              <a:t>(</a:t>
            </a:r>
            <a:r>
              <a:rPr kumimoji="1" lang="en-US" altLang="ko-Kore-KR" i="1" spc="-40" dirty="0" err="1">
                <a:latin typeface="+mn-ea"/>
              </a:rPr>
              <a:t>p</a:t>
            </a:r>
            <a:r>
              <a:rPr kumimoji="1" lang="en-US" altLang="ko-Kore-KR" i="1" spc="-40" baseline="-25000" dirty="0" err="1">
                <a:latin typeface="+mn-ea"/>
              </a:rPr>
              <a:t>j</a:t>
            </a:r>
            <a:r>
              <a:rPr kumimoji="1" lang="en-US" altLang="ko-Kore-KR" i="1" spc="-40" dirty="0">
                <a:latin typeface="+mn-ea"/>
              </a:rPr>
              <a:t> – </a:t>
            </a:r>
            <a:r>
              <a:rPr kumimoji="1" lang="en-US" altLang="ko-Kore-KR" i="1" spc="-40" dirty="0" err="1">
                <a:latin typeface="+mn-ea"/>
              </a:rPr>
              <a:t>c</a:t>
            </a:r>
            <a:r>
              <a:rPr kumimoji="1" lang="en-US" altLang="ko-Kore-KR" i="1" spc="-40" baseline="-25000" dirty="0" err="1">
                <a:latin typeface="+mn-ea"/>
              </a:rPr>
              <a:t>j</a:t>
            </a:r>
            <a:r>
              <a:rPr kumimoji="1" lang="en-US" altLang="ko-Kore-KR" i="1" spc="-40" dirty="0">
                <a:latin typeface="+mn-ea"/>
              </a:rPr>
              <a:t>)</a:t>
            </a:r>
            <a:r>
              <a:rPr kumimoji="1" lang="en-US" altLang="ko-Kore-KR" i="1" spc="-40" baseline="-25000" dirty="0">
                <a:latin typeface="+mn-ea"/>
              </a:rPr>
              <a:t> </a:t>
            </a:r>
            <a:r>
              <a:rPr kumimoji="1" lang="en-US" altLang="ko-Kore-KR" spc="-40" dirty="0">
                <a:latin typeface="+mn-ea"/>
              </a:rPr>
              <a:t>≥ </a:t>
            </a:r>
            <a:r>
              <a:rPr lang="el-GR" altLang="ko-Kore-KR" b="1" i="0" u="none" strike="noStrike" dirty="0">
                <a:solidFill>
                  <a:srgbClr val="202124"/>
                </a:solidFill>
                <a:effectLst/>
                <a:latin typeface="+mn-ea"/>
              </a:rPr>
              <a:t>α</a:t>
            </a:r>
            <a:endParaRPr lang="ko-Kore-KR" altLang="en-US" b="1" i="1" dirty="0">
              <a:latin typeface="+mn-ea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8EE6166-33A5-A6D9-6FCB-BF8E4EB17141}"/>
              </a:ext>
            </a:extLst>
          </p:cNvPr>
          <p:cNvSpPr txBox="1"/>
          <p:nvPr/>
        </p:nvSpPr>
        <p:spPr>
          <a:xfrm>
            <a:off x="5706364" y="2104713"/>
            <a:ext cx="28702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highlight>
                  <a:srgbClr val="FFFF00"/>
                </a:highlight>
                <a:latin typeface="+mn-ea"/>
              </a:rPr>
              <a:t>(1) Minimum order quantity </a:t>
            </a:r>
            <a:endParaRPr kumimoji="1" lang="ko-Kore-KR" altLang="en-US" spc="-40" dirty="0">
              <a:highlight>
                <a:srgbClr val="FFFF00"/>
              </a:highlight>
              <a:latin typeface="+mn-ea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CF769A6-870B-74FF-D8F5-94773FEA0E0D}"/>
              </a:ext>
            </a:extLst>
          </p:cNvPr>
          <p:cNvSpPr txBox="1"/>
          <p:nvPr/>
        </p:nvSpPr>
        <p:spPr>
          <a:xfrm>
            <a:off x="5776739" y="2412981"/>
            <a:ext cx="1090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i="1" spc="-40" dirty="0" err="1">
                <a:latin typeface="+mn-ea"/>
              </a:rPr>
              <a:t>m</a:t>
            </a:r>
            <a:r>
              <a:rPr kumimoji="1" lang="en-US" altLang="ko-Kore-KR" i="1" spc="-40" baseline="-25000" dirty="0" err="1">
                <a:latin typeface="+mn-ea"/>
              </a:rPr>
              <a:t>jk</a:t>
            </a:r>
            <a:r>
              <a:rPr kumimoji="1" lang="en-US" altLang="ko-Kore-KR" i="1" spc="-40" baseline="-25000" dirty="0">
                <a:latin typeface="+mn-ea"/>
              </a:rPr>
              <a:t> </a:t>
            </a:r>
            <a:r>
              <a:rPr kumimoji="1" lang="en-US" altLang="ko-Kore-KR" spc="-40" dirty="0">
                <a:latin typeface="+mn-ea"/>
              </a:rPr>
              <a:t>≥ </a:t>
            </a:r>
            <a:r>
              <a:rPr kumimoji="1" lang="en-US" altLang="ko-Kore-KR" b="1" i="1" spc="-40" dirty="0" err="1">
                <a:latin typeface="+mn-ea"/>
              </a:rPr>
              <a:t>ß</a:t>
            </a:r>
            <a:endParaRPr lang="ko-Kore-KR" altLang="en-US" b="1" i="1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95643CF-DED0-80A3-D05E-760905A14FFB}"/>
              </a:ext>
            </a:extLst>
          </p:cNvPr>
          <p:cNvSpPr txBox="1"/>
          <p:nvPr/>
        </p:nvSpPr>
        <p:spPr>
          <a:xfrm>
            <a:off x="7210737" y="3202384"/>
            <a:ext cx="1012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i="0" u="none" strike="noStrike" dirty="0">
                <a:solidFill>
                  <a:srgbClr val="202124"/>
                </a:solidFill>
                <a:effectLst/>
                <a:latin typeface="+mn-ea"/>
              </a:rPr>
              <a:t>( </a:t>
            </a:r>
            <a:r>
              <a:rPr lang="el-GR" altLang="ko-Kore-KR" i="0" u="none" strike="noStrike" dirty="0">
                <a:solidFill>
                  <a:srgbClr val="202124"/>
                </a:solidFill>
                <a:effectLst/>
                <a:latin typeface="+mn-ea"/>
              </a:rPr>
              <a:t>α</a:t>
            </a:r>
            <a:r>
              <a:rPr lang="en-US" altLang="ko-Kore-KR" dirty="0">
                <a:solidFill>
                  <a:srgbClr val="202124"/>
                </a:solidFill>
                <a:latin typeface="+mn-ea"/>
              </a:rPr>
              <a:t>≥0 )</a:t>
            </a:r>
            <a:endParaRPr lang="ko-Kore-KR" altLang="en-US" i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88458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387709-10B5-CA42-E283-AEA257333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F5A7A3-E5C4-A127-1D6F-8EEACAD8E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82" name="제목 1">
            <a:extLst>
              <a:ext uri="{FF2B5EF4-FFF2-40B4-BE49-F238E27FC236}">
                <a16:creationId xmlns:a16="http://schemas.microsoft.com/office/drawing/2014/main" id="{9CB6D439-4FD0-19A0-2E01-928F122C23E3}"/>
              </a:ext>
            </a:extLst>
          </p:cNvPr>
          <p:cNvSpPr txBox="1">
            <a:spLocks/>
          </p:cNvSpPr>
          <p:nvPr/>
        </p:nvSpPr>
        <p:spPr>
          <a:xfrm>
            <a:off x="76018" y="-36927"/>
            <a:ext cx="9169581" cy="586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/>
              <a:t>Engineering change management with DP level.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B4A825-8738-0EA1-25C1-BF685EA5AF97}"/>
              </a:ext>
            </a:extLst>
          </p:cNvPr>
          <p:cNvSpPr txBox="1"/>
          <p:nvPr/>
        </p:nvSpPr>
        <p:spPr>
          <a:xfrm>
            <a:off x="543786" y="1528316"/>
            <a:ext cx="270081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latin typeface="+mn-ea"/>
              </a:rPr>
              <a:t>FRs (FR</a:t>
            </a:r>
            <a:r>
              <a:rPr kumimoji="1" lang="en-US" altLang="ko-Kore-KR" sz="2000" spc="-40" baseline="-25000" dirty="0">
                <a:latin typeface="+mn-ea"/>
              </a:rPr>
              <a:t>1</a:t>
            </a:r>
            <a:r>
              <a:rPr kumimoji="1" lang="en-US" altLang="ko-Kore-KR" sz="2000" spc="-40" dirty="0">
                <a:latin typeface="+mn-ea"/>
              </a:rPr>
              <a:t> … </a:t>
            </a:r>
            <a:r>
              <a:rPr kumimoji="1" lang="en-US" altLang="ko-Kore-KR" sz="2000" spc="-40" dirty="0">
                <a:highlight>
                  <a:srgbClr val="949494"/>
                </a:highlight>
                <a:latin typeface="+mn-ea"/>
              </a:rPr>
              <a:t>FR</a:t>
            </a:r>
            <a:r>
              <a:rPr kumimoji="1" lang="en-US" altLang="ko-Kore-KR" sz="2000" spc="-40" baseline="-25000" dirty="0">
                <a:highlight>
                  <a:srgbClr val="949494"/>
                </a:highlight>
                <a:latin typeface="+mn-ea"/>
              </a:rPr>
              <a:t>3</a:t>
            </a:r>
            <a:r>
              <a:rPr kumimoji="1" lang="en-US" altLang="ko-Kore-KR" sz="2000" spc="-40" dirty="0">
                <a:latin typeface="+mn-ea"/>
              </a:rPr>
              <a:t> … FR</a:t>
            </a:r>
            <a:r>
              <a:rPr kumimoji="1" lang="en-US" altLang="ko-KR" sz="2000" spc="-40" baseline="-25000" dirty="0">
                <a:latin typeface="+mn-ea"/>
              </a:rPr>
              <a:t>5</a:t>
            </a:r>
            <a:r>
              <a:rPr kumimoji="1" lang="en-US" altLang="ko-Kore-KR" sz="2000" spc="-40" dirty="0">
                <a:latin typeface="+mn-ea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84BAF1-2C7E-37E7-B473-0962CEE5B4D7}"/>
              </a:ext>
            </a:extLst>
          </p:cNvPr>
          <p:cNvSpPr txBox="1"/>
          <p:nvPr/>
        </p:nvSpPr>
        <p:spPr>
          <a:xfrm>
            <a:off x="3537827" y="660377"/>
            <a:ext cx="522111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ko-Kore-KR" sz="2000" spc="-40" dirty="0">
                <a:latin typeface="+mn-ea"/>
              </a:rPr>
              <a:t>Choose optimal </a:t>
            </a:r>
            <a:r>
              <a:rPr kumimoji="1" lang="en-US" altLang="ko-Kore-KR" sz="2000" b="1" spc="-40" dirty="0">
                <a:solidFill>
                  <a:srgbClr val="C00000"/>
                </a:solidFill>
                <a:latin typeface="+mn-ea"/>
              </a:rPr>
              <a:t>bundle set </a:t>
            </a:r>
            <a:r>
              <a:rPr kumimoji="1" lang="en-US" altLang="ko-Kore-KR" sz="2000" spc="-40" dirty="0">
                <a:latin typeface="+mn-ea"/>
              </a:rPr>
              <a:t>of FRs and order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D2910B-2791-79C7-7554-75F477E9470B}"/>
              </a:ext>
            </a:extLst>
          </p:cNvPr>
          <p:cNvSpPr txBox="1"/>
          <p:nvPr/>
        </p:nvSpPr>
        <p:spPr>
          <a:xfrm>
            <a:off x="3750710" y="1452404"/>
            <a:ext cx="2700815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latin typeface="+mn-ea"/>
              </a:rPr>
              <a:t>Group</a:t>
            </a:r>
            <a:r>
              <a:rPr kumimoji="1" lang="en-US" altLang="ko-Kore-KR" sz="2000" spc="-40" baseline="-25000" dirty="0">
                <a:latin typeface="+mn-ea"/>
              </a:rPr>
              <a:t>1</a:t>
            </a:r>
            <a:r>
              <a:rPr kumimoji="1" lang="en-US" altLang="ko-Kore-KR" sz="2000" spc="-40" dirty="0">
                <a:latin typeface="+mn-ea"/>
              </a:rPr>
              <a:t>) :  {FR</a:t>
            </a:r>
            <a:r>
              <a:rPr kumimoji="1" lang="en-US" altLang="ko-Kore-KR" sz="2000" spc="-40" baseline="-25000" dirty="0">
                <a:latin typeface="+mn-ea"/>
              </a:rPr>
              <a:t>1</a:t>
            </a:r>
            <a:r>
              <a:rPr kumimoji="1" lang="en-US" altLang="ko-Kore-KR" sz="2000" spc="-40" dirty="0">
                <a:latin typeface="+mn-ea"/>
              </a:rPr>
              <a:t> FR</a:t>
            </a:r>
            <a:r>
              <a:rPr kumimoji="1" lang="en-US" altLang="ko-Kore-KR" sz="2000" spc="-40" baseline="-25000" dirty="0">
                <a:latin typeface="+mn-ea"/>
              </a:rPr>
              <a:t>3</a:t>
            </a:r>
            <a:r>
              <a:rPr kumimoji="1" lang="en-US" altLang="ko-Kore-KR" sz="2000" spc="-40" dirty="0">
                <a:latin typeface="+mn-ea"/>
              </a:rPr>
              <a:t>}</a:t>
            </a:r>
          </a:p>
          <a:p>
            <a:r>
              <a:rPr kumimoji="1" lang="en-US" altLang="ko-Kore-KR" sz="2000" spc="-40" dirty="0">
                <a:latin typeface="+mn-ea"/>
              </a:rPr>
              <a:t>Group</a:t>
            </a:r>
            <a:r>
              <a:rPr kumimoji="1" lang="en-US" altLang="ko-Kore-KR" sz="2000" spc="-40" baseline="-25000" dirty="0">
                <a:latin typeface="+mn-ea"/>
              </a:rPr>
              <a:t>2</a:t>
            </a:r>
            <a:r>
              <a:rPr kumimoji="1" lang="en-US" altLang="ko-Kore-KR" sz="2000" spc="-40" dirty="0">
                <a:latin typeface="+mn-ea"/>
              </a:rPr>
              <a:t>) :  {FR</a:t>
            </a:r>
            <a:r>
              <a:rPr kumimoji="1" lang="en-US" altLang="ko-Kore-KR" sz="2000" spc="-40" baseline="-25000" dirty="0">
                <a:latin typeface="+mn-ea"/>
              </a:rPr>
              <a:t>5</a:t>
            </a:r>
            <a:r>
              <a:rPr kumimoji="1" lang="en-US" altLang="ko-Kore-KR" sz="2000" spc="-40" dirty="0">
                <a:latin typeface="+mn-ea"/>
              </a:rPr>
              <a:t>}</a:t>
            </a:r>
          </a:p>
          <a:p>
            <a:r>
              <a:rPr kumimoji="1" lang="en-US" altLang="ko-Kore-KR" sz="2000" spc="-40" dirty="0">
                <a:latin typeface="+mn-ea"/>
              </a:rPr>
              <a:t>Group</a:t>
            </a:r>
            <a:r>
              <a:rPr kumimoji="1" lang="en-US" altLang="ko-Kore-KR" sz="2000" spc="-40" baseline="-25000" dirty="0">
                <a:latin typeface="+mn-ea"/>
              </a:rPr>
              <a:t>3</a:t>
            </a:r>
            <a:r>
              <a:rPr kumimoji="1" lang="en-US" altLang="ko-Kore-KR" sz="2000" spc="-40" dirty="0">
                <a:latin typeface="+mn-ea"/>
              </a:rPr>
              <a:t>) :  {FR</a:t>
            </a:r>
            <a:r>
              <a:rPr kumimoji="1" lang="en-US" altLang="ko-Kore-KR" sz="2000" spc="-40" baseline="-25000" dirty="0">
                <a:latin typeface="+mn-ea"/>
              </a:rPr>
              <a:t>2</a:t>
            </a:r>
            <a:r>
              <a:rPr kumimoji="1" lang="en-US" altLang="ko-Kore-KR" sz="2000" spc="-40" dirty="0">
                <a:latin typeface="+mn-ea"/>
              </a:rPr>
              <a:t> FR</a:t>
            </a:r>
            <a:r>
              <a:rPr kumimoji="1" lang="en-US" altLang="ko-Kore-KR" sz="2000" spc="-40" baseline="-25000" dirty="0">
                <a:latin typeface="+mn-ea"/>
              </a:rPr>
              <a:t>4</a:t>
            </a:r>
            <a:r>
              <a:rPr kumimoji="1" lang="en-US" altLang="ko-Kore-KR" sz="2000" spc="-40" dirty="0">
                <a:latin typeface="+mn-ea"/>
              </a:rPr>
              <a:t> 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348D2C-8A0D-5486-B632-5BB7903D1396}"/>
              </a:ext>
            </a:extLst>
          </p:cNvPr>
          <p:cNvSpPr txBox="1"/>
          <p:nvPr/>
        </p:nvSpPr>
        <p:spPr>
          <a:xfrm>
            <a:off x="7017240" y="1760414"/>
            <a:ext cx="177989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latin typeface="+mn-ea"/>
              </a:rPr>
              <a:t>G</a:t>
            </a:r>
            <a:r>
              <a:rPr kumimoji="1" lang="en-US" altLang="ko-Kore-KR" sz="2000" spc="-40" baseline="-25000" dirty="0">
                <a:latin typeface="+mn-ea"/>
              </a:rPr>
              <a:t>2</a:t>
            </a:r>
            <a:r>
              <a:rPr kumimoji="1" lang="en-US" altLang="ko-Kore-KR" sz="2000" spc="-40" dirty="0">
                <a:latin typeface="+mn-ea"/>
              </a:rPr>
              <a:t> </a:t>
            </a:r>
            <a:r>
              <a:rPr kumimoji="1" lang="en-US" altLang="ko-Kore-KR" sz="2000" spc="-40" dirty="0">
                <a:latin typeface="+mn-ea"/>
                <a:sym typeface="Wingdings" pitchFamily="2" charset="2"/>
              </a:rPr>
              <a:t></a:t>
            </a:r>
            <a:r>
              <a:rPr kumimoji="1" lang="en-US" altLang="ko-Kore-KR" sz="2000" spc="-40" dirty="0">
                <a:latin typeface="+mn-ea"/>
              </a:rPr>
              <a:t> G</a:t>
            </a:r>
            <a:r>
              <a:rPr kumimoji="1" lang="en-US" altLang="ko-Kore-KR" sz="2000" spc="-40" baseline="-25000" dirty="0">
                <a:latin typeface="+mn-ea"/>
              </a:rPr>
              <a:t>1</a:t>
            </a:r>
            <a:r>
              <a:rPr kumimoji="1" lang="en-US" altLang="ko-Kore-KR" sz="2000" spc="-40" dirty="0">
                <a:latin typeface="+mn-ea"/>
                <a:sym typeface="Wingdings" pitchFamily="2" charset="2"/>
              </a:rPr>
              <a:t> </a:t>
            </a:r>
            <a:r>
              <a:rPr kumimoji="1" lang="en-US" altLang="ko-Kore-KR" sz="2000" spc="-40" dirty="0">
                <a:latin typeface="+mn-ea"/>
              </a:rPr>
              <a:t>G</a:t>
            </a:r>
            <a:r>
              <a:rPr kumimoji="1" lang="en-US" altLang="ko-Kore-KR" sz="2000" spc="-40" baseline="-25000" dirty="0">
                <a:latin typeface="+mn-ea"/>
              </a:rPr>
              <a:t>3</a:t>
            </a:r>
            <a:endParaRPr kumimoji="1" lang="en-US" altLang="ko-Kore-KR" sz="2000" spc="-40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47E3BF-6A67-E448-BC1E-F6483E982D58}"/>
              </a:ext>
            </a:extLst>
          </p:cNvPr>
          <p:cNvSpPr txBox="1"/>
          <p:nvPr/>
        </p:nvSpPr>
        <p:spPr>
          <a:xfrm>
            <a:off x="4802087" y="5724063"/>
            <a:ext cx="412478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pc="-40" dirty="0">
                <a:latin typeface="+mn-ea"/>
              </a:rPr>
              <a:t>실제 </a:t>
            </a:r>
            <a:r>
              <a:rPr kumimoji="1" lang="en-US" altLang="ko-Kore-KR" spc="-40" dirty="0">
                <a:latin typeface="+mn-ea"/>
              </a:rPr>
              <a:t>DP</a:t>
            </a:r>
            <a:r>
              <a:rPr kumimoji="1" lang="ko-Kore-KR" altLang="en-US" spc="-40" dirty="0">
                <a:latin typeface="+mn-ea"/>
              </a:rPr>
              <a:t>의 </a:t>
            </a:r>
            <a:r>
              <a:rPr kumimoji="1" lang="en-US" altLang="ko-Kore-KR" spc="-40" dirty="0">
                <a:latin typeface="+mn-ea"/>
              </a:rPr>
              <a:t>compatibility</a:t>
            </a:r>
            <a:r>
              <a:rPr kumimoji="1" lang="ko-Kore-KR" altLang="en-US" spc="-40" dirty="0">
                <a:latin typeface="+mn-ea"/>
              </a:rPr>
              <a:t> 관계를 바탕으로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0ABC84D3-691D-54B7-CA13-80F03F0D13F0}"/>
              </a:ext>
            </a:extLst>
          </p:cNvPr>
          <p:cNvSpPr txBox="1">
            <a:spLocks/>
          </p:cNvSpPr>
          <p:nvPr/>
        </p:nvSpPr>
        <p:spPr>
          <a:xfrm>
            <a:off x="-807249" y="-660067"/>
            <a:ext cx="10936111" cy="586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/>
              <a:t>여러 기능적 요구사항으로 인한 설계변경을 대처하기 위한 </a:t>
            </a:r>
            <a:r>
              <a:rPr lang="en-US" altLang="ko-KR" sz="2400" dirty="0"/>
              <a:t>grouping and sequence</a:t>
            </a:r>
            <a:r>
              <a:rPr lang="ko-KR" altLang="en-US" sz="2400" dirty="0"/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B77FEE-CB18-5770-1901-C8AC687FD3C4}"/>
              </a:ext>
            </a:extLst>
          </p:cNvPr>
          <p:cNvSpPr txBox="1"/>
          <p:nvPr/>
        </p:nvSpPr>
        <p:spPr>
          <a:xfrm>
            <a:off x="75552" y="7009377"/>
            <a:ext cx="506754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* N</a:t>
            </a:r>
            <a:r>
              <a:rPr kumimoji="1" lang="ko-Kore-KR" altLang="en-US" b="1" spc="-40" dirty="0">
                <a:latin typeface="+mn-ea"/>
              </a:rPr>
              <a:t>개를 </a:t>
            </a:r>
            <a:r>
              <a:rPr kumimoji="1" lang="en-US" altLang="ko-Kore-KR" b="1" spc="-40" dirty="0">
                <a:latin typeface="+mn-ea"/>
              </a:rPr>
              <a:t>k</a:t>
            </a:r>
            <a:r>
              <a:rPr kumimoji="1" lang="ko-Kore-KR" altLang="en-US" b="1" spc="-40" dirty="0">
                <a:latin typeface="+mn-ea"/>
              </a:rPr>
              <a:t>개로 묶고 </a:t>
            </a:r>
            <a:r>
              <a:rPr kumimoji="1" lang="en-US" altLang="ko-Kore-KR" b="1" spc="-40" dirty="0">
                <a:latin typeface="+mn-ea"/>
              </a:rPr>
              <a:t>sequence </a:t>
            </a:r>
            <a:r>
              <a:rPr kumimoji="1" lang="ko-Kore-KR" altLang="en-US" b="1" spc="-40" dirty="0">
                <a:latin typeface="+mn-ea"/>
              </a:rPr>
              <a:t>하는 것은 </a:t>
            </a:r>
            <a:r>
              <a:rPr kumimoji="1" lang="en-US" altLang="ko-Kore-KR" b="1" spc="-40" dirty="0">
                <a:latin typeface="+mn-ea"/>
              </a:rPr>
              <a:t>NP-hard</a:t>
            </a:r>
            <a:endParaRPr kumimoji="1" lang="ko-Kore-KR" altLang="en-US" b="1" spc="-40" dirty="0"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616E22-3824-7F62-FCD8-2E5460D99B2F}"/>
              </a:ext>
            </a:extLst>
          </p:cNvPr>
          <p:cNvSpPr txBox="1"/>
          <p:nvPr/>
        </p:nvSpPr>
        <p:spPr>
          <a:xfrm>
            <a:off x="4018988" y="2565181"/>
            <a:ext cx="156619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sz="2000" b="1" spc="-40" dirty="0">
                <a:latin typeface="+mn-ea"/>
              </a:rPr>
              <a:t>Grouping </a:t>
            </a:r>
            <a:endParaRPr kumimoji="1" lang="ko-Kore-KR" altLang="en-US" sz="2000" b="1" spc="-40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8D57C0-F439-5BDE-2995-785A7E63E886}"/>
              </a:ext>
            </a:extLst>
          </p:cNvPr>
          <p:cNvSpPr txBox="1"/>
          <p:nvPr/>
        </p:nvSpPr>
        <p:spPr>
          <a:xfrm>
            <a:off x="6993542" y="2622393"/>
            <a:ext cx="156619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sz="2000" b="1" spc="-40" dirty="0">
                <a:latin typeface="+mn-ea"/>
              </a:rPr>
              <a:t>Sequence</a:t>
            </a:r>
            <a:endParaRPr kumimoji="1" lang="ko-Kore-KR" altLang="en-US" sz="2000" b="1" spc="-40" dirty="0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7EB0B9-0DAE-A726-121F-DD2C909A26DC}"/>
              </a:ext>
            </a:extLst>
          </p:cNvPr>
          <p:cNvSpPr txBox="1"/>
          <p:nvPr/>
        </p:nvSpPr>
        <p:spPr>
          <a:xfrm>
            <a:off x="6350446" y="1667826"/>
            <a:ext cx="43249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3200" b="1" spc="-40" dirty="0">
                <a:latin typeface="+mn-ea"/>
                <a:sym typeface="Wingdings" pitchFamily="2" charset="2"/>
              </a:rPr>
              <a:t></a:t>
            </a:r>
            <a:endParaRPr kumimoji="1" lang="ko-Kore-KR" altLang="en-US" sz="3200" b="1" spc="-40" dirty="0">
              <a:latin typeface="+mn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9DD34E4-9534-87DE-0BCB-6A7FB4BB8561}"/>
              </a:ext>
            </a:extLst>
          </p:cNvPr>
          <p:cNvSpPr/>
          <p:nvPr/>
        </p:nvSpPr>
        <p:spPr>
          <a:xfrm>
            <a:off x="3576013" y="1052323"/>
            <a:ext cx="5221118" cy="20317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3114DC5-8E25-DA6F-E909-9382F3047A64}"/>
              </a:ext>
            </a:extLst>
          </p:cNvPr>
          <p:cNvCxnSpPr>
            <a:cxnSpLocks/>
          </p:cNvCxnSpPr>
          <p:nvPr/>
        </p:nvCxnSpPr>
        <p:spPr>
          <a:xfrm>
            <a:off x="165083" y="3235306"/>
            <a:ext cx="86515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ABD45A5-D593-5D9A-355C-0A4E14E69B57}"/>
              </a:ext>
            </a:extLst>
          </p:cNvPr>
          <p:cNvSpPr/>
          <p:nvPr/>
        </p:nvSpPr>
        <p:spPr>
          <a:xfrm>
            <a:off x="1752255" y="1488976"/>
            <a:ext cx="496711" cy="4080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75EA631-4831-C5D3-57AA-2D112F82F0A9}"/>
              </a:ext>
            </a:extLst>
          </p:cNvPr>
          <p:cNvCxnSpPr>
            <a:cxnSpLocks/>
          </p:cNvCxnSpPr>
          <p:nvPr/>
        </p:nvCxnSpPr>
        <p:spPr>
          <a:xfrm>
            <a:off x="2000611" y="1897062"/>
            <a:ext cx="0" cy="1563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AEA1B17-E4C6-FE8D-6A58-491CE72502C1}"/>
              </a:ext>
            </a:extLst>
          </p:cNvPr>
          <p:cNvGrpSpPr/>
          <p:nvPr/>
        </p:nvGrpSpPr>
        <p:grpSpPr>
          <a:xfrm>
            <a:off x="75552" y="3754449"/>
            <a:ext cx="4489372" cy="1519573"/>
            <a:chOff x="188243" y="4440232"/>
            <a:chExt cx="4302592" cy="1456351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F23ABE2-0677-228D-B2A6-7C4A38BFD2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7456"/>
            <a:stretch/>
          </p:blipFill>
          <p:spPr>
            <a:xfrm>
              <a:off x="188243" y="4440232"/>
              <a:ext cx="4287638" cy="1456351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870793D-6D2A-0C7D-14D0-102049C7B395}"/>
                </a:ext>
              </a:extLst>
            </p:cNvPr>
            <p:cNvSpPr txBox="1"/>
            <p:nvPr/>
          </p:nvSpPr>
          <p:spPr>
            <a:xfrm flipH="1">
              <a:off x="4356847" y="5555212"/>
              <a:ext cx="13398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l"/>
              <a:endParaRPr kumimoji="1" lang="ko-Kore-KR" altLang="en-US" sz="2000" spc="-40" dirty="0">
                <a:latin typeface="+mn-ea"/>
              </a:endParaRPr>
            </a:p>
          </p:txBody>
        </p:sp>
      </p:grp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DEFFD9E-418D-F363-B4CE-19365A2B6060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6186572" y="3084067"/>
            <a:ext cx="0" cy="376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54E5232-C7CC-8867-B052-2BD53565C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5599" y="3682734"/>
            <a:ext cx="4227376" cy="7412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F77DBE5-C382-ABCF-579C-C5E7B15E0A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40" t="6986" r="30235" b="7468"/>
          <a:stretch/>
        </p:blipFill>
        <p:spPr>
          <a:xfrm>
            <a:off x="5061406" y="3637668"/>
            <a:ext cx="3906015" cy="1985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FC28778-13ED-3F78-F40D-30AA84A6B281}"/>
              </a:ext>
            </a:extLst>
          </p:cNvPr>
          <p:cNvSpPr txBox="1"/>
          <p:nvPr/>
        </p:nvSpPr>
        <p:spPr>
          <a:xfrm>
            <a:off x="199607" y="5724063"/>
            <a:ext cx="252921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pc="-40" dirty="0">
                <a:latin typeface="+mn-ea"/>
              </a:rPr>
              <a:t>여러 설계 변경 대안 </a:t>
            </a:r>
            <a:r>
              <a:rPr kumimoji="1" lang="en-US" altLang="ko-Kore-KR" spc="-40" dirty="0">
                <a:latin typeface="+mn-ea"/>
              </a:rPr>
              <a:t>(DP)</a:t>
            </a:r>
            <a:endParaRPr kumimoji="1" lang="ko-Kore-KR" altLang="en-US" spc="-4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89929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387709-10B5-CA42-E283-AEA257333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F5A7A3-E5C4-A127-1D6F-8EEACAD8E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82" name="제목 1">
            <a:extLst>
              <a:ext uri="{FF2B5EF4-FFF2-40B4-BE49-F238E27FC236}">
                <a16:creationId xmlns:a16="http://schemas.microsoft.com/office/drawing/2014/main" id="{9CB6D439-4FD0-19A0-2E01-928F122C23E3}"/>
              </a:ext>
            </a:extLst>
          </p:cNvPr>
          <p:cNvSpPr txBox="1">
            <a:spLocks/>
          </p:cNvSpPr>
          <p:nvPr/>
        </p:nvSpPr>
        <p:spPr>
          <a:xfrm>
            <a:off x="165083" y="2692082"/>
            <a:ext cx="7399184" cy="586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0" dirty="0"/>
              <a:t>Parameter relationship (intra &amp; within)</a:t>
            </a:r>
            <a:endParaRPr lang="ko-KR" altLang="en-US" sz="2400" b="0" dirty="0"/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0B4C21BE-86D3-D181-7611-071852FBC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430365"/>
              </p:ext>
            </p:extLst>
          </p:nvPr>
        </p:nvGraphicFramePr>
        <p:xfrm>
          <a:off x="199495" y="3293313"/>
          <a:ext cx="6411843" cy="31466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13452">
                  <a:extLst>
                    <a:ext uri="{9D8B030D-6E8A-4147-A177-3AD203B41FA5}">
                      <a16:colId xmlns:a16="http://schemas.microsoft.com/office/drawing/2014/main" val="1223708999"/>
                    </a:ext>
                  </a:extLst>
                </a:gridCol>
                <a:gridCol w="797767">
                  <a:extLst>
                    <a:ext uri="{9D8B030D-6E8A-4147-A177-3AD203B41FA5}">
                      <a16:colId xmlns:a16="http://schemas.microsoft.com/office/drawing/2014/main" val="2132387630"/>
                    </a:ext>
                  </a:extLst>
                </a:gridCol>
                <a:gridCol w="566736">
                  <a:extLst>
                    <a:ext uri="{9D8B030D-6E8A-4147-A177-3AD203B41FA5}">
                      <a16:colId xmlns:a16="http://schemas.microsoft.com/office/drawing/2014/main" val="1372662273"/>
                    </a:ext>
                  </a:extLst>
                </a:gridCol>
                <a:gridCol w="566736">
                  <a:extLst>
                    <a:ext uri="{9D8B030D-6E8A-4147-A177-3AD203B41FA5}">
                      <a16:colId xmlns:a16="http://schemas.microsoft.com/office/drawing/2014/main" val="1999170121"/>
                    </a:ext>
                  </a:extLst>
                </a:gridCol>
                <a:gridCol w="566736">
                  <a:extLst>
                    <a:ext uri="{9D8B030D-6E8A-4147-A177-3AD203B41FA5}">
                      <a16:colId xmlns:a16="http://schemas.microsoft.com/office/drawing/2014/main" val="971049935"/>
                    </a:ext>
                  </a:extLst>
                </a:gridCol>
                <a:gridCol w="566736">
                  <a:extLst>
                    <a:ext uri="{9D8B030D-6E8A-4147-A177-3AD203B41FA5}">
                      <a16:colId xmlns:a16="http://schemas.microsoft.com/office/drawing/2014/main" val="2499008506"/>
                    </a:ext>
                  </a:extLst>
                </a:gridCol>
                <a:gridCol w="566736">
                  <a:extLst>
                    <a:ext uri="{9D8B030D-6E8A-4147-A177-3AD203B41FA5}">
                      <a16:colId xmlns:a16="http://schemas.microsoft.com/office/drawing/2014/main" val="3114795183"/>
                    </a:ext>
                  </a:extLst>
                </a:gridCol>
                <a:gridCol w="566736">
                  <a:extLst>
                    <a:ext uri="{9D8B030D-6E8A-4147-A177-3AD203B41FA5}">
                      <a16:colId xmlns:a16="http://schemas.microsoft.com/office/drawing/2014/main" val="3108966744"/>
                    </a:ext>
                  </a:extLst>
                </a:gridCol>
                <a:gridCol w="566736">
                  <a:extLst>
                    <a:ext uri="{9D8B030D-6E8A-4147-A177-3AD203B41FA5}">
                      <a16:colId xmlns:a16="http://schemas.microsoft.com/office/drawing/2014/main" val="3347967339"/>
                    </a:ext>
                  </a:extLst>
                </a:gridCol>
                <a:gridCol w="566736">
                  <a:extLst>
                    <a:ext uri="{9D8B030D-6E8A-4147-A177-3AD203B41FA5}">
                      <a16:colId xmlns:a16="http://schemas.microsoft.com/office/drawing/2014/main" val="2355570405"/>
                    </a:ext>
                  </a:extLst>
                </a:gridCol>
                <a:gridCol w="566736">
                  <a:extLst>
                    <a:ext uri="{9D8B030D-6E8A-4147-A177-3AD203B41FA5}">
                      <a16:colId xmlns:a16="http://schemas.microsoft.com/office/drawing/2014/main" val="2735236718"/>
                    </a:ext>
                  </a:extLst>
                </a:gridCol>
              </a:tblGrid>
              <a:tr h="2851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</a:t>
                      </a:r>
                      <a:endParaRPr lang="ko-Kore-KR" altLang="en-US" sz="12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0323" marR="70323" marT="35161" marB="35161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0323" marR="70323" marT="35161" marB="35161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bg1"/>
                          </a:solidFill>
                          <a:latin typeface="+mj-lt"/>
                        </a:rPr>
                        <a:t>Comp. 1</a:t>
                      </a:r>
                      <a:endParaRPr lang="ko-Kore-KR" altLang="en-US" sz="12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01399" marR="101399" marT="50699" marB="50699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0" dirty="0">
                          <a:solidFill>
                            <a:schemeClr val="bg1"/>
                          </a:solidFill>
                          <a:latin typeface="+mj-lt"/>
                        </a:rPr>
                        <a:t>Comp. 2</a:t>
                      </a:r>
                      <a:endParaRPr lang="ko-Kore-KR" altLang="en-US" sz="12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01399" marR="101399" marT="50699" marB="50699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bg1"/>
                          </a:solidFill>
                          <a:latin typeface="+mj-lt"/>
                        </a:rPr>
                        <a:t>Comp. 3</a:t>
                      </a:r>
                      <a:endParaRPr lang="ko-Kore-KR" altLang="en-US" sz="12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01399" marR="101399" marT="50699" marB="50699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469483"/>
                  </a:ext>
                </a:extLst>
              </a:tr>
              <a:tr h="4081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2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0323" marR="70323" marT="35161" marB="35161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DP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+mj-lt"/>
                        </a:rPr>
                        <a:t>1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2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3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+mj-lt"/>
                        </a:rPr>
                        <a:t>1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2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+mj-lt"/>
                        </a:rPr>
                        <a:t>1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2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3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4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/>
                </a:tc>
                <a:extLst>
                  <a:ext uri="{0D108BD9-81ED-4DB2-BD59-A6C34878D82A}">
                    <a16:rowId xmlns:a16="http://schemas.microsoft.com/office/drawing/2014/main" val="1509310541"/>
                  </a:ext>
                </a:extLst>
              </a:tr>
              <a:tr h="285199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Comp. 1</a:t>
                      </a:r>
                    </a:p>
                  </a:txBody>
                  <a:tcPr marL="101399" marR="101399" marT="50699" marB="50699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+mj-lt"/>
                        </a:rPr>
                        <a:t>1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x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>
                        <a:latin typeface="+mj-lt"/>
                      </a:endParaRPr>
                    </a:p>
                  </a:txBody>
                  <a:tcPr marL="70323" marR="70323" marT="35161" marB="3516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>
                        <a:latin typeface="+mj-lt"/>
                      </a:endParaRPr>
                    </a:p>
                  </a:txBody>
                  <a:tcPr marL="70323" marR="70323" marT="35161" marB="3516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>
                        <a:latin typeface="+mj-lt"/>
                      </a:endParaRPr>
                    </a:p>
                  </a:txBody>
                  <a:tcPr marL="70323" marR="70323" marT="35161" marB="3516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/>
                </a:tc>
                <a:extLst>
                  <a:ext uri="{0D108BD9-81ED-4DB2-BD59-A6C34878D82A}">
                    <a16:rowId xmlns:a16="http://schemas.microsoft.com/office/drawing/2014/main" val="971290227"/>
                  </a:ext>
                </a:extLst>
              </a:tr>
              <a:tr h="2851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2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-0.4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-0.1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>
                        <a:latin typeface="+mj-lt"/>
                      </a:endParaRPr>
                    </a:p>
                  </a:txBody>
                  <a:tcPr marL="70323" marR="70323" marT="35161" marB="3516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>
                        <a:latin typeface="+mj-lt"/>
                      </a:endParaRPr>
                    </a:p>
                  </a:txBody>
                  <a:tcPr marL="70323" marR="70323" marT="35161" marB="35161"/>
                </a:tc>
                <a:extLst>
                  <a:ext uri="{0D108BD9-81ED-4DB2-BD59-A6C34878D82A}">
                    <a16:rowId xmlns:a16="http://schemas.microsoft.com/office/drawing/2014/main" val="3409766992"/>
                  </a:ext>
                </a:extLst>
              </a:tr>
              <a:tr h="25785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3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0.6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0.3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rgbClr val="C00000"/>
                          </a:solidFill>
                          <a:latin typeface="+mj-lt"/>
                        </a:rPr>
                        <a:t>-0.5</a:t>
                      </a:r>
                      <a:endParaRPr lang="ko-Kore-KR" altLang="en-US" sz="12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70323" marR="70323" marT="35161" marB="351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rgbClr val="C00000"/>
                          </a:solidFill>
                          <a:latin typeface="+mj-lt"/>
                        </a:rPr>
                        <a:t>0.7</a:t>
                      </a:r>
                      <a:endParaRPr lang="ko-Kore-KR" altLang="en-US" sz="12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70323" marR="70323" marT="35161" marB="3516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/>
                </a:tc>
                <a:extLst>
                  <a:ext uri="{0D108BD9-81ED-4DB2-BD59-A6C34878D82A}">
                    <a16:rowId xmlns:a16="http://schemas.microsoft.com/office/drawing/2014/main" val="1055105521"/>
                  </a:ext>
                </a:extLst>
              </a:tr>
              <a:tr h="33571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Comp.</a:t>
                      </a:r>
                      <a:r>
                        <a:rPr lang="en-US" altLang="ko-KR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101399" marR="101399" marT="50699" marB="50699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+mj-lt"/>
                        </a:rPr>
                        <a:t>1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rgbClr val="C00000"/>
                          </a:solidFill>
                          <a:latin typeface="+mj-lt"/>
                        </a:rPr>
                        <a:t>0.2</a:t>
                      </a:r>
                      <a:endParaRPr lang="ko-Kore-KR" altLang="en-US" sz="12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70323" marR="70323" marT="35161" marB="3516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/>
                </a:tc>
                <a:extLst>
                  <a:ext uri="{0D108BD9-81ED-4DB2-BD59-A6C34878D82A}">
                    <a16:rowId xmlns:a16="http://schemas.microsoft.com/office/drawing/2014/main" val="1631473572"/>
                  </a:ext>
                </a:extLst>
              </a:tr>
              <a:tr h="257851">
                <a:tc vMerge="1">
                  <a:txBody>
                    <a:bodyPr/>
                    <a:lstStyle/>
                    <a:p>
                      <a:pPr algn="ctr"/>
                      <a:endParaRPr lang="ko-Kore-KR" altLang="en-US" sz="1800" b="0" dirty="0">
                        <a:latin typeface="+mj-lt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2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1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287819"/>
                  </a:ext>
                </a:extLst>
              </a:tr>
              <a:tr h="257851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 .</a:t>
                      </a:r>
                      <a:r>
                        <a:rPr lang="en-US" altLang="ko-KR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ore-KR" altLang="en-US" sz="12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1399" marR="101399" marT="50699" marB="50699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1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0.4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66870981"/>
                  </a:ext>
                </a:extLst>
              </a:tr>
              <a:tr h="25785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2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rgbClr val="C00000"/>
                          </a:solidFill>
                          <a:latin typeface="+mj-lt"/>
                        </a:rPr>
                        <a:t>0.3</a:t>
                      </a:r>
                      <a:endParaRPr lang="ko-Kore-KR" altLang="en-US" sz="12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70323" marR="70323" marT="35161" marB="3516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3553724"/>
                  </a:ext>
                </a:extLst>
              </a:tr>
              <a:tr h="25785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3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-0.3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06944541"/>
                  </a:ext>
                </a:extLst>
              </a:tr>
              <a:tr h="257851">
                <a:tc vMerge="1">
                  <a:txBody>
                    <a:bodyPr/>
                    <a:lstStyle/>
                    <a:p>
                      <a:pPr algn="ctr"/>
                      <a:endParaRPr lang="ko-Kore-KR" altLang="en-US" sz="1800" b="0" dirty="0">
                        <a:latin typeface="+mj-lt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4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0.5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-0.4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7435024"/>
                  </a:ext>
                </a:extLst>
              </a:tr>
            </a:tbl>
          </a:graphicData>
        </a:graphic>
      </p:graphicFrame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4F71768-A474-0A7F-BCB2-F0F9C71092C0}"/>
              </a:ext>
            </a:extLst>
          </p:cNvPr>
          <p:cNvCxnSpPr>
            <a:cxnSpLocks/>
            <a:stCxn id="39" idx="6"/>
            <a:endCxn id="54" idx="2"/>
          </p:cNvCxnSpPr>
          <p:nvPr/>
        </p:nvCxnSpPr>
        <p:spPr>
          <a:xfrm>
            <a:off x="10577884" y="1018472"/>
            <a:ext cx="226699" cy="503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F792CCA6-0D39-732E-1FDD-3E0BC655B5B0}"/>
              </a:ext>
            </a:extLst>
          </p:cNvPr>
          <p:cNvSpPr/>
          <p:nvPr/>
        </p:nvSpPr>
        <p:spPr>
          <a:xfrm>
            <a:off x="9423974" y="164063"/>
            <a:ext cx="2387600" cy="2387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BA2155F-D6CC-4258-90AD-1658D845FA10}"/>
              </a:ext>
            </a:extLst>
          </p:cNvPr>
          <p:cNvSpPr/>
          <p:nvPr/>
        </p:nvSpPr>
        <p:spPr>
          <a:xfrm>
            <a:off x="10318605" y="0"/>
            <a:ext cx="598337" cy="33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C</a:t>
            </a:r>
            <a:r>
              <a:rPr kumimoji="1" lang="en-US" altLang="ko-Kore-KR" baseline="-25000" dirty="0">
                <a:solidFill>
                  <a:schemeClr val="tx1"/>
                </a:solidFill>
              </a:rPr>
              <a:t>1</a:t>
            </a:r>
            <a:endParaRPr kumimoji="1" lang="ko-Kore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DF153B1-6898-C615-91F3-E32F96FEA84B}"/>
              </a:ext>
            </a:extLst>
          </p:cNvPr>
          <p:cNvSpPr/>
          <p:nvPr/>
        </p:nvSpPr>
        <p:spPr>
          <a:xfrm>
            <a:off x="9797592" y="628326"/>
            <a:ext cx="780292" cy="7802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DP</a:t>
            </a:r>
            <a:r>
              <a:rPr kumimoji="1" lang="en-US" altLang="ko-Kore-KR" sz="1600" baseline="-25000" dirty="0">
                <a:solidFill>
                  <a:schemeClr val="tx1"/>
                </a:solidFill>
              </a:rPr>
              <a:t>11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C030AD0-1B50-A8BC-CD28-2B83C9AC375E}"/>
              </a:ext>
            </a:extLst>
          </p:cNvPr>
          <p:cNvSpPr/>
          <p:nvPr/>
        </p:nvSpPr>
        <p:spPr>
          <a:xfrm>
            <a:off x="12487362" y="206304"/>
            <a:ext cx="2387600" cy="2387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4824FF1-0CEB-5B89-7995-F54A0718DE80}"/>
              </a:ext>
            </a:extLst>
          </p:cNvPr>
          <p:cNvSpPr/>
          <p:nvPr/>
        </p:nvSpPr>
        <p:spPr>
          <a:xfrm>
            <a:off x="13381993" y="42241"/>
            <a:ext cx="598337" cy="33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C</a:t>
            </a:r>
            <a:r>
              <a:rPr kumimoji="1" lang="en-US" altLang="ko-Kore-KR" baseline="-25000" dirty="0">
                <a:solidFill>
                  <a:schemeClr val="tx1"/>
                </a:solidFill>
              </a:rPr>
              <a:t>2</a:t>
            </a:r>
            <a:endParaRPr kumimoji="1" lang="ko-Kore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C0B12FA-D5C2-9423-B6CD-7A6084E19977}"/>
              </a:ext>
            </a:extLst>
          </p:cNvPr>
          <p:cNvSpPr/>
          <p:nvPr/>
        </p:nvSpPr>
        <p:spPr>
          <a:xfrm>
            <a:off x="11156611" y="2890440"/>
            <a:ext cx="2387600" cy="2387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B3B0AD9-5A03-1EA8-B6BD-68E9761D3ADD}"/>
              </a:ext>
            </a:extLst>
          </p:cNvPr>
          <p:cNvSpPr/>
          <p:nvPr/>
        </p:nvSpPr>
        <p:spPr>
          <a:xfrm>
            <a:off x="12051242" y="2726377"/>
            <a:ext cx="598337" cy="33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C</a:t>
            </a:r>
            <a:r>
              <a:rPr kumimoji="1" lang="en-US" altLang="ko-Kore-KR" baseline="-25000" dirty="0">
                <a:solidFill>
                  <a:schemeClr val="tx1"/>
                </a:solidFill>
              </a:rPr>
              <a:t>3</a:t>
            </a:r>
            <a:endParaRPr kumimoji="1" lang="ko-Kore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6BBF26C-EB1E-E1BF-5EE7-7ED3FFA4B88B}"/>
              </a:ext>
            </a:extLst>
          </p:cNvPr>
          <p:cNvSpPr/>
          <p:nvPr/>
        </p:nvSpPr>
        <p:spPr>
          <a:xfrm>
            <a:off x="10804583" y="678696"/>
            <a:ext cx="780292" cy="7802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DP</a:t>
            </a:r>
            <a:r>
              <a:rPr kumimoji="1" lang="en-US" altLang="ko-Kore-KR" sz="1600" baseline="-25000" dirty="0">
                <a:solidFill>
                  <a:schemeClr val="tx1"/>
                </a:solidFill>
              </a:rPr>
              <a:t>12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4DBE422-BECE-82F7-306E-64EE42000E9F}"/>
              </a:ext>
            </a:extLst>
          </p:cNvPr>
          <p:cNvSpPr/>
          <p:nvPr/>
        </p:nvSpPr>
        <p:spPr>
          <a:xfrm>
            <a:off x="10264075" y="1509260"/>
            <a:ext cx="780292" cy="7802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DP</a:t>
            </a:r>
            <a:r>
              <a:rPr kumimoji="1" lang="en-US" altLang="ko-Kore-KR" sz="1600" baseline="-25000" dirty="0">
                <a:solidFill>
                  <a:schemeClr val="tx1"/>
                </a:solidFill>
              </a:rPr>
              <a:t>13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9E7B9106-E83C-7F79-79E0-239D47124B45}"/>
              </a:ext>
            </a:extLst>
          </p:cNvPr>
          <p:cNvSpPr/>
          <p:nvPr/>
        </p:nvSpPr>
        <p:spPr>
          <a:xfrm>
            <a:off x="12800020" y="695752"/>
            <a:ext cx="780292" cy="7802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DP</a:t>
            </a:r>
            <a:r>
              <a:rPr kumimoji="1" lang="en-US" altLang="ko-Kore-KR" sz="1600" baseline="-25000" dirty="0">
                <a:solidFill>
                  <a:schemeClr val="tx1"/>
                </a:solidFill>
              </a:rPr>
              <a:t>21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C678040-4447-8CD0-0761-ACAA108DB199}"/>
              </a:ext>
            </a:extLst>
          </p:cNvPr>
          <p:cNvSpPr/>
          <p:nvPr/>
        </p:nvSpPr>
        <p:spPr>
          <a:xfrm>
            <a:off x="13807011" y="695752"/>
            <a:ext cx="780292" cy="7802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DP</a:t>
            </a:r>
            <a:r>
              <a:rPr kumimoji="1" lang="en-US" altLang="ko-Kore-KR" sz="1600" baseline="-25000" dirty="0">
                <a:solidFill>
                  <a:schemeClr val="tx1"/>
                </a:solidFill>
              </a:rPr>
              <a:t>22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331AEFA6-604A-5697-25FC-837E844B563D}"/>
              </a:ext>
            </a:extLst>
          </p:cNvPr>
          <p:cNvSpPr/>
          <p:nvPr/>
        </p:nvSpPr>
        <p:spPr>
          <a:xfrm>
            <a:off x="11469269" y="3242943"/>
            <a:ext cx="780292" cy="7802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DP</a:t>
            </a:r>
            <a:r>
              <a:rPr kumimoji="1" lang="en-US" altLang="ko-Kore-KR" sz="1600" baseline="-25000" dirty="0">
                <a:solidFill>
                  <a:schemeClr val="tx1"/>
                </a:solidFill>
              </a:rPr>
              <a:t>31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1D95264C-81DF-621C-EAEA-D0A6FA897700}"/>
              </a:ext>
            </a:extLst>
          </p:cNvPr>
          <p:cNvSpPr/>
          <p:nvPr/>
        </p:nvSpPr>
        <p:spPr>
          <a:xfrm>
            <a:off x="12476260" y="3293313"/>
            <a:ext cx="780292" cy="7802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DP</a:t>
            </a:r>
            <a:r>
              <a:rPr kumimoji="1" lang="en-US" altLang="ko-Kore-KR" sz="1600" baseline="-25000" dirty="0">
                <a:solidFill>
                  <a:schemeClr val="tx1"/>
                </a:solidFill>
              </a:rPr>
              <a:t>32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497F88E-BC5D-3B49-1D24-5C7BE6085947}"/>
              </a:ext>
            </a:extLst>
          </p:cNvPr>
          <p:cNvSpPr/>
          <p:nvPr/>
        </p:nvSpPr>
        <p:spPr>
          <a:xfrm>
            <a:off x="11469269" y="4167503"/>
            <a:ext cx="780292" cy="7802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DP</a:t>
            </a:r>
            <a:r>
              <a:rPr kumimoji="1" lang="en-US" altLang="ko-Kore-KR" sz="1600" baseline="-25000" dirty="0">
                <a:solidFill>
                  <a:schemeClr val="tx1"/>
                </a:solidFill>
              </a:rPr>
              <a:t>33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04EC2252-5819-8275-449D-4234F0EA9E75}"/>
              </a:ext>
            </a:extLst>
          </p:cNvPr>
          <p:cNvSpPr/>
          <p:nvPr/>
        </p:nvSpPr>
        <p:spPr>
          <a:xfrm>
            <a:off x="12476260" y="4217873"/>
            <a:ext cx="780292" cy="7802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DP</a:t>
            </a:r>
            <a:r>
              <a:rPr kumimoji="1" lang="en-US" altLang="ko-Kore-KR" sz="1600" baseline="-25000" dirty="0">
                <a:solidFill>
                  <a:schemeClr val="tx1"/>
                </a:solidFill>
              </a:rPr>
              <a:t>34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E98EB50F-A5B2-29AE-CA3B-DA2958CA5503}"/>
              </a:ext>
            </a:extLst>
          </p:cNvPr>
          <p:cNvCxnSpPr>
            <a:cxnSpLocks/>
            <a:stCxn id="54" idx="4"/>
            <a:endCxn id="55" idx="7"/>
          </p:cNvCxnSpPr>
          <p:nvPr/>
        </p:nvCxnSpPr>
        <p:spPr>
          <a:xfrm flipH="1">
            <a:off x="10930096" y="1458988"/>
            <a:ext cx="264633" cy="1645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7C2ED2EE-A740-2F56-E435-63B1857D047C}"/>
              </a:ext>
            </a:extLst>
          </p:cNvPr>
          <p:cNvCxnSpPr>
            <a:cxnSpLocks/>
            <a:stCxn id="39" idx="4"/>
            <a:endCxn id="55" idx="1"/>
          </p:cNvCxnSpPr>
          <p:nvPr/>
        </p:nvCxnSpPr>
        <p:spPr>
          <a:xfrm>
            <a:off x="10187738" y="1408618"/>
            <a:ext cx="190608" cy="214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7C33839A-CC84-4CB3-256C-180BB87BF6DE}"/>
              </a:ext>
            </a:extLst>
          </p:cNvPr>
          <p:cNvCxnSpPr>
            <a:cxnSpLocks/>
            <a:stCxn id="55" idx="6"/>
          </p:cNvCxnSpPr>
          <p:nvPr/>
        </p:nvCxnSpPr>
        <p:spPr>
          <a:xfrm flipV="1">
            <a:off x="11044367" y="1458988"/>
            <a:ext cx="377061" cy="4404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BA4EAAAF-7C3E-8694-2415-F298F9AEEB7E}"/>
              </a:ext>
            </a:extLst>
          </p:cNvPr>
          <p:cNvCxnSpPr>
            <a:cxnSpLocks/>
          </p:cNvCxnSpPr>
          <p:nvPr/>
        </p:nvCxnSpPr>
        <p:spPr>
          <a:xfrm>
            <a:off x="11883602" y="1357280"/>
            <a:ext cx="5246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A346A69-9A04-9D46-1B4B-1DC2E816B34E}"/>
              </a:ext>
            </a:extLst>
          </p:cNvPr>
          <p:cNvCxnSpPr>
            <a:cxnSpLocks/>
          </p:cNvCxnSpPr>
          <p:nvPr/>
        </p:nvCxnSpPr>
        <p:spPr>
          <a:xfrm flipH="1" flipV="1">
            <a:off x="11156610" y="2551663"/>
            <a:ext cx="312659" cy="506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C0286E96-326D-0681-5467-F3867BAEBB03}"/>
              </a:ext>
            </a:extLst>
          </p:cNvPr>
          <p:cNvCxnSpPr>
            <a:cxnSpLocks/>
          </p:cNvCxnSpPr>
          <p:nvPr/>
        </p:nvCxnSpPr>
        <p:spPr>
          <a:xfrm>
            <a:off x="11377687" y="2420696"/>
            <a:ext cx="262734" cy="4406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DEFA4C7B-3582-D889-A2B6-B5523EFE46C7}"/>
              </a:ext>
            </a:extLst>
          </p:cNvPr>
          <p:cNvCxnSpPr>
            <a:cxnSpLocks/>
          </p:cNvCxnSpPr>
          <p:nvPr/>
        </p:nvCxnSpPr>
        <p:spPr>
          <a:xfrm flipH="1">
            <a:off x="13016181" y="2641012"/>
            <a:ext cx="240371" cy="3528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EEADA2EE-9611-9EDA-0477-4E055BC26DA8}"/>
              </a:ext>
            </a:extLst>
          </p:cNvPr>
          <p:cNvCxnSpPr>
            <a:cxnSpLocks/>
          </p:cNvCxnSpPr>
          <p:nvPr/>
        </p:nvCxnSpPr>
        <p:spPr>
          <a:xfrm flipH="1">
            <a:off x="11887911" y="1595127"/>
            <a:ext cx="492669" cy="11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2A4CE85-9A98-86FB-9643-D78058CABE53}"/>
              </a:ext>
            </a:extLst>
          </p:cNvPr>
          <p:cNvCxnSpPr>
            <a:cxnSpLocks/>
            <a:stCxn id="54" idx="6"/>
            <a:endCxn id="56" idx="2"/>
          </p:cNvCxnSpPr>
          <p:nvPr/>
        </p:nvCxnSpPr>
        <p:spPr>
          <a:xfrm>
            <a:off x="11584875" y="1068842"/>
            <a:ext cx="1215145" cy="170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E8F1C14-29C5-A139-0DEF-68803D12A792}"/>
              </a:ext>
            </a:extLst>
          </p:cNvPr>
          <p:cNvCxnSpPr>
            <a:cxnSpLocks/>
            <a:stCxn id="56" idx="3"/>
          </p:cNvCxnSpPr>
          <p:nvPr/>
        </p:nvCxnSpPr>
        <p:spPr>
          <a:xfrm flipH="1">
            <a:off x="11027767" y="1361773"/>
            <a:ext cx="1886524" cy="69784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890F306-14E5-EF30-577B-21AF37E5FCA1}"/>
              </a:ext>
            </a:extLst>
          </p:cNvPr>
          <p:cNvCxnSpPr>
            <a:cxnSpLocks/>
            <a:stCxn id="56" idx="6"/>
            <a:endCxn id="57" idx="2"/>
          </p:cNvCxnSpPr>
          <p:nvPr/>
        </p:nvCxnSpPr>
        <p:spPr>
          <a:xfrm>
            <a:off x="13580312" y="1085898"/>
            <a:ext cx="2266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52D70AC1-6C36-099C-D44C-B0EC356996EC}"/>
              </a:ext>
            </a:extLst>
          </p:cNvPr>
          <p:cNvCxnSpPr>
            <a:cxnSpLocks/>
            <a:stCxn id="57" idx="4"/>
            <a:endCxn id="60" idx="7"/>
          </p:cNvCxnSpPr>
          <p:nvPr/>
        </p:nvCxnSpPr>
        <p:spPr>
          <a:xfrm flipH="1">
            <a:off x="13142281" y="1476044"/>
            <a:ext cx="1054876" cy="19315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0F0644C0-2AD5-EA43-7BB7-1B9F5F015D56}"/>
              </a:ext>
            </a:extLst>
          </p:cNvPr>
          <p:cNvCxnSpPr>
            <a:cxnSpLocks/>
            <a:stCxn id="61" idx="2"/>
            <a:endCxn id="55" idx="4"/>
          </p:cNvCxnSpPr>
          <p:nvPr/>
        </p:nvCxnSpPr>
        <p:spPr>
          <a:xfrm flipH="1" flipV="1">
            <a:off x="10654221" y="2289552"/>
            <a:ext cx="815048" cy="226809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08D03B60-1465-021D-B3C1-FF25568E102B}"/>
              </a:ext>
            </a:extLst>
          </p:cNvPr>
          <p:cNvCxnSpPr>
            <a:cxnSpLocks/>
            <a:stCxn id="60" idx="2"/>
            <a:endCxn id="61" idx="7"/>
          </p:cNvCxnSpPr>
          <p:nvPr/>
        </p:nvCxnSpPr>
        <p:spPr>
          <a:xfrm flipH="1">
            <a:off x="12135290" y="3683459"/>
            <a:ext cx="340970" cy="5983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5A1B78E3-FA51-E433-4951-CB81362E1F30}"/>
              </a:ext>
            </a:extLst>
          </p:cNvPr>
          <p:cNvCxnSpPr>
            <a:cxnSpLocks/>
            <a:stCxn id="59" idx="5"/>
          </p:cNvCxnSpPr>
          <p:nvPr/>
        </p:nvCxnSpPr>
        <p:spPr>
          <a:xfrm>
            <a:off x="12135290" y="3908964"/>
            <a:ext cx="484431" cy="4908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3B63DFB3-EFE7-CBF8-988E-1CA15DF2BB09}"/>
              </a:ext>
            </a:extLst>
          </p:cNvPr>
          <p:cNvCxnSpPr>
            <a:cxnSpLocks/>
            <a:stCxn id="60" idx="4"/>
            <a:endCxn id="62" idx="0"/>
          </p:cNvCxnSpPr>
          <p:nvPr/>
        </p:nvCxnSpPr>
        <p:spPr>
          <a:xfrm>
            <a:off x="12866406" y="4073605"/>
            <a:ext cx="0" cy="1442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C85075F-9363-55D9-F1E7-44A3E8713002}"/>
              </a:ext>
            </a:extLst>
          </p:cNvPr>
          <p:cNvCxnSpPr>
            <a:cxnSpLocks/>
            <a:stCxn id="61" idx="0"/>
            <a:endCxn id="59" idx="4"/>
          </p:cNvCxnSpPr>
          <p:nvPr/>
        </p:nvCxnSpPr>
        <p:spPr>
          <a:xfrm flipV="1">
            <a:off x="11859415" y="4023235"/>
            <a:ext cx="0" cy="1442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" name="그림 127">
            <a:extLst>
              <a:ext uri="{FF2B5EF4-FFF2-40B4-BE49-F238E27FC236}">
                <a16:creationId xmlns:a16="http://schemas.microsoft.com/office/drawing/2014/main" id="{061E5689-DF23-876C-EAE6-588CAB2C9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900" y="3401558"/>
            <a:ext cx="2315370" cy="2266909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B77A70DE-A935-EC11-CB77-A6726ED85E4F}"/>
              </a:ext>
            </a:extLst>
          </p:cNvPr>
          <p:cNvSpPr txBox="1"/>
          <p:nvPr/>
        </p:nvSpPr>
        <p:spPr>
          <a:xfrm>
            <a:off x="6850930" y="6013725"/>
            <a:ext cx="142667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400" spc="-40" dirty="0">
                <a:latin typeface="+mn-ea"/>
              </a:rPr>
              <a:t>-1≤ x ≤ 1 </a:t>
            </a:r>
            <a:endParaRPr kumimoji="1" lang="ko-Kore-KR" altLang="en-US" sz="2400" spc="-40" dirty="0">
              <a:latin typeface="+mn-ea"/>
            </a:endParaRPr>
          </a:p>
        </p:txBody>
      </p:sp>
      <p:sp>
        <p:nvSpPr>
          <p:cNvPr id="131" name="제목 1">
            <a:extLst>
              <a:ext uri="{FF2B5EF4-FFF2-40B4-BE49-F238E27FC236}">
                <a16:creationId xmlns:a16="http://schemas.microsoft.com/office/drawing/2014/main" id="{335C356B-D4D5-8032-054E-012DD20F7FA9}"/>
              </a:ext>
            </a:extLst>
          </p:cNvPr>
          <p:cNvSpPr txBox="1">
            <a:spLocks/>
          </p:cNvSpPr>
          <p:nvPr/>
        </p:nvSpPr>
        <p:spPr>
          <a:xfrm>
            <a:off x="165083" y="156876"/>
            <a:ext cx="7399184" cy="586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0" dirty="0"/>
              <a:t>FR </a:t>
            </a:r>
            <a:r>
              <a:rPr lang="en-US" altLang="ko-KR" sz="2400" b="0" dirty="0">
                <a:sym typeface="Wingdings" pitchFamily="2" charset="2"/>
              </a:rPr>
              <a:t> set of DP (</a:t>
            </a:r>
            <a:r>
              <a:rPr lang="ko-KR" altLang="en-US" sz="2400" b="0" dirty="0">
                <a:sym typeface="Wingdings" pitchFamily="2" charset="2"/>
              </a:rPr>
              <a:t>설계 변경 옵션</a:t>
            </a:r>
            <a:r>
              <a:rPr lang="en-US" altLang="ko-KR" sz="2400" b="0" dirty="0">
                <a:sym typeface="Wingdings" pitchFamily="2" charset="2"/>
              </a:rPr>
              <a:t>)</a:t>
            </a:r>
            <a:endParaRPr lang="ko-KR" altLang="en-US" sz="2400" b="0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95B1BFDE-2C2F-BAD7-34F9-B350A9861CC7}"/>
              </a:ext>
            </a:extLst>
          </p:cNvPr>
          <p:cNvSpPr txBox="1"/>
          <p:nvPr/>
        </p:nvSpPr>
        <p:spPr>
          <a:xfrm>
            <a:off x="211387" y="1560301"/>
            <a:ext cx="57304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3200" spc="-40" dirty="0">
                <a:latin typeface="+mn-ea"/>
              </a:rPr>
              <a:t>FR</a:t>
            </a:r>
            <a:r>
              <a:rPr kumimoji="1" lang="en-US" altLang="ko-Kore-KR" sz="2800" spc="-40" baseline="-25000" dirty="0">
                <a:latin typeface="+mn-ea"/>
              </a:rPr>
              <a:t>1</a:t>
            </a:r>
            <a:endParaRPr kumimoji="1" lang="ko-Kore-KR" altLang="en-US" sz="3200" spc="-40" baseline="-25000" dirty="0">
              <a:latin typeface="+mn-ea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CA94A53-C110-6B0E-7C18-7E7BCA17CC93}"/>
              </a:ext>
            </a:extLst>
          </p:cNvPr>
          <p:cNvSpPr txBox="1"/>
          <p:nvPr/>
        </p:nvSpPr>
        <p:spPr>
          <a:xfrm>
            <a:off x="1686635" y="833806"/>
            <a:ext cx="140384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latin typeface="+mn-ea"/>
              </a:rPr>
              <a:t>Alternative 1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35A3E76-0469-2F09-A7ED-30ADDF6D691B}"/>
              </a:ext>
            </a:extLst>
          </p:cNvPr>
          <p:cNvSpPr txBox="1"/>
          <p:nvPr/>
        </p:nvSpPr>
        <p:spPr>
          <a:xfrm>
            <a:off x="3424572" y="833806"/>
            <a:ext cx="140384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latin typeface="+mn-ea"/>
              </a:rPr>
              <a:t>Alternative 2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BB373E9-6804-BFDF-D42F-C8A403B9864D}"/>
              </a:ext>
            </a:extLst>
          </p:cNvPr>
          <p:cNvSpPr txBox="1"/>
          <p:nvPr/>
        </p:nvSpPr>
        <p:spPr>
          <a:xfrm>
            <a:off x="5053357" y="833806"/>
            <a:ext cx="140384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latin typeface="+mn-ea"/>
              </a:rPr>
              <a:t>Alternative 3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115CE14-D014-F3EB-23BA-0EA06CA04CC4}"/>
              </a:ext>
            </a:extLst>
          </p:cNvPr>
          <p:cNvSpPr txBox="1"/>
          <p:nvPr/>
        </p:nvSpPr>
        <p:spPr>
          <a:xfrm>
            <a:off x="1781806" y="1554361"/>
            <a:ext cx="1087092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 algn="l">
              <a:buFontTx/>
              <a:buChar char="-"/>
            </a:pPr>
            <a:r>
              <a:rPr kumimoji="1" lang="en-US" altLang="ko-KR" sz="2000" spc="-40" dirty="0">
                <a:latin typeface="+mn-ea"/>
              </a:rPr>
              <a:t>D</a:t>
            </a:r>
            <a:r>
              <a:rPr kumimoji="1" lang="en-US" altLang="ko-Kore-KR" sz="2000" spc="-40" dirty="0">
                <a:latin typeface="+mn-ea"/>
              </a:rPr>
              <a:t>P</a:t>
            </a:r>
            <a:r>
              <a:rPr kumimoji="1" lang="en-US" altLang="ko-Kore-KR" sz="2000" spc="-40" baseline="-25000" dirty="0">
                <a:latin typeface="+mn-ea"/>
              </a:rPr>
              <a:t>11</a:t>
            </a:r>
            <a:r>
              <a:rPr kumimoji="1" lang="en-US" altLang="ko-Kore-KR" sz="2000" spc="-40" dirty="0">
                <a:latin typeface="+mn-ea"/>
              </a:rPr>
              <a:t>↑</a:t>
            </a:r>
          </a:p>
          <a:p>
            <a:pPr marL="342900" indent="-342900">
              <a:buFontTx/>
              <a:buChar char="-"/>
            </a:pPr>
            <a:r>
              <a:rPr kumimoji="1" lang="en-US" altLang="ko-KR" sz="2000" spc="-40" dirty="0">
                <a:latin typeface="+mn-ea"/>
              </a:rPr>
              <a:t>D</a:t>
            </a:r>
            <a:r>
              <a:rPr kumimoji="1" lang="en-US" altLang="ko-Kore-KR" sz="2000" spc="-40" dirty="0">
                <a:latin typeface="+mn-ea"/>
              </a:rPr>
              <a:t>P</a:t>
            </a:r>
            <a:r>
              <a:rPr kumimoji="1" lang="en-US" altLang="ko-KR" sz="2000" spc="-40" baseline="-25000" dirty="0">
                <a:latin typeface="+mn-ea"/>
              </a:rPr>
              <a:t>2</a:t>
            </a:r>
            <a:r>
              <a:rPr kumimoji="1" lang="en-US" altLang="ko-Kore-KR" sz="2000" spc="-40" baseline="-25000" dirty="0">
                <a:latin typeface="+mn-ea"/>
              </a:rPr>
              <a:t>1</a:t>
            </a:r>
            <a:r>
              <a:rPr kumimoji="1" lang="en-US" altLang="ko-Kore-KR" sz="2000" spc="-40" dirty="0">
                <a:latin typeface="+mn-ea"/>
              </a:rPr>
              <a:t>↑</a:t>
            </a:r>
          </a:p>
          <a:p>
            <a:pPr marL="342900" indent="-342900">
              <a:buFontTx/>
              <a:buChar char="-"/>
            </a:pPr>
            <a:r>
              <a:rPr kumimoji="1" lang="en-US" altLang="ko-KR" sz="2000" spc="-40" dirty="0">
                <a:latin typeface="+mn-ea"/>
              </a:rPr>
              <a:t>D</a:t>
            </a:r>
            <a:r>
              <a:rPr kumimoji="1" lang="en-US" altLang="ko-Kore-KR" sz="2000" spc="-40" dirty="0">
                <a:latin typeface="+mn-ea"/>
              </a:rPr>
              <a:t>P</a:t>
            </a:r>
            <a:r>
              <a:rPr kumimoji="1" lang="en-US" altLang="ko-KR" sz="2000" spc="-40" baseline="-25000" dirty="0">
                <a:latin typeface="+mn-ea"/>
              </a:rPr>
              <a:t>33</a:t>
            </a:r>
            <a:r>
              <a:rPr kumimoji="1" lang="en-US" altLang="ko-Kore-KR" sz="2000" spc="-40" dirty="0">
                <a:latin typeface="+mn-ea"/>
              </a:rPr>
              <a:t>↓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821F93E-0955-219D-8699-5D092722FF90}"/>
              </a:ext>
            </a:extLst>
          </p:cNvPr>
          <p:cNvSpPr txBox="1"/>
          <p:nvPr/>
        </p:nvSpPr>
        <p:spPr>
          <a:xfrm>
            <a:off x="3511186" y="1708250"/>
            <a:ext cx="108709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 algn="l">
              <a:buFontTx/>
              <a:buChar char="-"/>
            </a:pPr>
            <a:r>
              <a:rPr kumimoji="1" lang="en-US" altLang="ko-KR" sz="2000" spc="-40" dirty="0">
                <a:latin typeface="+mn-ea"/>
              </a:rPr>
              <a:t>D</a:t>
            </a:r>
            <a:r>
              <a:rPr kumimoji="1" lang="en-US" altLang="ko-Kore-KR" sz="2000" spc="-40" dirty="0">
                <a:latin typeface="+mn-ea"/>
              </a:rPr>
              <a:t>P</a:t>
            </a:r>
            <a:r>
              <a:rPr kumimoji="1" lang="en-US" altLang="ko-Kore-KR" sz="2000" spc="-40" baseline="-25000" dirty="0">
                <a:latin typeface="+mn-ea"/>
              </a:rPr>
              <a:t>1</a:t>
            </a:r>
            <a:r>
              <a:rPr kumimoji="1" lang="en-US" altLang="ko-KR" sz="2000" spc="-40" baseline="-25000" dirty="0">
                <a:latin typeface="+mn-ea"/>
              </a:rPr>
              <a:t>2</a:t>
            </a:r>
            <a:r>
              <a:rPr kumimoji="1" lang="en-US" altLang="ko-Kore-KR" sz="2000" spc="-40" dirty="0">
                <a:latin typeface="+mn-ea"/>
              </a:rPr>
              <a:t>↑</a:t>
            </a:r>
          </a:p>
          <a:p>
            <a:pPr marL="342900" indent="-342900">
              <a:buFontTx/>
              <a:buChar char="-"/>
            </a:pPr>
            <a:r>
              <a:rPr kumimoji="1" lang="en-US" altLang="ko-KR" sz="2000" spc="-40" dirty="0">
                <a:latin typeface="+mn-ea"/>
              </a:rPr>
              <a:t>D</a:t>
            </a:r>
            <a:r>
              <a:rPr kumimoji="1" lang="en-US" altLang="ko-Kore-KR" sz="2000" spc="-40" dirty="0">
                <a:latin typeface="+mn-ea"/>
              </a:rPr>
              <a:t>P</a:t>
            </a:r>
            <a:r>
              <a:rPr kumimoji="1" lang="en-US" altLang="ko-KR" sz="2000" spc="-40" baseline="-25000" dirty="0">
                <a:latin typeface="+mn-ea"/>
              </a:rPr>
              <a:t>13</a:t>
            </a:r>
            <a:r>
              <a:rPr kumimoji="1" lang="en-US" altLang="ko-Kore-KR" sz="2000" spc="-40" dirty="0">
                <a:latin typeface="+mn-ea"/>
              </a:rPr>
              <a:t>↑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7CE89795-6EDC-B72F-332D-FB3EC4D5003C}"/>
              </a:ext>
            </a:extLst>
          </p:cNvPr>
          <p:cNvSpPr txBox="1"/>
          <p:nvPr/>
        </p:nvSpPr>
        <p:spPr>
          <a:xfrm>
            <a:off x="5243186" y="1400473"/>
            <a:ext cx="1087092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 algn="l">
              <a:buFontTx/>
              <a:buChar char="-"/>
            </a:pPr>
            <a:r>
              <a:rPr kumimoji="1" lang="en-US" altLang="ko-KR" sz="2000" spc="-40" dirty="0">
                <a:latin typeface="+mn-ea"/>
              </a:rPr>
              <a:t>D</a:t>
            </a:r>
            <a:r>
              <a:rPr kumimoji="1" lang="en-US" altLang="ko-Kore-KR" sz="2000" spc="-40" dirty="0">
                <a:latin typeface="+mn-ea"/>
              </a:rPr>
              <a:t>P</a:t>
            </a:r>
            <a:r>
              <a:rPr kumimoji="1" lang="en-US" altLang="ko-Kore-KR" sz="2000" spc="-40" baseline="-25000" dirty="0">
                <a:latin typeface="+mn-ea"/>
              </a:rPr>
              <a:t>21</a:t>
            </a:r>
            <a:r>
              <a:rPr kumimoji="1" lang="en-US" altLang="ko-Kore-KR" sz="2000" spc="-40" dirty="0">
                <a:latin typeface="+mn-ea"/>
              </a:rPr>
              <a:t>↑</a:t>
            </a:r>
          </a:p>
          <a:p>
            <a:pPr marL="342900" indent="-342900">
              <a:buFontTx/>
              <a:buChar char="-"/>
            </a:pPr>
            <a:r>
              <a:rPr kumimoji="1" lang="en-US" altLang="ko-KR" sz="2000" spc="-40" dirty="0">
                <a:latin typeface="+mn-ea"/>
              </a:rPr>
              <a:t>D</a:t>
            </a:r>
            <a:r>
              <a:rPr kumimoji="1" lang="en-US" altLang="ko-Kore-KR" sz="2000" spc="-40" dirty="0">
                <a:latin typeface="+mn-ea"/>
              </a:rPr>
              <a:t>P</a:t>
            </a:r>
            <a:r>
              <a:rPr kumimoji="1" lang="en-US" altLang="ko-KR" sz="2000" spc="-40" baseline="-25000" dirty="0">
                <a:latin typeface="+mn-ea"/>
              </a:rPr>
              <a:t>22</a:t>
            </a:r>
            <a:r>
              <a:rPr kumimoji="1" lang="en-US" altLang="ko-Kore-KR" sz="2000" spc="-40" dirty="0">
                <a:latin typeface="+mn-ea"/>
              </a:rPr>
              <a:t>↑</a:t>
            </a:r>
          </a:p>
          <a:p>
            <a:pPr marL="342900" indent="-342900">
              <a:buFontTx/>
              <a:buChar char="-"/>
            </a:pPr>
            <a:r>
              <a:rPr kumimoji="1" lang="en-US" altLang="ko-KR" sz="2000" spc="-40" dirty="0">
                <a:latin typeface="+mn-ea"/>
              </a:rPr>
              <a:t>D</a:t>
            </a:r>
            <a:r>
              <a:rPr kumimoji="1" lang="en-US" altLang="ko-Kore-KR" sz="2000" spc="-40" dirty="0">
                <a:latin typeface="+mn-ea"/>
              </a:rPr>
              <a:t>P</a:t>
            </a:r>
            <a:r>
              <a:rPr kumimoji="1" lang="en-US" altLang="ko-KR" sz="2000" spc="-40" baseline="-25000" dirty="0">
                <a:latin typeface="+mn-ea"/>
              </a:rPr>
              <a:t>31</a:t>
            </a:r>
            <a:r>
              <a:rPr kumimoji="1" lang="en-US" altLang="ko-Kore-KR" sz="2000" spc="-40" dirty="0">
                <a:latin typeface="+mn-ea"/>
              </a:rPr>
              <a:t>↓</a:t>
            </a:r>
          </a:p>
          <a:p>
            <a:pPr marL="342900" indent="-342900">
              <a:buFontTx/>
              <a:buChar char="-"/>
            </a:pPr>
            <a:r>
              <a:rPr kumimoji="1" lang="en-US" altLang="ko-Kore-KR" sz="2000" spc="-40" dirty="0">
                <a:latin typeface="+mn-ea"/>
              </a:rPr>
              <a:t>DP</a:t>
            </a:r>
            <a:r>
              <a:rPr kumimoji="1" lang="en-US" altLang="ko-Kore-KR" sz="2000" spc="-40" baseline="-25000" dirty="0">
                <a:latin typeface="+mn-ea"/>
              </a:rPr>
              <a:t>33</a:t>
            </a:r>
            <a:r>
              <a:rPr kumimoji="1" lang="en-US" altLang="ko-Kore-KR" sz="2000" spc="-40" dirty="0">
                <a:latin typeface="+mn-ea"/>
              </a:rPr>
              <a:t>↓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665E755-7202-7C8A-18D5-D4B1D64AAE00}"/>
              </a:ext>
            </a:extLst>
          </p:cNvPr>
          <p:cNvSpPr txBox="1"/>
          <p:nvPr/>
        </p:nvSpPr>
        <p:spPr>
          <a:xfrm>
            <a:off x="7006066" y="1647802"/>
            <a:ext cx="17293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400" spc="-40" dirty="0">
                <a:latin typeface="+mn-ea"/>
              </a:rPr>
              <a:t>Choose one </a:t>
            </a:r>
            <a:endParaRPr kumimoji="1" lang="ko-Kore-KR" altLang="en-US" sz="2400" spc="-40" dirty="0">
              <a:latin typeface="+mn-ea"/>
            </a:endParaRPr>
          </a:p>
        </p:txBody>
      </p:sp>
      <p:cxnSp>
        <p:nvCxnSpPr>
          <p:cNvPr id="140" name="직선 연결선[R] 139">
            <a:extLst>
              <a:ext uri="{FF2B5EF4-FFF2-40B4-BE49-F238E27FC236}">
                <a16:creationId xmlns:a16="http://schemas.microsoft.com/office/drawing/2014/main" id="{8B5895A3-03D6-B4D4-52D3-40D52DFBF0F5}"/>
              </a:ext>
            </a:extLst>
          </p:cNvPr>
          <p:cNvCxnSpPr>
            <a:cxnSpLocks/>
          </p:cNvCxnSpPr>
          <p:nvPr/>
        </p:nvCxnSpPr>
        <p:spPr>
          <a:xfrm>
            <a:off x="165083" y="2727865"/>
            <a:ext cx="86515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11382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387709-10B5-CA42-E283-AEA257333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F5A7A3-E5C4-A127-1D6F-8EEACAD8E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4F71768-A474-0A7F-BCB2-F0F9C71092C0}"/>
              </a:ext>
            </a:extLst>
          </p:cNvPr>
          <p:cNvCxnSpPr>
            <a:cxnSpLocks/>
            <a:stCxn id="39" idx="6"/>
            <a:endCxn id="54" idx="2"/>
          </p:cNvCxnSpPr>
          <p:nvPr/>
        </p:nvCxnSpPr>
        <p:spPr>
          <a:xfrm>
            <a:off x="10577884" y="1018472"/>
            <a:ext cx="226699" cy="503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F792CCA6-0D39-732E-1FDD-3E0BC655B5B0}"/>
              </a:ext>
            </a:extLst>
          </p:cNvPr>
          <p:cNvSpPr/>
          <p:nvPr/>
        </p:nvSpPr>
        <p:spPr>
          <a:xfrm>
            <a:off x="9423974" y="164063"/>
            <a:ext cx="2387600" cy="2387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BA2155F-D6CC-4258-90AD-1658D845FA10}"/>
              </a:ext>
            </a:extLst>
          </p:cNvPr>
          <p:cNvSpPr/>
          <p:nvPr/>
        </p:nvSpPr>
        <p:spPr>
          <a:xfrm>
            <a:off x="10318605" y="0"/>
            <a:ext cx="598337" cy="33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C</a:t>
            </a:r>
            <a:r>
              <a:rPr kumimoji="1" lang="en-US" altLang="ko-Kore-KR" baseline="-25000" dirty="0">
                <a:solidFill>
                  <a:schemeClr val="tx1"/>
                </a:solidFill>
              </a:rPr>
              <a:t>1</a:t>
            </a:r>
            <a:endParaRPr kumimoji="1" lang="ko-Kore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DF153B1-6898-C615-91F3-E32F96FEA84B}"/>
              </a:ext>
            </a:extLst>
          </p:cNvPr>
          <p:cNvSpPr/>
          <p:nvPr/>
        </p:nvSpPr>
        <p:spPr>
          <a:xfrm>
            <a:off x="9797592" y="628326"/>
            <a:ext cx="780292" cy="7802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DP</a:t>
            </a:r>
            <a:r>
              <a:rPr kumimoji="1" lang="en-US" altLang="ko-Kore-KR" sz="1600" baseline="-25000" dirty="0">
                <a:solidFill>
                  <a:schemeClr val="tx1"/>
                </a:solidFill>
              </a:rPr>
              <a:t>11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C030AD0-1B50-A8BC-CD28-2B83C9AC375E}"/>
              </a:ext>
            </a:extLst>
          </p:cNvPr>
          <p:cNvSpPr/>
          <p:nvPr/>
        </p:nvSpPr>
        <p:spPr>
          <a:xfrm>
            <a:off x="12487362" y="206304"/>
            <a:ext cx="2387600" cy="2387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4824FF1-0CEB-5B89-7995-F54A0718DE80}"/>
              </a:ext>
            </a:extLst>
          </p:cNvPr>
          <p:cNvSpPr/>
          <p:nvPr/>
        </p:nvSpPr>
        <p:spPr>
          <a:xfrm>
            <a:off x="13381993" y="42241"/>
            <a:ext cx="598337" cy="33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C</a:t>
            </a:r>
            <a:r>
              <a:rPr kumimoji="1" lang="en-US" altLang="ko-Kore-KR" baseline="-25000" dirty="0">
                <a:solidFill>
                  <a:schemeClr val="tx1"/>
                </a:solidFill>
              </a:rPr>
              <a:t>2</a:t>
            </a:r>
            <a:endParaRPr kumimoji="1" lang="ko-Kore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C0B12FA-D5C2-9423-B6CD-7A6084E19977}"/>
              </a:ext>
            </a:extLst>
          </p:cNvPr>
          <p:cNvSpPr/>
          <p:nvPr/>
        </p:nvSpPr>
        <p:spPr>
          <a:xfrm>
            <a:off x="11156611" y="2890440"/>
            <a:ext cx="2387600" cy="2387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B3B0AD9-5A03-1EA8-B6BD-68E9761D3ADD}"/>
              </a:ext>
            </a:extLst>
          </p:cNvPr>
          <p:cNvSpPr/>
          <p:nvPr/>
        </p:nvSpPr>
        <p:spPr>
          <a:xfrm>
            <a:off x="12051242" y="2726377"/>
            <a:ext cx="598337" cy="33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C</a:t>
            </a:r>
            <a:r>
              <a:rPr kumimoji="1" lang="en-US" altLang="ko-Kore-KR" baseline="-25000" dirty="0">
                <a:solidFill>
                  <a:schemeClr val="tx1"/>
                </a:solidFill>
              </a:rPr>
              <a:t>3</a:t>
            </a:r>
            <a:endParaRPr kumimoji="1" lang="ko-Kore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6BBF26C-EB1E-E1BF-5EE7-7ED3FFA4B88B}"/>
              </a:ext>
            </a:extLst>
          </p:cNvPr>
          <p:cNvSpPr/>
          <p:nvPr/>
        </p:nvSpPr>
        <p:spPr>
          <a:xfrm>
            <a:off x="10804583" y="678696"/>
            <a:ext cx="780292" cy="7802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DP</a:t>
            </a:r>
            <a:r>
              <a:rPr kumimoji="1" lang="en-US" altLang="ko-Kore-KR" sz="1600" baseline="-25000" dirty="0">
                <a:solidFill>
                  <a:schemeClr val="tx1"/>
                </a:solidFill>
              </a:rPr>
              <a:t>12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4DBE422-BECE-82F7-306E-64EE42000E9F}"/>
              </a:ext>
            </a:extLst>
          </p:cNvPr>
          <p:cNvSpPr/>
          <p:nvPr/>
        </p:nvSpPr>
        <p:spPr>
          <a:xfrm>
            <a:off x="10264075" y="1509260"/>
            <a:ext cx="780292" cy="7802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DP</a:t>
            </a:r>
            <a:r>
              <a:rPr kumimoji="1" lang="en-US" altLang="ko-Kore-KR" sz="1600" baseline="-25000" dirty="0">
                <a:solidFill>
                  <a:schemeClr val="tx1"/>
                </a:solidFill>
              </a:rPr>
              <a:t>13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9E7B9106-E83C-7F79-79E0-239D47124B45}"/>
              </a:ext>
            </a:extLst>
          </p:cNvPr>
          <p:cNvSpPr/>
          <p:nvPr/>
        </p:nvSpPr>
        <p:spPr>
          <a:xfrm>
            <a:off x="12800020" y="695752"/>
            <a:ext cx="780292" cy="7802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DP</a:t>
            </a:r>
            <a:r>
              <a:rPr kumimoji="1" lang="en-US" altLang="ko-Kore-KR" sz="1600" baseline="-25000" dirty="0">
                <a:solidFill>
                  <a:schemeClr val="tx1"/>
                </a:solidFill>
              </a:rPr>
              <a:t>21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C678040-4447-8CD0-0761-ACAA108DB199}"/>
              </a:ext>
            </a:extLst>
          </p:cNvPr>
          <p:cNvSpPr/>
          <p:nvPr/>
        </p:nvSpPr>
        <p:spPr>
          <a:xfrm>
            <a:off x="13807011" y="695752"/>
            <a:ext cx="780292" cy="7802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DP</a:t>
            </a:r>
            <a:r>
              <a:rPr kumimoji="1" lang="en-US" altLang="ko-Kore-KR" sz="1600" baseline="-25000" dirty="0">
                <a:solidFill>
                  <a:schemeClr val="tx1"/>
                </a:solidFill>
              </a:rPr>
              <a:t>22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331AEFA6-604A-5697-25FC-837E844B563D}"/>
              </a:ext>
            </a:extLst>
          </p:cNvPr>
          <p:cNvSpPr/>
          <p:nvPr/>
        </p:nvSpPr>
        <p:spPr>
          <a:xfrm>
            <a:off x="11469269" y="3242943"/>
            <a:ext cx="780292" cy="7802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DP</a:t>
            </a:r>
            <a:r>
              <a:rPr kumimoji="1" lang="en-US" altLang="ko-Kore-KR" sz="1600" baseline="-25000" dirty="0">
                <a:solidFill>
                  <a:schemeClr val="tx1"/>
                </a:solidFill>
              </a:rPr>
              <a:t>31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1D95264C-81DF-621C-EAEA-D0A6FA897700}"/>
              </a:ext>
            </a:extLst>
          </p:cNvPr>
          <p:cNvSpPr/>
          <p:nvPr/>
        </p:nvSpPr>
        <p:spPr>
          <a:xfrm>
            <a:off x="12476260" y="3293313"/>
            <a:ext cx="780292" cy="7802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DP</a:t>
            </a:r>
            <a:r>
              <a:rPr kumimoji="1" lang="en-US" altLang="ko-Kore-KR" sz="1600" baseline="-25000" dirty="0">
                <a:solidFill>
                  <a:schemeClr val="tx1"/>
                </a:solidFill>
              </a:rPr>
              <a:t>32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497F88E-BC5D-3B49-1D24-5C7BE6085947}"/>
              </a:ext>
            </a:extLst>
          </p:cNvPr>
          <p:cNvSpPr/>
          <p:nvPr/>
        </p:nvSpPr>
        <p:spPr>
          <a:xfrm>
            <a:off x="11469269" y="4167503"/>
            <a:ext cx="780292" cy="7802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DP</a:t>
            </a:r>
            <a:r>
              <a:rPr kumimoji="1" lang="en-US" altLang="ko-Kore-KR" sz="1600" baseline="-25000" dirty="0">
                <a:solidFill>
                  <a:schemeClr val="tx1"/>
                </a:solidFill>
              </a:rPr>
              <a:t>33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04EC2252-5819-8275-449D-4234F0EA9E75}"/>
              </a:ext>
            </a:extLst>
          </p:cNvPr>
          <p:cNvSpPr/>
          <p:nvPr/>
        </p:nvSpPr>
        <p:spPr>
          <a:xfrm>
            <a:off x="12476260" y="4217873"/>
            <a:ext cx="780292" cy="7802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DP</a:t>
            </a:r>
            <a:r>
              <a:rPr kumimoji="1" lang="en-US" altLang="ko-Kore-KR" sz="1600" baseline="-25000" dirty="0">
                <a:solidFill>
                  <a:schemeClr val="tx1"/>
                </a:solidFill>
              </a:rPr>
              <a:t>34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E98EB50F-A5B2-29AE-CA3B-DA2958CA5503}"/>
              </a:ext>
            </a:extLst>
          </p:cNvPr>
          <p:cNvCxnSpPr>
            <a:cxnSpLocks/>
            <a:stCxn id="54" idx="4"/>
            <a:endCxn id="55" idx="7"/>
          </p:cNvCxnSpPr>
          <p:nvPr/>
        </p:nvCxnSpPr>
        <p:spPr>
          <a:xfrm flipH="1">
            <a:off x="10930096" y="1458988"/>
            <a:ext cx="264633" cy="1645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7C2ED2EE-A740-2F56-E435-63B1857D047C}"/>
              </a:ext>
            </a:extLst>
          </p:cNvPr>
          <p:cNvCxnSpPr>
            <a:cxnSpLocks/>
            <a:stCxn id="39" idx="4"/>
            <a:endCxn id="55" idx="1"/>
          </p:cNvCxnSpPr>
          <p:nvPr/>
        </p:nvCxnSpPr>
        <p:spPr>
          <a:xfrm>
            <a:off x="10187738" y="1408618"/>
            <a:ext cx="190608" cy="214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7C33839A-CC84-4CB3-256C-180BB87BF6DE}"/>
              </a:ext>
            </a:extLst>
          </p:cNvPr>
          <p:cNvCxnSpPr>
            <a:cxnSpLocks/>
            <a:stCxn id="55" idx="6"/>
          </p:cNvCxnSpPr>
          <p:nvPr/>
        </p:nvCxnSpPr>
        <p:spPr>
          <a:xfrm flipV="1">
            <a:off x="11044367" y="1458988"/>
            <a:ext cx="377061" cy="4404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BA4EAAAF-7C3E-8694-2415-F298F9AEEB7E}"/>
              </a:ext>
            </a:extLst>
          </p:cNvPr>
          <p:cNvCxnSpPr>
            <a:cxnSpLocks/>
          </p:cNvCxnSpPr>
          <p:nvPr/>
        </p:nvCxnSpPr>
        <p:spPr>
          <a:xfrm>
            <a:off x="11883602" y="1357280"/>
            <a:ext cx="5246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A346A69-9A04-9D46-1B4B-1DC2E816B34E}"/>
              </a:ext>
            </a:extLst>
          </p:cNvPr>
          <p:cNvCxnSpPr>
            <a:cxnSpLocks/>
          </p:cNvCxnSpPr>
          <p:nvPr/>
        </p:nvCxnSpPr>
        <p:spPr>
          <a:xfrm flipH="1" flipV="1">
            <a:off x="11156610" y="2551663"/>
            <a:ext cx="312659" cy="506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C0286E96-326D-0681-5467-F3867BAEBB03}"/>
              </a:ext>
            </a:extLst>
          </p:cNvPr>
          <p:cNvCxnSpPr>
            <a:cxnSpLocks/>
          </p:cNvCxnSpPr>
          <p:nvPr/>
        </p:nvCxnSpPr>
        <p:spPr>
          <a:xfrm>
            <a:off x="11377687" y="2420696"/>
            <a:ext cx="262734" cy="4406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DEFA4C7B-3582-D889-A2B6-B5523EFE46C7}"/>
              </a:ext>
            </a:extLst>
          </p:cNvPr>
          <p:cNvCxnSpPr>
            <a:cxnSpLocks/>
          </p:cNvCxnSpPr>
          <p:nvPr/>
        </p:nvCxnSpPr>
        <p:spPr>
          <a:xfrm flipH="1">
            <a:off x="13016181" y="2641012"/>
            <a:ext cx="240371" cy="3528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EEADA2EE-9611-9EDA-0477-4E055BC26DA8}"/>
              </a:ext>
            </a:extLst>
          </p:cNvPr>
          <p:cNvCxnSpPr>
            <a:cxnSpLocks/>
          </p:cNvCxnSpPr>
          <p:nvPr/>
        </p:nvCxnSpPr>
        <p:spPr>
          <a:xfrm flipH="1">
            <a:off x="11887911" y="1595127"/>
            <a:ext cx="492669" cy="11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2A4CE85-9A98-86FB-9643-D78058CABE53}"/>
              </a:ext>
            </a:extLst>
          </p:cNvPr>
          <p:cNvCxnSpPr>
            <a:cxnSpLocks/>
            <a:stCxn id="54" idx="6"/>
            <a:endCxn id="56" idx="2"/>
          </p:cNvCxnSpPr>
          <p:nvPr/>
        </p:nvCxnSpPr>
        <p:spPr>
          <a:xfrm>
            <a:off x="11584875" y="1068842"/>
            <a:ext cx="1215145" cy="170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E8F1C14-29C5-A139-0DEF-68803D12A792}"/>
              </a:ext>
            </a:extLst>
          </p:cNvPr>
          <p:cNvCxnSpPr>
            <a:cxnSpLocks/>
            <a:stCxn id="56" idx="3"/>
          </p:cNvCxnSpPr>
          <p:nvPr/>
        </p:nvCxnSpPr>
        <p:spPr>
          <a:xfrm flipH="1">
            <a:off x="11027767" y="1361773"/>
            <a:ext cx="1886524" cy="69784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890F306-14E5-EF30-577B-21AF37E5FCA1}"/>
              </a:ext>
            </a:extLst>
          </p:cNvPr>
          <p:cNvCxnSpPr>
            <a:cxnSpLocks/>
            <a:stCxn id="56" idx="6"/>
            <a:endCxn id="57" idx="2"/>
          </p:cNvCxnSpPr>
          <p:nvPr/>
        </p:nvCxnSpPr>
        <p:spPr>
          <a:xfrm>
            <a:off x="13580312" y="1085898"/>
            <a:ext cx="2266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52D70AC1-6C36-099C-D44C-B0EC356996EC}"/>
              </a:ext>
            </a:extLst>
          </p:cNvPr>
          <p:cNvCxnSpPr>
            <a:cxnSpLocks/>
            <a:stCxn id="57" idx="4"/>
            <a:endCxn id="60" idx="7"/>
          </p:cNvCxnSpPr>
          <p:nvPr/>
        </p:nvCxnSpPr>
        <p:spPr>
          <a:xfrm flipH="1">
            <a:off x="13142281" y="1476044"/>
            <a:ext cx="1054876" cy="19315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0F0644C0-2AD5-EA43-7BB7-1B9F5F015D56}"/>
              </a:ext>
            </a:extLst>
          </p:cNvPr>
          <p:cNvCxnSpPr>
            <a:cxnSpLocks/>
            <a:stCxn id="61" idx="2"/>
            <a:endCxn id="55" idx="4"/>
          </p:cNvCxnSpPr>
          <p:nvPr/>
        </p:nvCxnSpPr>
        <p:spPr>
          <a:xfrm flipH="1" flipV="1">
            <a:off x="10654221" y="2289552"/>
            <a:ext cx="815048" cy="226809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08D03B60-1465-021D-B3C1-FF25568E102B}"/>
              </a:ext>
            </a:extLst>
          </p:cNvPr>
          <p:cNvCxnSpPr>
            <a:cxnSpLocks/>
            <a:stCxn id="60" idx="2"/>
            <a:endCxn id="61" idx="7"/>
          </p:cNvCxnSpPr>
          <p:nvPr/>
        </p:nvCxnSpPr>
        <p:spPr>
          <a:xfrm flipH="1">
            <a:off x="12135290" y="3683459"/>
            <a:ext cx="340970" cy="5983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5A1B78E3-FA51-E433-4951-CB81362E1F30}"/>
              </a:ext>
            </a:extLst>
          </p:cNvPr>
          <p:cNvCxnSpPr>
            <a:cxnSpLocks/>
            <a:stCxn id="59" idx="5"/>
          </p:cNvCxnSpPr>
          <p:nvPr/>
        </p:nvCxnSpPr>
        <p:spPr>
          <a:xfrm>
            <a:off x="12135290" y="3908964"/>
            <a:ext cx="484431" cy="4908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3B63DFB3-EFE7-CBF8-988E-1CA15DF2BB09}"/>
              </a:ext>
            </a:extLst>
          </p:cNvPr>
          <p:cNvCxnSpPr>
            <a:cxnSpLocks/>
            <a:stCxn id="60" idx="4"/>
            <a:endCxn id="62" idx="0"/>
          </p:cNvCxnSpPr>
          <p:nvPr/>
        </p:nvCxnSpPr>
        <p:spPr>
          <a:xfrm>
            <a:off x="12866406" y="4073605"/>
            <a:ext cx="0" cy="1442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C85075F-9363-55D9-F1E7-44A3E8713002}"/>
              </a:ext>
            </a:extLst>
          </p:cNvPr>
          <p:cNvCxnSpPr>
            <a:cxnSpLocks/>
            <a:stCxn id="61" idx="0"/>
            <a:endCxn id="59" idx="4"/>
          </p:cNvCxnSpPr>
          <p:nvPr/>
        </p:nvCxnSpPr>
        <p:spPr>
          <a:xfrm flipV="1">
            <a:off x="11859415" y="4023235"/>
            <a:ext cx="0" cy="1442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제목 1">
            <a:extLst>
              <a:ext uri="{FF2B5EF4-FFF2-40B4-BE49-F238E27FC236}">
                <a16:creationId xmlns:a16="http://schemas.microsoft.com/office/drawing/2014/main" id="{335C356B-D4D5-8032-054E-012DD20F7FA9}"/>
              </a:ext>
            </a:extLst>
          </p:cNvPr>
          <p:cNvSpPr txBox="1">
            <a:spLocks/>
          </p:cNvSpPr>
          <p:nvPr/>
        </p:nvSpPr>
        <p:spPr>
          <a:xfrm>
            <a:off x="165083" y="156876"/>
            <a:ext cx="7399184" cy="586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0" dirty="0"/>
              <a:t>다중 </a:t>
            </a:r>
            <a:r>
              <a:rPr lang="en-US" altLang="ko-KR" sz="2400" b="0" dirty="0"/>
              <a:t>FR</a:t>
            </a:r>
            <a:r>
              <a:rPr lang="ko-KR" altLang="en-US" sz="2400" b="0" dirty="0"/>
              <a:t>문제</a:t>
            </a:r>
            <a:r>
              <a:rPr lang="en-US" altLang="ko-KR" sz="2400" b="0" dirty="0"/>
              <a:t> </a:t>
            </a:r>
            <a:r>
              <a:rPr lang="en-US" altLang="ko-KR" sz="2400" b="0" dirty="0">
                <a:sym typeface="Wingdings" pitchFamily="2" charset="2"/>
              </a:rPr>
              <a:t> set of DP (</a:t>
            </a:r>
            <a:r>
              <a:rPr lang="ko-KR" altLang="en-US" sz="2400" b="0" dirty="0">
                <a:sym typeface="Wingdings" pitchFamily="2" charset="2"/>
              </a:rPr>
              <a:t>설계 변경 옵션</a:t>
            </a:r>
            <a:r>
              <a:rPr lang="en-US" altLang="ko-KR" sz="2400" b="0" dirty="0">
                <a:sym typeface="Wingdings" pitchFamily="2" charset="2"/>
              </a:rPr>
              <a:t>)</a:t>
            </a:r>
            <a:endParaRPr lang="ko-KR" altLang="en-US" sz="2400" b="0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95B1BFDE-2C2F-BAD7-34F9-B350A9861CC7}"/>
              </a:ext>
            </a:extLst>
          </p:cNvPr>
          <p:cNvSpPr txBox="1"/>
          <p:nvPr/>
        </p:nvSpPr>
        <p:spPr>
          <a:xfrm>
            <a:off x="522940" y="1714740"/>
            <a:ext cx="36625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latin typeface="+mn-ea"/>
              </a:rPr>
              <a:t>FR</a:t>
            </a:r>
            <a:r>
              <a:rPr kumimoji="1" lang="en-US" altLang="ko-Kore-KR" spc="-40" baseline="-25000" dirty="0">
                <a:latin typeface="+mn-ea"/>
              </a:rPr>
              <a:t>1</a:t>
            </a:r>
            <a:endParaRPr kumimoji="1" lang="ko-Kore-KR" altLang="en-US" sz="2000" spc="-40" baseline="-25000" dirty="0">
              <a:latin typeface="+mn-ea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CA94A53-C110-6B0E-7C18-7E7BCA17CC93}"/>
              </a:ext>
            </a:extLst>
          </p:cNvPr>
          <p:cNvSpPr txBox="1"/>
          <p:nvPr/>
        </p:nvSpPr>
        <p:spPr>
          <a:xfrm>
            <a:off x="1276330" y="833806"/>
            <a:ext cx="125675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Alternative 1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35A3E76-0469-2F09-A7ED-30ADDF6D691B}"/>
              </a:ext>
            </a:extLst>
          </p:cNvPr>
          <p:cNvSpPr txBox="1"/>
          <p:nvPr/>
        </p:nvSpPr>
        <p:spPr>
          <a:xfrm>
            <a:off x="3014267" y="833806"/>
            <a:ext cx="125675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Alternative 2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BB373E9-6804-BFDF-D42F-C8A403B9864D}"/>
              </a:ext>
            </a:extLst>
          </p:cNvPr>
          <p:cNvSpPr txBox="1"/>
          <p:nvPr/>
        </p:nvSpPr>
        <p:spPr>
          <a:xfrm>
            <a:off x="4584064" y="833806"/>
            <a:ext cx="125675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Alternative 3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115CE14-D014-F3EB-23BA-0EA06CA04CC4}"/>
              </a:ext>
            </a:extLst>
          </p:cNvPr>
          <p:cNvSpPr txBox="1"/>
          <p:nvPr/>
        </p:nvSpPr>
        <p:spPr>
          <a:xfrm>
            <a:off x="1371501" y="1554361"/>
            <a:ext cx="1010148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 algn="l">
              <a:buFontTx/>
              <a:buChar char="-"/>
            </a:pPr>
            <a:r>
              <a:rPr kumimoji="1" lang="en-US" altLang="ko-KR" spc="-40" dirty="0">
                <a:latin typeface="+mn-ea"/>
              </a:rPr>
              <a:t>D</a:t>
            </a:r>
            <a:r>
              <a:rPr kumimoji="1" lang="en-US" altLang="ko-Kore-KR" spc="-40" dirty="0">
                <a:latin typeface="+mn-ea"/>
              </a:rPr>
              <a:t>P</a:t>
            </a:r>
            <a:r>
              <a:rPr kumimoji="1" lang="en-US" altLang="ko-Kore-KR" spc="-40" baseline="-25000" dirty="0">
                <a:latin typeface="+mn-ea"/>
              </a:rPr>
              <a:t>11</a:t>
            </a:r>
            <a:r>
              <a:rPr kumimoji="1" lang="en-US" altLang="ko-Kore-KR" spc="-40" dirty="0">
                <a:latin typeface="+mn-ea"/>
              </a:rPr>
              <a:t>↑</a:t>
            </a:r>
          </a:p>
          <a:p>
            <a:pPr marL="342900" indent="-342900">
              <a:buFontTx/>
              <a:buChar char="-"/>
            </a:pPr>
            <a:r>
              <a:rPr kumimoji="1" lang="en-US" altLang="ko-KR" spc="-40" dirty="0">
                <a:latin typeface="+mn-ea"/>
              </a:rPr>
              <a:t>D</a:t>
            </a:r>
            <a:r>
              <a:rPr kumimoji="1" lang="en-US" altLang="ko-Kore-KR" spc="-40" dirty="0">
                <a:latin typeface="+mn-ea"/>
              </a:rPr>
              <a:t>P</a:t>
            </a:r>
            <a:r>
              <a:rPr kumimoji="1" lang="en-US" altLang="ko-KR" spc="-40" baseline="-25000" dirty="0">
                <a:latin typeface="+mn-ea"/>
              </a:rPr>
              <a:t>2</a:t>
            </a:r>
            <a:r>
              <a:rPr kumimoji="1" lang="en-US" altLang="ko-Kore-KR" spc="-40" baseline="-25000" dirty="0">
                <a:latin typeface="+mn-ea"/>
              </a:rPr>
              <a:t>1</a:t>
            </a:r>
            <a:r>
              <a:rPr kumimoji="1" lang="en-US" altLang="ko-Kore-KR" spc="-40" dirty="0">
                <a:latin typeface="+mn-ea"/>
              </a:rPr>
              <a:t>↑</a:t>
            </a:r>
          </a:p>
          <a:p>
            <a:pPr marL="342900" indent="-342900">
              <a:buFontTx/>
              <a:buChar char="-"/>
            </a:pPr>
            <a:r>
              <a:rPr kumimoji="1" lang="en-US" altLang="ko-KR" spc="-40" dirty="0">
                <a:latin typeface="+mn-ea"/>
              </a:rPr>
              <a:t>D</a:t>
            </a:r>
            <a:r>
              <a:rPr kumimoji="1" lang="en-US" altLang="ko-Kore-KR" spc="-40" dirty="0">
                <a:latin typeface="+mn-ea"/>
              </a:rPr>
              <a:t>P</a:t>
            </a:r>
            <a:r>
              <a:rPr kumimoji="1" lang="en-US" altLang="ko-KR" spc="-40" baseline="-25000" dirty="0">
                <a:latin typeface="+mn-ea"/>
              </a:rPr>
              <a:t>33</a:t>
            </a:r>
            <a:r>
              <a:rPr kumimoji="1" lang="en-US" altLang="ko-Kore-KR" spc="-40" dirty="0">
                <a:latin typeface="+mn-ea"/>
              </a:rPr>
              <a:t>↓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821F93E-0955-219D-8699-5D092722FF90}"/>
              </a:ext>
            </a:extLst>
          </p:cNvPr>
          <p:cNvSpPr txBox="1"/>
          <p:nvPr/>
        </p:nvSpPr>
        <p:spPr>
          <a:xfrm>
            <a:off x="3100881" y="1708250"/>
            <a:ext cx="101014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 algn="l">
              <a:buFontTx/>
              <a:buChar char="-"/>
            </a:pPr>
            <a:r>
              <a:rPr kumimoji="1" lang="en-US" altLang="ko-KR" spc="-40" dirty="0">
                <a:latin typeface="+mn-ea"/>
              </a:rPr>
              <a:t>D</a:t>
            </a:r>
            <a:r>
              <a:rPr kumimoji="1" lang="en-US" altLang="ko-Kore-KR" spc="-40" dirty="0">
                <a:latin typeface="+mn-ea"/>
              </a:rPr>
              <a:t>P</a:t>
            </a:r>
            <a:r>
              <a:rPr kumimoji="1" lang="en-US" altLang="ko-Kore-KR" spc="-40" baseline="-25000" dirty="0">
                <a:latin typeface="+mn-ea"/>
              </a:rPr>
              <a:t>1</a:t>
            </a:r>
            <a:r>
              <a:rPr kumimoji="1" lang="en-US" altLang="ko-KR" spc="-40" baseline="-25000" dirty="0">
                <a:latin typeface="+mn-ea"/>
              </a:rPr>
              <a:t>2</a:t>
            </a:r>
            <a:r>
              <a:rPr kumimoji="1" lang="en-US" altLang="ko-Kore-KR" spc="-40" dirty="0">
                <a:latin typeface="+mn-ea"/>
              </a:rPr>
              <a:t>↑</a:t>
            </a:r>
          </a:p>
          <a:p>
            <a:pPr marL="342900" indent="-342900">
              <a:buFontTx/>
              <a:buChar char="-"/>
            </a:pPr>
            <a:r>
              <a:rPr kumimoji="1" lang="en-US" altLang="ko-KR" spc="-40" dirty="0">
                <a:latin typeface="+mn-ea"/>
              </a:rPr>
              <a:t>D</a:t>
            </a:r>
            <a:r>
              <a:rPr kumimoji="1" lang="en-US" altLang="ko-Kore-KR" spc="-40" dirty="0">
                <a:latin typeface="+mn-ea"/>
              </a:rPr>
              <a:t>P</a:t>
            </a:r>
            <a:r>
              <a:rPr kumimoji="1" lang="en-US" altLang="ko-KR" spc="-40" baseline="-25000" dirty="0">
                <a:latin typeface="+mn-ea"/>
              </a:rPr>
              <a:t>13</a:t>
            </a:r>
            <a:r>
              <a:rPr kumimoji="1" lang="en-US" altLang="ko-Kore-KR" spc="-40" dirty="0">
                <a:latin typeface="+mn-ea"/>
              </a:rPr>
              <a:t>↑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7CE89795-6EDC-B72F-332D-FB3EC4D5003C}"/>
              </a:ext>
            </a:extLst>
          </p:cNvPr>
          <p:cNvSpPr txBox="1"/>
          <p:nvPr/>
        </p:nvSpPr>
        <p:spPr>
          <a:xfrm>
            <a:off x="4773893" y="1400473"/>
            <a:ext cx="1010148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 algn="l">
              <a:buFontTx/>
              <a:buChar char="-"/>
            </a:pPr>
            <a:r>
              <a:rPr kumimoji="1" lang="en-US" altLang="ko-KR" spc="-40" dirty="0">
                <a:latin typeface="+mn-ea"/>
              </a:rPr>
              <a:t>D</a:t>
            </a:r>
            <a:r>
              <a:rPr kumimoji="1" lang="en-US" altLang="ko-Kore-KR" spc="-40" dirty="0">
                <a:latin typeface="+mn-ea"/>
              </a:rPr>
              <a:t>P</a:t>
            </a:r>
            <a:r>
              <a:rPr kumimoji="1" lang="en-US" altLang="ko-Kore-KR" spc="-40" baseline="-25000" dirty="0">
                <a:latin typeface="+mn-ea"/>
              </a:rPr>
              <a:t>21</a:t>
            </a:r>
            <a:r>
              <a:rPr kumimoji="1" lang="en-US" altLang="ko-Kore-KR" spc="-40" dirty="0">
                <a:latin typeface="+mn-ea"/>
              </a:rPr>
              <a:t>↑</a:t>
            </a:r>
          </a:p>
          <a:p>
            <a:pPr marL="342900" indent="-342900">
              <a:buFontTx/>
              <a:buChar char="-"/>
            </a:pPr>
            <a:r>
              <a:rPr kumimoji="1" lang="en-US" altLang="ko-KR" spc="-40" dirty="0">
                <a:latin typeface="+mn-ea"/>
              </a:rPr>
              <a:t>D</a:t>
            </a:r>
            <a:r>
              <a:rPr kumimoji="1" lang="en-US" altLang="ko-Kore-KR" spc="-40" dirty="0">
                <a:latin typeface="+mn-ea"/>
              </a:rPr>
              <a:t>P</a:t>
            </a:r>
            <a:r>
              <a:rPr kumimoji="1" lang="en-US" altLang="ko-KR" spc="-40" baseline="-25000" dirty="0">
                <a:latin typeface="+mn-ea"/>
              </a:rPr>
              <a:t>22</a:t>
            </a:r>
            <a:r>
              <a:rPr kumimoji="1" lang="en-US" altLang="ko-Kore-KR" spc="-40" dirty="0">
                <a:latin typeface="+mn-ea"/>
              </a:rPr>
              <a:t>↑</a:t>
            </a:r>
          </a:p>
          <a:p>
            <a:pPr marL="342900" indent="-342900">
              <a:buFontTx/>
              <a:buChar char="-"/>
            </a:pPr>
            <a:r>
              <a:rPr kumimoji="1" lang="en-US" altLang="ko-KR" spc="-40" dirty="0">
                <a:latin typeface="+mn-ea"/>
              </a:rPr>
              <a:t>D</a:t>
            </a:r>
            <a:r>
              <a:rPr kumimoji="1" lang="en-US" altLang="ko-Kore-KR" spc="-40" dirty="0">
                <a:latin typeface="+mn-ea"/>
              </a:rPr>
              <a:t>P</a:t>
            </a:r>
            <a:r>
              <a:rPr kumimoji="1" lang="en-US" altLang="ko-KR" spc="-40" baseline="-25000" dirty="0">
                <a:latin typeface="+mn-ea"/>
              </a:rPr>
              <a:t>31</a:t>
            </a:r>
            <a:r>
              <a:rPr kumimoji="1" lang="en-US" altLang="ko-Kore-KR" spc="-40" dirty="0">
                <a:latin typeface="+mn-ea"/>
              </a:rPr>
              <a:t>↓</a:t>
            </a:r>
          </a:p>
          <a:p>
            <a:pPr marL="342900" indent="-342900">
              <a:buFontTx/>
              <a:buChar char="-"/>
            </a:pPr>
            <a:r>
              <a:rPr kumimoji="1" lang="en-US" altLang="ko-Kore-KR" spc="-40" dirty="0">
                <a:latin typeface="+mn-ea"/>
              </a:rPr>
              <a:t>DP</a:t>
            </a:r>
            <a:r>
              <a:rPr kumimoji="1" lang="en-US" altLang="ko-Kore-KR" spc="-40" baseline="-25000" dirty="0">
                <a:latin typeface="+mn-ea"/>
              </a:rPr>
              <a:t>33</a:t>
            </a:r>
            <a:r>
              <a:rPr kumimoji="1" lang="en-US" altLang="ko-Kore-KR" spc="-40" dirty="0">
                <a:latin typeface="+mn-ea"/>
              </a:rPr>
              <a:t>↓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665E755-7202-7C8A-18D5-D4B1D64AAE00}"/>
              </a:ext>
            </a:extLst>
          </p:cNvPr>
          <p:cNvSpPr txBox="1"/>
          <p:nvPr/>
        </p:nvSpPr>
        <p:spPr>
          <a:xfrm>
            <a:off x="6814476" y="1647802"/>
            <a:ext cx="14327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Choose one </a:t>
            </a:r>
            <a:endParaRPr kumimoji="1" lang="ko-Kore-KR" altLang="en-US" sz="2000" spc="-4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D486F2-BDCC-473C-870F-61D7439C9FDF}"/>
              </a:ext>
            </a:extLst>
          </p:cNvPr>
          <p:cNvSpPr txBox="1"/>
          <p:nvPr/>
        </p:nvSpPr>
        <p:spPr>
          <a:xfrm>
            <a:off x="518342" y="3653903"/>
            <a:ext cx="36625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latin typeface="+mn-ea"/>
              </a:rPr>
              <a:t>FR</a:t>
            </a:r>
            <a:r>
              <a:rPr kumimoji="1" lang="en-US" altLang="ko-Kore-KR" spc="-40" baseline="-25000" dirty="0">
                <a:latin typeface="+mn-ea"/>
              </a:rPr>
              <a:t>2</a:t>
            </a:r>
            <a:endParaRPr kumimoji="1" lang="ko-Kore-KR" altLang="en-US" sz="2000" spc="-40" baseline="-250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986B6-E570-7A87-BA36-EEABB361A3C2}"/>
              </a:ext>
            </a:extLst>
          </p:cNvPr>
          <p:cNvSpPr txBox="1"/>
          <p:nvPr/>
        </p:nvSpPr>
        <p:spPr>
          <a:xfrm>
            <a:off x="1276330" y="2908791"/>
            <a:ext cx="125675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Alternative 1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5B052A-6A05-7FDC-ADF2-7AB9D2CAFB78}"/>
              </a:ext>
            </a:extLst>
          </p:cNvPr>
          <p:cNvSpPr txBox="1"/>
          <p:nvPr/>
        </p:nvSpPr>
        <p:spPr>
          <a:xfrm>
            <a:off x="2840247" y="2908791"/>
            <a:ext cx="125675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Alternative 2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00A960-D088-2ED8-7A21-85350B878D00}"/>
              </a:ext>
            </a:extLst>
          </p:cNvPr>
          <p:cNvSpPr txBox="1"/>
          <p:nvPr/>
        </p:nvSpPr>
        <p:spPr>
          <a:xfrm>
            <a:off x="4882110" y="2908791"/>
            <a:ext cx="12471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Alternative k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6A1A7D-FC8C-56CE-016E-5B3C7937C272}"/>
              </a:ext>
            </a:extLst>
          </p:cNvPr>
          <p:cNvSpPr txBox="1"/>
          <p:nvPr/>
        </p:nvSpPr>
        <p:spPr>
          <a:xfrm>
            <a:off x="1371501" y="3629346"/>
            <a:ext cx="101014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 algn="l">
              <a:buFontTx/>
              <a:buChar char="-"/>
            </a:pPr>
            <a:r>
              <a:rPr kumimoji="1" lang="en-US" altLang="ko-KR" spc="-40" dirty="0">
                <a:latin typeface="+mn-ea"/>
              </a:rPr>
              <a:t>D</a:t>
            </a:r>
            <a:r>
              <a:rPr kumimoji="1" lang="en-US" altLang="ko-Kore-KR" spc="-40" dirty="0">
                <a:latin typeface="+mn-ea"/>
              </a:rPr>
              <a:t>P</a:t>
            </a:r>
            <a:r>
              <a:rPr kumimoji="1" lang="en-US" altLang="ko-Kore-KR" spc="-40" baseline="-25000" dirty="0">
                <a:latin typeface="+mn-ea"/>
              </a:rPr>
              <a:t>11</a:t>
            </a:r>
            <a:r>
              <a:rPr kumimoji="1" lang="en-US" altLang="ko-Kore-KR" spc="-40" dirty="0">
                <a:latin typeface="+mn-ea"/>
              </a:rPr>
              <a:t>↓</a:t>
            </a:r>
          </a:p>
          <a:p>
            <a:pPr marL="342900" indent="-342900">
              <a:buFontTx/>
              <a:buChar char="-"/>
            </a:pPr>
            <a:r>
              <a:rPr kumimoji="1" lang="en-US" altLang="ko-KR" spc="-40" dirty="0">
                <a:latin typeface="+mn-ea"/>
              </a:rPr>
              <a:t>D</a:t>
            </a:r>
            <a:r>
              <a:rPr kumimoji="1" lang="en-US" altLang="ko-Kore-KR" spc="-40" dirty="0">
                <a:latin typeface="+mn-ea"/>
              </a:rPr>
              <a:t>P</a:t>
            </a:r>
            <a:r>
              <a:rPr kumimoji="1" lang="en-US" altLang="ko-KR" spc="-40" baseline="-25000" dirty="0">
                <a:latin typeface="+mn-ea"/>
              </a:rPr>
              <a:t>4</a:t>
            </a:r>
            <a:r>
              <a:rPr kumimoji="1" lang="en-US" altLang="ko-Kore-KR" spc="-40" baseline="-25000" dirty="0">
                <a:latin typeface="+mn-ea"/>
              </a:rPr>
              <a:t>1</a:t>
            </a:r>
            <a:r>
              <a:rPr kumimoji="1" lang="en-US" altLang="ko-Kore-KR" spc="-40" dirty="0">
                <a:latin typeface="+mn-ea"/>
              </a:rPr>
              <a:t>↑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90C14D-0734-C7A6-F87F-01CFB091B3BA}"/>
              </a:ext>
            </a:extLst>
          </p:cNvPr>
          <p:cNvSpPr txBox="1"/>
          <p:nvPr/>
        </p:nvSpPr>
        <p:spPr>
          <a:xfrm>
            <a:off x="2926861" y="3629346"/>
            <a:ext cx="101014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 algn="l">
              <a:buFontTx/>
              <a:buChar char="-"/>
            </a:pPr>
            <a:r>
              <a:rPr kumimoji="1" lang="en-US" altLang="ko-KR" spc="-40" dirty="0">
                <a:latin typeface="+mn-ea"/>
              </a:rPr>
              <a:t>D</a:t>
            </a:r>
            <a:r>
              <a:rPr kumimoji="1" lang="en-US" altLang="ko-Kore-KR" spc="-40" dirty="0">
                <a:latin typeface="+mn-ea"/>
              </a:rPr>
              <a:t>P</a:t>
            </a:r>
            <a:r>
              <a:rPr kumimoji="1" lang="en-US" altLang="ko-KR" spc="-40" baseline="-25000" dirty="0">
                <a:latin typeface="+mn-ea"/>
              </a:rPr>
              <a:t>31</a:t>
            </a:r>
            <a:r>
              <a:rPr kumimoji="1" lang="en-US" altLang="ko-Kore-KR" spc="-40" dirty="0">
                <a:latin typeface="+mn-ea"/>
              </a:rPr>
              <a:t>↑</a:t>
            </a:r>
          </a:p>
          <a:p>
            <a:pPr marL="342900" indent="-342900">
              <a:buFontTx/>
              <a:buChar char="-"/>
            </a:pPr>
            <a:r>
              <a:rPr kumimoji="1" lang="en-US" altLang="ko-KR" spc="-40" dirty="0">
                <a:latin typeface="+mn-ea"/>
              </a:rPr>
              <a:t>D</a:t>
            </a:r>
            <a:r>
              <a:rPr kumimoji="1" lang="en-US" altLang="ko-Kore-KR" spc="-40" dirty="0">
                <a:latin typeface="+mn-ea"/>
              </a:rPr>
              <a:t>P</a:t>
            </a:r>
            <a:r>
              <a:rPr kumimoji="1" lang="en-US" altLang="ko-KR" spc="-40" baseline="-25000" dirty="0">
                <a:latin typeface="+mn-ea"/>
              </a:rPr>
              <a:t>32</a:t>
            </a:r>
            <a:r>
              <a:rPr kumimoji="1" lang="en-US" altLang="ko-Kore-KR" spc="-40" dirty="0">
                <a:latin typeface="+mn-ea"/>
              </a:rPr>
              <a:t>↑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1C79BB-701F-6CFF-5B1D-6136566FB267}"/>
              </a:ext>
            </a:extLst>
          </p:cNvPr>
          <p:cNvSpPr txBox="1"/>
          <p:nvPr/>
        </p:nvSpPr>
        <p:spPr>
          <a:xfrm>
            <a:off x="5071939" y="3475458"/>
            <a:ext cx="1050096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 algn="l">
              <a:buFontTx/>
              <a:buChar char="-"/>
            </a:pPr>
            <a:r>
              <a:rPr kumimoji="1" lang="en-US" altLang="ko-KR" spc="-40" dirty="0">
                <a:latin typeface="+mn-ea"/>
              </a:rPr>
              <a:t>D</a:t>
            </a:r>
            <a:r>
              <a:rPr kumimoji="1" lang="en-US" altLang="ko-Kore-KR" spc="-40" dirty="0">
                <a:latin typeface="+mn-ea"/>
              </a:rPr>
              <a:t>P</a:t>
            </a:r>
            <a:r>
              <a:rPr kumimoji="1" lang="en-US" altLang="ko-Kore-KR" spc="-40" baseline="-25000" dirty="0">
                <a:latin typeface="+mn-ea"/>
              </a:rPr>
              <a:t>51</a:t>
            </a:r>
            <a:r>
              <a:rPr kumimoji="1" lang="en-US" altLang="ko-Kore-KR" spc="-40" dirty="0">
                <a:latin typeface="+mn-ea"/>
              </a:rPr>
              <a:t>↑</a:t>
            </a:r>
          </a:p>
          <a:p>
            <a:pPr marL="342900" indent="-342900">
              <a:buFontTx/>
              <a:buChar char="-"/>
            </a:pPr>
            <a:r>
              <a:rPr kumimoji="1" lang="en-US" altLang="ko-KR" spc="-40" dirty="0">
                <a:latin typeface="+mn-ea"/>
              </a:rPr>
              <a:t>D</a:t>
            </a:r>
            <a:r>
              <a:rPr kumimoji="1" lang="en-US" altLang="ko-Kore-KR" spc="-40" dirty="0">
                <a:latin typeface="+mn-ea"/>
              </a:rPr>
              <a:t>P</a:t>
            </a:r>
            <a:r>
              <a:rPr kumimoji="1" lang="en-US" altLang="ko-Kore-KR" spc="-40" baseline="-25000" dirty="0">
                <a:latin typeface="+mn-ea"/>
              </a:rPr>
              <a:t>43</a:t>
            </a:r>
            <a:r>
              <a:rPr kumimoji="1" lang="en-US" altLang="ko-Kore-KR" spc="-40" dirty="0">
                <a:latin typeface="+mn-ea"/>
              </a:rPr>
              <a:t>↑</a:t>
            </a:r>
          </a:p>
          <a:p>
            <a:pPr marL="342900" indent="-342900">
              <a:buFontTx/>
              <a:buChar char="-"/>
            </a:pPr>
            <a:r>
              <a:rPr kumimoji="1" lang="en-US" altLang="ko-KR" spc="-40" dirty="0">
                <a:latin typeface="+mn-ea"/>
              </a:rPr>
              <a:t>D</a:t>
            </a:r>
            <a:r>
              <a:rPr kumimoji="1" lang="en-US" altLang="ko-Kore-KR" spc="-40" dirty="0">
                <a:latin typeface="+mn-ea"/>
              </a:rPr>
              <a:t>P</a:t>
            </a:r>
            <a:r>
              <a:rPr kumimoji="1" lang="en-US" altLang="ko-Kore-KR" spc="-40" baseline="-25000" dirty="0">
                <a:latin typeface="+mn-ea"/>
              </a:rPr>
              <a:t>52</a:t>
            </a:r>
            <a:r>
              <a:rPr kumimoji="1" lang="en-US" altLang="ko-Kore-KR" spc="-40" dirty="0">
                <a:latin typeface="+mn-ea"/>
              </a:rPr>
              <a:t>↓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38CDAA-C5BC-8B9A-B701-83A565E3949C}"/>
              </a:ext>
            </a:extLst>
          </p:cNvPr>
          <p:cNvSpPr txBox="1"/>
          <p:nvPr/>
        </p:nvSpPr>
        <p:spPr>
          <a:xfrm>
            <a:off x="6789552" y="3722787"/>
            <a:ext cx="14327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Choose one </a:t>
            </a:r>
            <a:endParaRPr kumimoji="1" lang="ko-Kore-KR" altLang="en-US" sz="2000" spc="-4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4029E5-191C-0D86-3571-CC22C275393C}"/>
              </a:ext>
            </a:extLst>
          </p:cNvPr>
          <p:cNvSpPr txBox="1"/>
          <p:nvPr/>
        </p:nvSpPr>
        <p:spPr>
          <a:xfrm>
            <a:off x="4324502" y="2809229"/>
            <a:ext cx="18402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latin typeface="+mn-ea"/>
              </a:rPr>
              <a:t>…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48C826-6F42-8B3B-91A4-DC7D0E49EBB6}"/>
              </a:ext>
            </a:extLst>
          </p:cNvPr>
          <p:cNvSpPr txBox="1"/>
          <p:nvPr/>
        </p:nvSpPr>
        <p:spPr>
          <a:xfrm>
            <a:off x="518342" y="5494426"/>
            <a:ext cx="36625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latin typeface="+mn-ea"/>
              </a:rPr>
              <a:t>FR</a:t>
            </a:r>
            <a:r>
              <a:rPr kumimoji="1" lang="en-US" altLang="ko-Kore-KR" spc="-40" baseline="-25000" dirty="0">
                <a:latin typeface="+mn-ea"/>
              </a:rPr>
              <a:t>3</a:t>
            </a:r>
            <a:endParaRPr kumimoji="1" lang="ko-Kore-KR" altLang="en-US" sz="2000" spc="-40" baseline="-250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D759CD-56B8-2B1A-7867-F26D4A04C6AB}"/>
              </a:ext>
            </a:extLst>
          </p:cNvPr>
          <p:cNvSpPr txBox="1"/>
          <p:nvPr/>
        </p:nvSpPr>
        <p:spPr>
          <a:xfrm>
            <a:off x="1276330" y="4749314"/>
            <a:ext cx="125675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Alternative 1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63BE0E-6064-29C8-BE45-A67298D359A3}"/>
              </a:ext>
            </a:extLst>
          </p:cNvPr>
          <p:cNvSpPr txBox="1"/>
          <p:nvPr/>
        </p:nvSpPr>
        <p:spPr>
          <a:xfrm>
            <a:off x="2840247" y="4749314"/>
            <a:ext cx="125675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Alternative 2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D23497-C6B5-BAA5-7E10-BB0357D568DA}"/>
              </a:ext>
            </a:extLst>
          </p:cNvPr>
          <p:cNvSpPr txBox="1"/>
          <p:nvPr/>
        </p:nvSpPr>
        <p:spPr>
          <a:xfrm>
            <a:off x="4882110" y="4749314"/>
            <a:ext cx="11862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Alternative l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FFDE0A-EA76-64BF-5481-9A2D15AF1C11}"/>
              </a:ext>
            </a:extLst>
          </p:cNvPr>
          <p:cNvSpPr txBox="1"/>
          <p:nvPr/>
        </p:nvSpPr>
        <p:spPr>
          <a:xfrm>
            <a:off x="1371501" y="5469869"/>
            <a:ext cx="1010148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 algn="l">
              <a:buFontTx/>
              <a:buChar char="-"/>
            </a:pPr>
            <a:r>
              <a:rPr kumimoji="1" lang="en-US" altLang="ko-KR" spc="-40" dirty="0">
                <a:latin typeface="+mn-ea"/>
              </a:rPr>
              <a:t>D</a:t>
            </a:r>
            <a:r>
              <a:rPr kumimoji="1" lang="en-US" altLang="ko-Kore-KR" spc="-40" dirty="0">
                <a:latin typeface="+mn-ea"/>
              </a:rPr>
              <a:t>P</a:t>
            </a:r>
            <a:r>
              <a:rPr kumimoji="1" lang="en-US" altLang="ko-Kore-KR" spc="-40" baseline="-25000" dirty="0">
                <a:latin typeface="+mn-ea"/>
              </a:rPr>
              <a:t>1</a:t>
            </a:r>
            <a:r>
              <a:rPr kumimoji="1" lang="en-US" altLang="ko-KR" spc="-40" baseline="-25000" dirty="0">
                <a:latin typeface="+mn-ea"/>
              </a:rPr>
              <a:t>4</a:t>
            </a:r>
            <a:r>
              <a:rPr kumimoji="1" lang="en-US" altLang="ko-Kore-KR" spc="-40" dirty="0">
                <a:latin typeface="+mn-ea"/>
              </a:rPr>
              <a:t>↑</a:t>
            </a:r>
          </a:p>
          <a:p>
            <a:pPr marL="342900" indent="-342900">
              <a:buFontTx/>
              <a:buChar char="-"/>
            </a:pPr>
            <a:r>
              <a:rPr kumimoji="1" lang="en-US" altLang="ko-KR" spc="-40" dirty="0">
                <a:latin typeface="+mn-ea"/>
              </a:rPr>
              <a:t>D</a:t>
            </a:r>
            <a:r>
              <a:rPr kumimoji="1" lang="en-US" altLang="ko-Kore-KR" spc="-40" dirty="0">
                <a:latin typeface="+mn-ea"/>
              </a:rPr>
              <a:t>P</a:t>
            </a:r>
            <a:r>
              <a:rPr kumimoji="1" lang="en-US" altLang="ko-KR" spc="-40" baseline="-25000" dirty="0">
                <a:latin typeface="+mn-ea"/>
              </a:rPr>
              <a:t>22</a:t>
            </a:r>
            <a:r>
              <a:rPr kumimoji="1" lang="en-US" altLang="ko-Kore-KR" spc="-40" dirty="0">
                <a:latin typeface="+mn-ea"/>
              </a:rPr>
              <a:t>↑</a:t>
            </a:r>
          </a:p>
          <a:p>
            <a:pPr marL="342900" indent="-342900">
              <a:buFontTx/>
              <a:buChar char="-"/>
            </a:pPr>
            <a:r>
              <a:rPr kumimoji="1" lang="en-US" altLang="ko-KR" spc="-40" dirty="0">
                <a:latin typeface="+mn-ea"/>
              </a:rPr>
              <a:t>D</a:t>
            </a:r>
            <a:r>
              <a:rPr kumimoji="1" lang="en-US" altLang="ko-Kore-KR" spc="-40" dirty="0">
                <a:latin typeface="+mn-ea"/>
              </a:rPr>
              <a:t>P</a:t>
            </a:r>
            <a:r>
              <a:rPr kumimoji="1" lang="en-US" altLang="ko-KR" spc="-40" baseline="-25000" dirty="0">
                <a:latin typeface="+mn-ea"/>
              </a:rPr>
              <a:t>23</a:t>
            </a:r>
            <a:r>
              <a:rPr kumimoji="1" lang="en-US" altLang="ko-Kore-KR" spc="-40" dirty="0">
                <a:latin typeface="+mn-ea"/>
              </a:rPr>
              <a:t>↓</a:t>
            </a:r>
          </a:p>
          <a:p>
            <a:pPr marL="342900" indent="-342900">
              <a:buFontTx/>
              <a:buChar char="-"/>
            </a:pPr>
            <a:r>
              <a:rPr kumimoji="1" lang="en-US" altLang="ko-KR" spc="-40" dirty="0">
                <a:latin typeface="+mn-ea"/>
              </a:rPr>
              <a:t>D</a:t>
            </a:r>
            <a:r>
              <a:rPr kumimoji="1" lang="en-US" altLang="ko-Kore-KR" spc="-40" dirty="0">
                <a:latin typeface="+mn-ea"/>
              </a:rPr>
              <a:t>P</a:t>
            </a:r>
            <a:r>
              <a:rPr kumimoji="1" lang="en-US" altLang="ko-KR" spc="-40" baseline="-25000" dirty="0">
                <a:latin typeface="+mn-ea"/>
              </a:rPr>
              <a:t>24</a:t>
            </a:r>
            <a:r>
              <a:rPr kumimoji="1" lang="en-US" altLang="ko-Kore-KR" spc="-40" dirty="0">
                <a:latin typeface="+mn-ea"/>
              </a:rPr>
              <a:t>↓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B1825E-9DD3-DE57-57F4-E5F5D796C9CB}"/>
              </a:ext>
            </a:extLst>
          </p:cNvPr>
          <p:cNvSpPr txBox="1"/>
          <p:nvPr/>
        </p:nvSpPr>
        <p:spPr>
          <a:xfrm>
            <a:off x="2926861" y="5623758"/>
            <a:ext cx="101014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 algn="l">
              <a:buFontTx/>
              <a:buChar char="-"/>
            </a:pPr>
            <a:r>
              <a:rPr kumimoji="1" lang="en-US" altLang="ko-KR" spc="-40" dirty="0">
                <a:latin typeface="+mn-ea"/>
              </a:rPr>
              <a:t>D</a:t>
            </a:r>
            <a:r>
              <a:rPr kumimoji="1" lang="en-US" altLang="ko-Kore-KR" spc="-40" dirty="0">
                <a:latin typeface="+mn-ea"/>
              </a:rPr>
              <a:t>P</a:t>
            </a:r>
            <a:r>
              <a:rPr kumimoji="1" lang="en-US" altLang="ko-KR" spc="-40" baseline="-25000" dirty="0">
                <a:latin typeface="+mn-ea"/>
              </a:rPr>
              <a:t>21</a:t>
            </a:r>
            <a:r>
              <a:rPr kumimoji="1" lang="en-US" altLang="ko-Kore-KR" spc="-40" dirty="0">
                <a:latin typeface="+mn-ea"/>
              </a:rPr>
              <a:t>↑</a:t>
            </a:r>
          </a:p>
          <a:p>
            <a:pPr marL="342900" indent="-342900">
              <a:buFontTx/>
              <a:buChar char="-"/>
            </a:pPr>
            <a:r>
              <a:rPr kumimoji="1" lang="en-US" altLang="ko-KR" spc="-40" dirty="0">
                <a:latin typeface="+mn-ea"/>
              </a:rPr>
              <a:t>D</a:t>
            </a:r>
            <a:r>
              <a:rPr kumimoji="1" lang="en-US" altLang="ko-Kore-KR" spc="-40" dirty="0">
                <a:latin typeface="+mn-ea"/>
              </a:rPr>
              <a:t>P</a:t>
            </a:r>
            <a:r>
              <a:rPr kumimoji="1" lang="en-US" altLang="ko-KR" spc="-40" baseline="-25000" dirty="0">
                <a:latin typeface="+mn-ea"/>
              </a:rPr>
              <a:t>13</a:t>
            </a:r>
            <a:r>
              <a:rPr kumimoji="1" lang="en-US" altLang="ko-Kore-KR" spc="-40" dirty="0">
                <a:latin typeface="+mn-ea"/>
              </a:rPr>
              <a:t>↑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EF41AE-F72F-3B4C-B48A-6CBAF6942375}"/>
              </a:ext>
            </a:extLst>
          </p:cNvPr>
          <p:cNvSpPr txBox="1"/>
          <p:nvPr/>
        </p:nvSpPr>
        <p:spPr>
          <a:xfrm>
            <a:off x="5071939" y="5494426"/>
            <a:ext cx="1010148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 algn="l">
              <a:buFontTx/>
              <a:buChar char="-"/>
            </a:pPr>
            <a:r>
              <a:rPr kumimoji="1" lang="en-US" altLang="ko-KR" spc="-40" dirty="0">
                <a:latin typeface="+mn-ea"/>
              </a:rPr>
              <a:t>D</a:t>
            </a:r>
            <a:r>
              <a:rPr kumimoji="1" lang="en-US" altLang="ko-Kore-KR" spc="-40" dirty="0">
                <a:latin typeface="+mn-ea"/>
              </a:rPr>
              <a:t>P</a:t>
            </a:r>
            <a:r>
              <a:rPr kumimoji="1" lang="en-US" altLang="ko-Kore-KR" spc="-40" baseline="-25000" dirty="0">
                <a:latin typeface="+mn-ea"/>
              </a:rPr>
              <a:t>21</a:t>
            </a:r>
            <a:r>
              <a:rPr kumimoji="1" lang="en-US" altLang="ko-Kore-KR" spc="-40" dirty="0">
                <a:latin typeface="+mn-ea"/>
              </a:rPr>
              <a:t>↑</a:t>
            </a:r>
          </a:p>
          <a:p>
            <a:pPr marL="342900" indent="-342900">
              <a:buFontTx/>
              <a:buChar char="-"/>
            </a:pPr>
            <a:r>
              <a:rPr kumimoji="1" lang="en-US" altLang="ko-KR" spc="-40" dirty="0">
                <a:latin typeface="+mn-ea"/>
              </a:rPr>
              <a:t>D</a:t>
            </a:r>
            <a:r>
              <a:rPr kumimoji="1" lang="en-US" altLang="ko-Kore-KR" spc="-40" dirty="0">
                <a:latin typeface="+mn-ea"/>
              </a:rPr>
              <a:t>P</a:t>
            </a:r>
            <a:r>
              <a:rPr kumimoji="1" lang="en-US" altLang="ko-KR" spc="-40" baseline="-25000" dirty="0">
                <a:latin typeface="+mn-ea"/>
              </a:rPr>
              <a:t>22</a:t>
            </a:r>
            <a:r>
              <a:rPr kumimoji="1" lang="en-US" altLang="ko-Kore-KR" spc="-40" dirty="0">
                <a:latin typeface="+mn-ea"/>
              </a:rPr>
              <a:t>↑</a:t>
            </a:r>
          </a:p>
          <a:p>
            <a:pPr marL="342900" indent="-342900">
              <a:buFontTx/>
              <a:buChar char="-"/>
            </a:pPr>
            <a:r>
              <a:rPr kumimoji="1" lang="en-US" altLang="ko-KR" spc="-40" dirty="0">
                <a:latin typeface="+mn-ea"/>
              </a:rPr>
              <a:t>D</a:t>
            </a:r>
            <a:r>
              <a:rPr kumimoji="1" lang="en-US" altLang="ko-Kore-KR" spc="-40" dirty="0">
                <a:latin typeface="+mn-ea"/>
              </a:rPr>
              <a:t>P</a:t>
            </a:r>
            <a:r>
              <a:rPr kumimoji="1" lang="en-US" altLang="ko-KR" spc="-40" baseline="-25000" dirty="0">
                <a:latin typeface="+mn-ea"/>
              </a:rPr>
              <a:t>31</a:t>
            </a:r>
            <a:r>
              <a:rPr kumimoji="1" lang="en-US" altLang="ko-Kore-KR" spc="-40" dirty="0">
                <a:latin typeface="+mn-ea"/>
              </a:rPr>
              <a:t>↓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AECB9D-EC9C-954F-9A87-52C43C6DFAC6}"/>
              </a:ext>
            </a:extLst>
          </p:cNvPr>
          <p:cNvSpPr txBox="1"/>
          <p:nvPr/>
        </p:nvSpPr>
        <p:spPr>
          <a:xfrm>
            <a:off x="6789552" y="5563310"/>
            <a:ext cx="14327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Choose one </a:t>
            </a:r>
            <a:endParaRPr kumimoji="1" lang="ko-Kore-KR" altLang="en-US" sz="2000" spc="-4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7DE6D7-D2F7-6AE8-28C1-A33C78D5B24A}"/>
              </a:ext>
            </a:extLst>
          </p:cNvPr>
          <p:cNvSpPr txBox="1"/>
          <p:nvPr/>
        </p:nvSpPr>
        <p:spPr>
          <a:xfrm>
            <a:off x="4324502" y="4649752"/>
            <a:ext cx="18402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latin typeface="+mn-ea"/>
              </a:rPr>
              <a:t>…</a:t>
            </a:r>
            <a:endParaRPr kumimoji="1" lang="ko-Kore-KR" altLang="en-US" sz="2000" spc="-4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9459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DA36226-9A3F-2467-0B01-3E87EC63F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516E8D-3345-D3D0-E277-2C2A8CF89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8897EC6-6C5A-A1D1-3989-E146F59D09EA}"/>
              </a:ext>
            </a:extLst>
          </p:cNvPr>
          <p:cNvSpPr txBox="1">
            <a:spLocks/>
          </p:cNvSpPr>
          <p:nvPr/>
        </p:nvSpPr>
        <p:spPr>
          <a:xfrm>
            <a:off x="165083" y="156876"/>
            <a:ext cx="7399184" cy="586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0" dirty="0"/>
              <a:t>FR </a:t>
            </a:r>
            <a:r>
              <a:rPr lang="en-US" altLang="ko-KR" sz="2400" b="0" dirty="0">
                <a:sym typeface="Wingdings" pitchFamily="2" charset="2"/>
              </a:rPr>
              <a:t>grouping(?)   &lt;without considering DP relation&gt;</a:t>
            </a:r>
            <a:endParaRPr lang="ko-KR" altLang="en-US" sz="2400" b="0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01BB3144-A544-1D78-2CCD-8C2A3DCE21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47266"/>
              </p:ext>
            </p:extLst>
          </p:nvPr>
        </p:nvGraphicFramePr>
        <p:xfrm>
          <a:off x="431005" y="964430"/>
          <a:ext cx="6096357" cy="4058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10534">
                  <a:extLst>
                    <a:ext uri="{9D8B030D-6E8A-4147-A177-3AD203B41FA5}">
                      <a16:colId xmlns:a16="http://schemas.microsoft.com/office/drawing/2014/main" val="119374587"/>
                    </a:ext>
                  </a:extLst>
                </a:gridCol>
                <a:gridCol w="620647">
                  <a:extLst>
                    <a:ext uri="{9D8B030D-6E8A-4147-A177-3AD203B41FA5}">
                      <a16:colId xmlns:a16="http://schemas.microsoft.com/office/drawing/2014/main" val="2997601113"/>
                    </a:ext>
                  </a:extLst>
                </a:gridCol>
                <a:gridCol w="620647">
                  <a:extLst>
                    <a:ext uri="{9D8B030D-6E8A-4147-A177-3AD203B41FA5}">
                      <a16:colId xmlns:a16="http://schemas.microsoft.com/office/drawing/2014/main" val="3948831755"/>
                    </a:ext>
                  </a:extLst>
                </a:gridCol>
                <a:gridCol w="620647">
                  <a:extLst>
                    <a:ext uri="{9D8B030D-6E8A-4147-A177-3AD203B41FA5}">
                      <a16:colId xmlns:a16="http://schemas.microsoft.com/office/drawing/2014/main" val="3114410377"/>
                    </a:ext>
                  </a:extLst>
                </a:gridCol>
                <a:gridCol w="620647">
                  <a:extLst>
                    <a:ext uri="{9D8B030D-6E8A-4147-A177-3AD203B41FA5}">
                      <a16:colId xmlns:a16="http://schemas.microsoft.com/office/drawing/2014/main" val="2710453477"/>
                    </a:ext>
                  </a:extLst>
                </a:gridCol>
                <a:gridCol w="620647">
                  <a:extLst>
                    <a:ext uri="{9D8B030D-6E8A-4147-A177-3AD203B41FA5}">
                      <a16:colId xmlns:a16="http://schemas.microsoft.com/office/drawing/2014/main" val="3266673721"/>
                    </a:ext>
                  </a:extLst>
                </a:gridCol>
                <a:gridCol w="620647">
                  <a:extLst>
                    <a:ext uri="{9D8B030D-6E8A-4147-A177-3AD203B41FA5}">
                      <a16:colId xmlns:a16="http://schemas.microsoft.com/office/drawing/2014/main" val="1926833475"/>
                    </a:ext>
                  </a:extLst>
                </a:gridCol>
                <a:gridCol w="620647">
                  <a:extLst>
                    <a:ext uri="{9D8B030D-6E8A-4147-A177-3AD203B41FA5}">
                      <a16:colId xmlns:a16="http://schemas.microsoft.com/office/drawing/2014/main" val="1655439164"/>
                    </a:ext>
                  </a:extLst>
                </a:gridCol>
                <a:gridCol w="620647">
                  <a:extLst>
                    <a:ext uri="{9D8B030D-6E8A-4147-A177-3AD203B41FA5}">
                      <a16:colId xmlns:a16="http://schemas.microsoft.com/office/drawing/2014/main" val="3047862111"/>
                    </a:ext>
                  </a:extLst>
                </a:gridCol>
                <a:gridCol w="620647">
                  <a:extLst>
                    <a:ext uri="{9D8B030D-6E8A-4147-A177-3AD203B41FA5}">
                      <a16:colId xmlns:a16="http://schemas.microsoft.com/office/drawing/2014/main" val="1268014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</a:t>
                      </a:r>
                      <a:endParaRPr lang="ko-Kore-KR" altLang="en-US" sz="12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0323" marR="70323" marT="35161" marB="35161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bg1"/>
                          </a:solidFill>
                          <a:latin typeface="+mj-lt"/>
                        </a:rPr>
                        <a:t>Comp. 1</a:t>
                      </a:r>
                      <a:endParaRPr lang="ko-Kore-KR" altLang="en-US" sz="12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01399" marR="101399" marT="50699" marB="50699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0" dirty="0">
                          <a:solidFill>
                            <a:schemeClr val="bg1"/>
                          </a:solidFill>
                          <a:latin typeface="+mj-lt"/>
                        </a:rPr>
                        <a:t>Comp. 2</a:t>
                      </a:r>
                      <a:endParaRPr lang="ko-Kore-KR" altLang="en-US" sz="12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01399" marR="101399" marT="50699" marB="50699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bg1"/>
                          </a:solidFill>
                          <a:latin typeface="+mj-lt"/>
                        </a:rPr>
                        <a:t>Comp. 3</a:t>
                      </a:r>
                      <a:endParaRPr lang="ko-Kore-KR" altLang="en-US" sz="12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01399" marR="101399" marT="50699" marB="50699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01399" marR="101399" marT="50699" marB="50699" anchor="ctr"/>
                </a:tc>
                <a:extLst>
                  <a:ext uri="{0D108BD9-81ED-4DB2-BD59-A6C34878D82A}">
                    <a16:rowId xmlns:a16="http://schemas.microsoft.com/office/drawing/2014/main" val="4046960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DP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+mj-lt"/>
                        </a:rPr>
                        <a:t>1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2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3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+mj-lt"/>
                        </a:rPr>
                        <a:t>1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2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+mj-lt"/>
                        </a:rPr>
                        <a:t>1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2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3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4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70323" marR="70323" marT="35161" marB="3516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747431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1400" dirty="0"/>
                        <a:t>FR. 1</a:t>
                      </a:r>
                      <a:endParaRPr lang="ko-Kore-KR" altLang="en-US" sz="1400" dirty="0"/>
                    </a:p>
                  </a:txBody>
                  <a:tcPr vert="ea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pc="-40" dirty="0">
                          <a:latin typeface="+mn-ea"/>
                        </a:rPr>
                        <a:t>1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pc="-40" dirty="0">
                          <a:latin typeface="+mn-ea"/>
                        </a:rPr>
                        <a:t>1</a:t>
                      </a:r>
                      <a:endParaRPr lang="ko-Kore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-</a:t>
                      </a:r>
                      <a:r>
                        <a:rPr lang="en-US" altLang="ko-KR" dirty="0"/>
                        <a:t>1</a:t>
                      </a:r>
                      <a:endParaRPr lang="ko-Kore-KR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626844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pc="-40" dirty="0">
                          <a:latin typeface="+mn-ea"/>
                        </a:rPr>
                        <a:t>1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pc="-40" dirty="0">
                          <a:latin typeface="+mn-ea"/>
                        </a:rPr>
                        <a:t>1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3817503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pc="-40" dirty="0">
                          <a:latin typeface="+mn-ea"/>
                        </a:rPr>
                        <a:t>1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pc="-40" dirty="0">
                          <a:latin typeface="+mn-ea"/>
                        </a:rPr>
                        <a:t>1</a:t>
                      </a:r>
                      <a:endParaRPr lang="ko-Kore-KR" alt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pc="-40" dirty="0">
                          <a:latin typeface="+mn-ea"/>
                        </a:rPr>
                        <a:t>-1</a:t>
                      </a:r>
                      <a:endParaRPr lang="ko-Kore-KR" alt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pc="-40" dirty="0">
                          <a:latin typeface="+mn-ea"/>
                        </a:rPr>
                        <a:t>-1</a:t>
                      </a:r>
                      <a:endParaRPr lang="ko-Kore-KR" alt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9103537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ko-Kore-KR" sz="1400" dirty="0"/>
                        <a:t>FR. 2</a:t>
                      </a:r>
                      <a:endParaRPr lang="ko-Kore-KR" altLang="en-US" sz="1400" dirty="0"/>
                    </a:p>
                  </a:txBody>
                  <a:tcPr vert="ea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</a:t>
                      </a:r>
                      <a:endParaRPr lang="ko-Kore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</a:t>
                      </a:r>
                      <a:endParaRPr lang="ko-Kore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</a:t>
                      </a:r>
                      <a:endParaRPr lang="ko-Kore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</a:t>
                      </a:r>
                      <a:endParaRPr lang="ko-Kore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4696566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-</a:t>
                      </a:r>
                      <a:r>
                        <a:rPr lang="en-US" altLang="ko-KR" dirty="0"/>
                        <a:t>1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-</a:t>
                      </a:r>
                      <a:r>
                        <a:rPr lang="en-US" altLang="ko-KR" dirty="0"/>
                        <a:t>1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2180425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1375183"/>
                  </a:ext>
                </a:extLst>
              </a:tr>
              <a:tr h="337234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-</a:t>
                      </a:r>
                      <a:r>
                        <a:rPr lang="en-US" altLang="ko-KR" dirty="0"/>
                        <a:t>1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-</a:t>
                      </a:r>
                      <a:r>
                        <a:rPr lang="en-US" altLang="ko-KR" dirty="0"/>
                        <a:t>1</a:t>
                      </a:r>
                      <a:endParaRPr lang="ko-Kore-KR" alt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</a:t>
                      </a:r>
                      <a:endParaRPr lang="ko-Kore-KR" alt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</a:t>
                      </a:r>
                      <a:endParaRPr lang="ko-Kore-KR" alt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</a:t>
                      </a:r>
                      <a:endParaRPr lang="ko-Kore-KR" alt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925255"/>
                  </a:ext>
                </a:extLst>
              </a:tr>
              <a:tr h="30870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400" dirty="0"/>
                        <a:t>FR.  3</a:t>
                      </a:r>
                      <a:endParaRPr lang="ko-Kore-KR" altLang="en-US" sz="1400" dirty="0"/>
                    </a:p>
                  </a:txBody>
                  <a:tcPr vert="ea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</a:t>
                      </a:r>
                      <a:endParaRPr lang="ko-Kore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</a:t>
                      </a:r>
                      <a:endParaRPr lang="ko-Kore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-</a:t>
                      </a:r>
                      <a:r>
                        <a:rPr lang="en-US" altLang="ko-KR" dirty="0"/>
                        <a:t>1</a:t>
                      </a:r>
                      <a:endParaRPr lang="ko-Kore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-</a:t>
                      </a:r>
                      <a:r>
                        <a:rPr lang="en-US" altLang="ko-KR" dirty="0"/>
                        <a:t>1</a:t>
                      </a:r>
                      <a:endParaRPr lang="ko-Kore-KR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22499617"/>
                  </a:ext>
                </a:extLst>
              </a:tr>
              <a:tr h="280182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</a:t>
                      </a:r>
                      <a:endParaRPr lang="ko-Kore-KR" alt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</a:t>
                      </a:r>
                      <a:endParaRPr lang="ko-Kore-KR" alt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</a:t>
                      </a:r>
                      <a:endParaRPr lang="ko-Kore-KR" alt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</a:t>
                      </a:r>
                      <a:endParaRPr lang="ko-Kore-KR" alt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644025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8992CEB-028B-9C3C-FE76-86AD8D01E532}"/>
              </a:ext>
            </a:extLst>
          </p:cNvPr>
          <p:cNvSpPr txBox="1"/>
          <p:nvPr/>
        </p:nvSpPr>
        <p:spPr>
          <a:xfrm>
            <a:off x="7154025" y="1718071"/>
            <a:ext cx="132202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- FR</a:t>
            </a:r>
            <a:r>
              <a:rPr kumimoji="1" lang="en-US" altLang="ko-Kore-KR" spc="-40" baseline="-25000" dirty="0">
                <a:latin typeface="+mn-ea"/>
              </a:rPr>
              <a:t>11</a:t>
            </a:r>
            <a:r>
              <a:rPr kumimoji="1" lang="en-US" altLang="ko-Kore-KR" spc="-40" dirty="0">
                <a:latin typeface="+mn-ea"/>
              </a:rPr>
              <a:t> &amp; FR</a:t>
            </a:r>
            <a:r>
              <a:rPr kumimoji="1" lang="en-US" altLang="ko-Kore-KR" spc="-40" baseline="-25000" dirty="0">
                <a:latin typeface="+mn-ea"/>
              </a:rPr>
              <a:t>23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B240E7-1282-BE9E-1C48-7635314DFA17}"/>
              </a:ext>
            </a:extLst>
          </p:cNvPr>
          <p:cNvSpPr txBox="1"/>
          <p:nvPr/>
        </p:nvSpPr>
        <p:spPr>
          <a:xfrm>
            <a:off x="6862482" y="1264444"/>
            <a:ext cx="143661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b="1" spc="-40" dirty="0">
                <a:latin typeface="+mn-ea"/>
              </a:rPr>
              <a:t>Good group</a:t>
            </a:r>
            <a:endParaRPr kumimoji="1" lang="ko-Kore-KR" altLang="en-US" sz="2000" b="1" spc="-4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F47321-B4EF-A4D3-B662-C76B779849F3}"/>
              </a:ext>
            </a:extLst>
          </p:cNvPr>
          <p:cNvSpPr txBox="1"/>
          <p:nvPr/>
        </p:nvSpPr>
        <p:spPr>
          <a:xfrm>
            <a:off x="7154025" y="2946796"/>
            <a:ext cx="132202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- FR</a:t>
            </a:r>
            <a:r>
              <a:rPr kumimoji="1" lang="en-US" altLang="ko-Kore-KR" spc="-40" baseline="-25000" dirty="0">
                <a:latin typeface="+mn-ea"/>
              </a:rPr>
              <a:t>11</a:t>
            </a:r>
            <a:r>
              <a:rPr kumimoji="1" lang="en-US" altLang="ko-Kore-KR" spc="-40" dirty="0">
                <a:latin typeface="+mn-ea"/>
              </a:rPr>
              <a:t> &amp; FR</a:t>
            </a:r>
            <a:r>
              <a:rPr kumimoji="1" lang="en-US" altLang="ko-Kore-KR" spc="-40" baseline="-25000" dirty="0">
                <a:latin typeface="+mn-ea"/>
              </a:rPr>
              <a:t>21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2D737B-8505-382D-F5D1-DECEA179A12F}"/>
              </a:ext>
            </a:extLst>
          </p:cNvPr>
          <p:cNvSpPr txBox="1"/>
          <p:nvPr/>
        </p:nvSpPr>
        <p:spPr>
          <a:xfrm>
            <a:off x="6862482" y="2493169"/>
            <a:ext cx="135325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b="1" spc="-40" dirty="0">
                <a:solidFill>
                  <a:srgbClr val="C00000"/>
                </a:solidFill>
                <a:latin typeface="+mn-ea"/>
              </a:rPr>
              <a:t>No synergy</a:t>
            </a:r>
            <a:endParaRPr kumimoji="1" lang="ko-Kore-KR" altLang="en-US" sz="2000" b="1" spc="-4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3132C5-2048-E9B4-CDCB-25CD1C15843C}"/>
              </a:ext>
            </a:extLst>
          </p:cNvPr>
          <p:cNvSpPr txBox="1"/>
          <p:nvPr/>
        </p:nvSpPr>
        <p:spPr>
          <a:xfrm>
            <a:off x="7154025" y="4196952"/>
            <a:ext cx="132202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- FR</a:t>
            </a:r>
            <a:r>
              <a:rPr kumimoji="1" lang="en-US" altLang="ko-Kore-KR" spc="-40" baseline="-25000" dirty="0">
                <a:latin typeface="+mn-ea"/>
              </a:rPr>
              <a:t>13</a:t>
            </a:r>
            <a:r>
              <a:rPr kumimoji="1" lang="en-US" altLang="ko-Kore-KR" spc="-40" dirty="0">
                <a:latin typeface="+mn-ea"/>
              </a:rPr>
              <a:t> &amp; FR</a:t>
            </a:r>
            <a:r>
              <a:rPr kumimoji="1" lang="en-US" altLang="ko-Kore-KR" spc="-40" baseline="-25000" dirty="0">
                <a:latin typeface="+mn-ea"/>
              </a:rPr>
              <a:t>24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D90C72-3991-2E65-AB93-04BEA5D1EE88}"/>
              </a:ext>
            </a:extLst>
          </p:cNvPr>
          <p:cNvSpPr txBox="1"/>
          <p:nvPr/>
        </p:nvSpPr>
        <p:spPr>
          <a:xfrm>
            <a:off x="6862482" y="3743325"/>
            <a:ext cx="184294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b="1" spc="-40" dirty="0">
                <a:latin typeface="+mn-ea"/>
              </a:rPr>
              <a:t>Negative group</a:t>
            </a:r>
            <a:endParaRPr kumimoji="1" lang="ko-Kore-KR" altLang="en-US" sz="2000" b="1" spc="-4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C47095-CAA3-F733-7D84-0C98CD47288F}"/>
              </a:ext>
            </a:extLst>
          </p:cNvPr>
          <p:cNvSpPr txBox="1"/>
          <p:nvPr/>
        </p:nvSpPr>
        <p:spPr>
          <a:xfrm>
            <a:off x="171756" y="5466863"/>
            <a:ext cx="418787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latin typeface="+mn-ea"/>
              </a:rPr>
              <a:t>Group 1 : FR1 &amp; FR2  </a:t>
            </a:r>
            <a:r>
              <a:rPr kumimoji="1" lang="en-US" altLang="ko-Kore-KR" sz="2000" spc="-40" dirty="0">
                <a:latin typeface="+mn-ea"/>
                <a:sym typeface="Wingdings" pitchFamily="2" charset="2"/>
              </a:rPr>
              <a:t>  = </a:t>
            </a:r>
            <a:r>
              <a:rPr kumimoji="1" lang="en-US" altLang="ko-Kore-KR" sz="2000" spc="-40" dirty="0">
                <a:latin typeface="+mn-ea"/>
              </a:rPr>
              <a:t>{FR</a:t>
            </a:r>
            <a:r>
              <a:rPr kumimoji="1" lang="en-US" altLang="ko-Kore-KR" sz="2000" spc="-40" baseline="-25000" dirty="0">
                <a:latin typeface="+mn-ea"/>
              </a:rPr>
              <a:t>11 </a:t>
            </a:r>
            <a:r>
              <a:rPr kumimoji="1" lang="en-US" altLang="ko-Kore-KR" sz="2000" spc="-40" dirty="0">
                <a:latin typeface="+mn-ea"/>
              </a:rPr>
              <a:t>, FR</a:t>
            </a:r>
            <a:r>
              <a:rPr kumimoji="1" lang="en-US" altLang="ko-Kore-KR" sz="2000" spc="-40" baseline="-25000" dirty="0">
                <a:latin typeface="+mn-ea"/>
              </a:rPr>
              <a:t>23</a:t>
            </a:r>
            <a:r>
              <a:rPr kumimoji="1" lang="en-US" altLang="ko-Kore-KR" sz="2000" spc="-40" dirty="0">
                <a:latin typeface="+mn-ea"/>
              </a:rPr>
              <a:t>}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E4F366-EFE4-8B30-F329-A5C602233DAD}"/>
              </a:ext>
            </a:extLst>
          </p:cNvPr>
          <p:cNvSpPr txBox="1"/>
          <p:nvPr/>
        </p:nvSpPr>
        <p:spPr>
          <a:xfrm>
            <a:off x="171756" y="5890491"/>
            <a:ext cx="365253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latin typeface="+mn-ea"/>
              </a:rPr>
              <a:t>Group 2 : FR3             </a:t>
            </a:r>
            <a:r>
              <a:rPr kumimoji="1" lang="en-US" altLang="ko-Kore-KR" sz="2000" spc="-40" dirty="0">
                <a:latin typeface="+mn-ea"/>
                <a:sym typeface="Wingdings" pitchFamily="2" charset="2"/>
              </a:rPr>
              <a:t>= </a:t>
            </a:r>
            <a:r>
              <a:rPr kumimoji="1" lang="en-US" altLang="ko-Kore-KR" sz="2000" spc="-40" dirty="0">
                <a:latin typeface="+mn-ea"/>
              </a:rPr>
              <a:t>{FR</a:t>
            </a:r>
            <a:r>
              <a:rPr kumimoji="1" lang="en-US" altLang="ko-Kore-KR" sz="2000" spc="-40" baseline="-25000" dirty="0">
                <a:latin typeface="+mn-ea"/>
              </a:rPr>
              <a:t>31</a:t>
            </a:r>
            <a:r>
              <a:rPr kumimoji="1" lang="en-US" altLang="ko-Kore-KR" sz="2000" spc="-40" dirty="0">
                <a:latin typeface="+mn-ea"/>
              </a:rPr>
              <a:t>}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8B2505-4878-6E39-2AB0-8F4D22287D8C}"/>
              </a:ext>
            </a:extLst>
          </p:cNvPr>
          <p:cNvSpPr txBox="1"/>
          <p:nvPr/>
        </p:nvSpPr>
        <p:spPr>
          <a:xfrm>
            <a:off x="4660919" y="5489378"/>
            <a:ext cx="435963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FR</a:t>
            </a:r>
            <a:r>
              <a:rPr kumimoji="1" lang="ko-Kore-KR" altLang="en-US" spc="-40" dirty="0">
                <a:latin typeface="+mn-ea"/>
              </a:rPr>
              <a:t>의 </a:t>
            </a:r>
            <a:r>
              <a:rPr kumimoji="1" lang="en-US" altLang="ko-Kore-KR" spc="-40" dirty="0">
                <a:latin typeface="+mn-ea"/>
              </a:rPr>
              <a:t>c</a:t>
            </a:r>
            <a:r>
              <a:rPr kumimoji="1" lang="en-US" altLang="ko-KR" spc="-40" dirty="0">
                <a:latin typeface="+mn-ea"/>
              </a:rPr>
              <a:t>andidate</a:t>
            </a:r>
            <a:r>
              <a:rPr kumimoji="1" lang="ko-KR" altLang="en-US" spc="-40" dirty="0" err="1">
                <a:latin typeface="+mn-ea"/>
              </a:rPr>
              <a:t>를</a:t>
            </a:r>
            <a:r>
              <a:rPr kumimoji="1" lang="ko-KR" altLang="en-US" spc="-40" dirty="0">
                <a:latin typeface="+mn-ea"/>
              </a:rPr>
              <a:t> 기준으로 </a:t>
            </a:r>
            <a:r>
              <a:rPr kumimoji="1" lang="en-US" altLang="ko-KR" spc="-40" dirty="0">
                <a:latin typeface="+mn-ea"/>
              </a:rPr>
              <a:t>grouping</a:t>
            </a:r>
          </a:p>
          <a:p>
            <a:pPr marL="285750" indent="-285750" algn="l">
              <a:buFontTx/>
              <a:buChar char="-"/>
            </a:pPr>
            <a:r>
              <a:rPr kumimoji="1" lang="ko-KR" altLang="en-US" spc="-40" dirty="0">
                <a:latin typeface="+mn-ea"/>
              </a:rPr>
              <a:t>그러나 이것은 </a:t>
            </a:r>
            <a:r>
              <a:rPr kumimoji="1" lang="en-US" altLang="ko-KR" spc="-40" dirty="0">
                <a:latin typeface="+mn-ea"/>
              </a:rPr>
              <a:t>Direct interaction</a:t>
            </a:r>
            <a:r>
              <a:rPr kumimoji="1" lang="ko-KR" altLang="en-US" spc="-40" dirty="0">
                <a:latin typeface="+mn-ea"/>
              </a:rPr>
              <a:t>만 고려</a:t>
            </a:r>
            <a:endParaRPr kumimoji="1" lang="en-US" altLang="ko-KR" spc="-40" dirty="0">
              <a:latin typeface="+mn-ea"/>
            </a:endParaRPr>
          </a:p>
          <a:p>
            <a:pPr marL="285750" indent="-285750" algn="l">
              <a:buFontTx/>
              <a:buChar char="-"/>
            </a:pPr>
            <a:r>
              <a:rPr kumimoji="1" lang="en-US" altLang="ko-Kore-KR" spc="-40" dirty="0">
                <a:latin typeface="+mn-ea"/>
              </a:rPr>
              <a:t>Indirect flow</a:t>
            </a:r>
            <a:r>
              <a:rPr kumimoji="1" lang="ko-Kore-KR" altLang="en-US" spc="-40" dirty="0">
                <a:latin typeface="+mn-ea"/>
              </a:rPr>
              <a:t>도 고려가 필요함</a:t>
            </a:r>
            <a:r>
              <a:rPr kumimoji="1" lang="en-US" altLang="ko-Kore-KR" spc="-40" dirty="0">
                <a:latin typeface="+mn-ea"/>
              </a:rPr>
              <a:t>.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4BA077-2C5D-6C97-DDFC-1946978D9B1E}"/>
              </a:ext>
            </a:extLst>
          </p:cNvPr>
          <p:cNvSpPr txBox="1"/>
          <p:nvPr/>
        </p:nvSpPr>
        <p:spPr>
          <a:xfrm>
            <a:off x="8524902" y="2062619"/>
            <a:ext cx="39498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z="2000" spc="-40" dirty="0">
                <a:latin typeface="+mn-ea"/>
              </a:rPr>
              <a:t>= 2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1AB0A8-B5FE-1DF0-B9DE-851936A20A5C}"/>
              </a:ext>
            </a:extLst>
          </p:cNvPr>
          <p:cNvSpPr txBox="1"/>
          <p:nvPr/>
        </p:nvSpPr>
        <p:spPr>
          <a:xfrm>
            <a:off x="8524902" y="3307525"/>
            <a:ext cx="39498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z="2000" spc="-40" dirty="0">
                <a:latin typeface="+mn-ea"/>
              </a:rPr>
              <a:t>= 0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E58AD2-E103-D26F-54A8-E87D76A23EA7}"/>
              </a:ext>
            </a:extLst>
          </p:cNvPr>
          <p:cNvSpPr txBox="1"/>
          <p:nvPr/>
        </p:nvSpPr>
        <p:spPr>
          <a:xfrm>
            <a:off x="8524902" y="4464296"/>
            <a:ext cx="49564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z="2000" spc="-40" dirty="0">
                <a:latin typeface="+mn-ea"/>
              </a:rPr>
              <a:t>= -3</a:t>
            </a:r>
            <a:endParaRPr kumimoji="1" lang="ko-Kore-KR" altLang="en-US" sz="2000" spc="-4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24418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DA36226-9A3F-2467-0B01-3E87EC63F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516E8D-3345-D3D0-E277-2C2A8CF89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8B2505-4878-6E39-2AB0-8F4D22287D8C}"/>
              </a:ext>
            </a:extLst>
          </p:cNvPr>
          <p:cNvSpPr txBox="1"/>
          <p:nvPr/>
        </p:nvSpPr>
        <p:spPr>
          <a:xfrm>
            <a:off x="2266065" y="4866373"/>
            <a:ext cx="4514697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spc="-40" dirty="0">
                <a:latin typeface="+mn-ea"/>
              </a:rPr>
              <a:t>DP</a:t>
            </a:r>
            <a:r>
              <a:rPr kumimoji="1" lang="ko-Kore-KR" altLang="en-US" spc="-40" dirty="0">
                <a:latin typeface="+mn-ea"/>
              </a:rPr>
              <a:t>의 관계 </a:t>
            </a:r>
            <a:r>
              <a:rPr kumimoji="1" lang="en-US" altLang="ko-Kore-KR" spc="-40" dirty="0">
                <a:latin typeface="+mn-ea"/>
              </a:rPr>
              <a:t>(change propagation)</a:t>
            </a:r>
            <a:r>
              <a:rPr kumimoji="1" lang="ko-Kore-KR" altLang="en-US" spc="-40" dirty="0">
                <a:latin typeface="+mn-ea"/>
              </a:rPr>
              <a:t>을 고려하여 </a:t>
            </a:r>
            <a:endParaRPr kumimoji="1" lang="en-US" altLang="ko-Kore-KR" spc="-40" dirty="0">
              <a:latin typeface="+mn-ea"/>
            </a:endParaRPr>
          </a:p>
          <a:p>
            <a:pPr algn="ctr"/>
            <a:endParaRPr kumimoji="1" lang="en-US" altLang="ko-Kore-KR" spc="-40" dirty="0">
              <a:latin typeface="+mn-ea"/>
            </a:endParaRPr>
          </a:p>
          <a:p>
            <a:pPr algn="ctr"/>
            <a:r>
              <a:rPr kumimoji="1" lang="en-US" altLang="ko-Kore-KR" spc="-40" dirty="0">
                <a:solidFill>
                  <a:srgbClr val="C00000"/>
                </a:solidFill>
                <a:latin typeface="+mn-ea"/>
              </a:rPr>
              <a:t>FR</a:t>
            </a:r>
            <a:r>
              <a:rPr kumimoji="1" lang="ko-Kore-KR" altLang="en-US" spc="-40" dirty="0">
                <a:solidFill>
                  <a:srgbClr val="C00000"/>
                </a:solidFill>
                <a:latin typeface="+mn-ea"/>
              </a:rPr>
              <a:t>들의 </a:t>
            </a:r>
            <a:r>
              <a:rPr kumimoji="1" lang="en-US" altLang="ko-Kore-KR" spc="-40" dirty="0">
                <a:solidFill>
                  <a:srgbClr val="C00000"/>
                </a:solidFill>
                <a:latin typeface="+mn-ea"/>
              </a:rPr>
              <a:t>Grouping</a:t>
            </a:r>
            <a:r>
              <a:rPr kumimoji="1" lang="ko-Kore-KR" altLang="en-US" spc="-40" dirty="0">
                <a:solidFill>
                  <a:srgbClr val="C00000"/>
                </a:solidFill>
                <a:latin typeface="+mn-ea"/>
              </a:rPr>
              <a:t> </a:t>
            </a:r>
            <a:r>
              <a:rPr kumimoji="1" lang="en-US" altLang="ko-Kore-KR" spc="-40" dirty="0">
                <a:solidFill>
                  <a:srgbClr val="C00000"/>
                </a:solidFill>
                <a:latin typeface="+mn-ea"/>
              </a:rPr>
              <a:t>&amp; </a:t>
            </a:r>
            <a:r>
              <a:rPr kumimoji="1" lang="en-US" altLang="ko-KR" spc="-40" dirty="0">
                <a:solidFill>
                  <a:srgbClr val="C00000"/>
                </a:solidFill>
                <a:latin typeface="+mn-ea"/>
              </a:rPr>
              <a:t>sequence</a:t>
            </a:r>
            <a:r>
              <a:rPr kumimoji="1" lang="ko-KR" altLang="en-US" spc="-40" dirty="0" err="1">
                <a:latin typeface="+mn-ea"/>
              </a:rPr>
              <a:t>를</a:t>
            </a:r>
            <a:r>
              <a:rPr kumimoji="1" lang="ko-KR" altLang="en-US" spc="-40" dirty="0">
                <a:latin typeface="+mn-ea"/>
              </a:rPr>
              <a:t> 해보자</a:t>
            </a:r>
            <a:r>
              <a:rPr kumimoji="1" lang="en-US" altLang="ko-KR" spc="-40" dirty="0">
                <a:latin typeface="+mn-ea"/>
              </a:rPr>
              <a:t>.</a:t>
            </a:r>
          </a:p>
          <a:p>
            <a:pPr algn="ctr"/>
            <a:endParaRPr kumimoji="1" lang="en-US" altLang="ko-Kore-KR" spc="-40" dirty="0">
              <a:latin typeface="+mn-ea"/>
            </a:endParaRPr>
          </a:p>
          <a:p>
            <a:pPr algn="ctr"/>
            <a:r>
              <a:rPr kumimoji="1" lang="en-US" altLang="ko-Kore-KR" spc="-40" dirty="0">
                <a:latin typeface="+mn-ea"/>
              </a:rPr>
              <a:t>To minimize rework duration</a:t>
            </a:r>
            <a:endParaRPr kumimoji="1" lang="ko-Kore-KR" altLang="en-US" spc="-40" dirty="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5E85072-DF7C-6C11-B6AC-F9B0D343B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32" y="1382768"/>
            <a:ext cx="4514697" cy="2244044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6A7F72E4-1A07-1DF4-9A8F-06314E17CF0A}"/>
              </a:ext>
            </a:extLst>
          </p:cNvPr>
          <p:cNvSpPr txBox="1">
            <a:spLocks/>
          </p:cNvSpPr>
          <p:nvPr/>
        </p:nvSpPr>
        <p:spPr>
          <a:xfrm>
            <a:off x="165083" y="71231"/>
            <a:ext cx="7399184" cy="586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0" dirty="0"/>
              <a:t>FR </a:t>
            </a:r>
            <a:r>
              <a:rPr lang="en-US" altLang="ko-KR" sz="2400" b="0" dirty="0">
                <a:sym typeface="Wingdings" pitchFamily="2" charset="2"/>
              </a:rPr>
              <a:t>grouping and sequencing </a:t>
            </a:r>
            <a:r>
              <a:rPr lang="en-US" altLang="ko-KR" sz="2400" b="0" dirty="0">
                <a:solidFill>
                  <a:srgbClr val="C00000"/>
                </a:solidFill>
                <a:sym typeface="Wingdings" pitchFamily="2" charset="2"/>
              </a:rPr>
              <a:t>with considering DP relation</a:t>
            </a:r>
            <a:r>
              <a:rPr lang="en-US" altLang="ko-KR" sz="2400" b="0" dirty="0">
                <a:sym typeface="Wingdings" pitchFamily="2" charset="2"/>
              </a:rPr>
              <a:t> </a:t>
            </a:r>
            <a:endParaRPr lang="ko-KR" altLang="en-US" sz="2400" b="0" dirty="0"/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ABFF879D-B918-EBCF-EB7D-7917821FAC16}"/>
              </a:ext>
            </a:extLst>
          </p:cNvPr>
          <p:cNvSpPr txBox="1">
            <a:spLocks/>
          </p:cNvSpPr>
          <p:nvPr/>
        </p:nvSpPr>
        <p:spPr>
          <a:xfrm>
            <a:off x="165083" y="968306"/>
            <a:ext cx="4485575" cy="326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0" dirty="0"/>
              <a:t>Parameter relationship (intra &amp; within)</a:t>
            </a:r>
            <a:endParaRPr lang="ko-KR" altLang="en-US" sz="2400" b="0" dirty="0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D302B22C-FE48-20C2-29E7-0E5D7D00FD8B}"/>
              </a:ext>
            </a:extLst>
          </p:cNvPr>
          <p:cNvSpPr txBox="1">
            <a:spLocks/>
          </p:cNvSpPr>
          <p:nvPr/>
        </p:nvSpPr>
        <p:spPr>
          <a:xfrm>
            <a:off x="4933728" y="968306"/>
            <a:ext cx="4485575" cy="326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0" dirty="0"/>
              <a:t>Multiple candidates per FR</a:t>
            </a:r>
            <a:endParaRPr lang="ko-KR" altLang="en-US" sz="2400" b="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C2AB472-24ED-23E9-63B8-35B6046080E3}"/>
              </a:ext>
            </a:extLst>
          </p:cNvPr>
          <p:cNvCxnSpPr>
            <a:cxnSpLocks/>
          </p:cNvCxnSpPr>
          <p:nvPr/>
        </p:nvCxnSpPr>
        <p:spPr>
          <a:xfrm>
            <a:off x="2531327" y="3858322"/>
            <a:ext cx="1806497" cy="9299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30473CAD-831A-2969-B5D2-9B0B4C7A14A8}"/>
              </a:ext>
            </a:extLst>
          </p:cNvPr>
          <p:cNvCxnSpPr>
            <a:cxnSpLocks/>
          </p:cNvCxnSpPr>
          <p:nvPr/>
        </p:nvCxnSpPr>
        <p:spPr>
          <a:xfrm flipH="1">
            <a:off x="4650658" y="4200753"/>
            <a:ext cx="2399403" cy="5875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A1914759-197F-D2DD-97CD-1AB294363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6753" y="1331873"/>
            <a:ext cx="3906615" cy="27240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E2EB687-ECF6-5ADD-41D4-58371AE2149D}"/>
              </a:ext>
            </a:extLst>
          </p:cNvPr>
          <p:cNvSpPr txBox="1"/>
          <p:nvPr/>
        </p:nvSpPr>
        <p:spPr>
          <a:xfrm>
            <a:off x="6946923" y="5004791"/>
            <a:ext cx="2065630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ko-Kore-KR" altLang="en-US" spc="-40" dirty="0">
                <a:latin typeface="+mn-ea"/>
              </a:rPr>
              <a:t>순서에 따라</a:t>
            </a:r>
            <a:r>
              <a:rPr kumimoji="1" lang="en-US" altLang="ko-Kore-KR" spc="-40" dirty="0">
                <a:latin typeface="+mn-ea"/>
              </a:rPr>
              <a:t>, </a:t>
            </a:r>
          </a:p>
          <a:p>
            <a:pPr algn="ctr"/>
            <a:r>
              <a:rPr kumimoji="1" lang="en-US" altLang="ko-Kore-KR" spc="-40" dirty="0">
                <a:latin typeface="+mn-ea"/>
              </a:rPr>
              <a:t>DP</a:t>
            </a:r>
            <a:r>
              <a:rPr kumimoji="1" lang="ko-Kore-KR" altLang="en-US" spc="-40" dirty="0">
                <a:latin typeface="+mn-ea"/>
              </a:rPr>
              <a:t>의 관계가 달라짐</a:t>
            </a:r>
            <a:r>
              <a:rPr kumimoji="1" lang="en-US" altLang="ko-Kore-KR" spc="-40" dirty="0">
                <a:latin typeface="+mn-ea"/>
              </a:rPr>
              <a:t>.</a:t>
            </a:r>
          </a:p>
          <a:p>
            <a:pPr algn="ctr"/>
            <a:r>
              <a:rPr kumimoji="1" lang="en-US" altLang="ko-KR" spc="-40" dirty="0">
                <a:latin typeface="+mn-ea"/>
              </a:rPr>
              <a:t>(likelihood, impact)</a:t>
            </a:r>
            <a:endParaRPr kumimoji="1" lang="en-US" altLang="ko-Kore-KR" spc="-40" dirty="0"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CEE337D-994C-E24A-C972-CD5C8C38249A}"/>
              </a:ext>
            </a:extLst>
          </p:cNvPr>
          <p:cNvSpPr txBox="1"/>
          <p:nvPr/>
        </p:nvSpPr>
        <p:spPr>
          <a:xfrm>
            <a:off x="115224" y="5058697"/>
            <a:ext cx="1990865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ko-Kore-KR" spc="-40" dirty="0">
                <a:latin typeface="+mn-ea"/>
              </a:rPr>
              <a:t>FR grouping</a:t>
            </a:r>
            <a:r>
              <a:rPr kumimoji="1" lang="ko-Kore-KR" altLang="en-US" spc="-40" dirty="0">
                <a:latin typeface="+mn-ea"/>
              </a:rPr>
              <a:t>을 통한</a:t>
            </a:r>
            <a:endParaRPr kumimoji="1" lang="en-US" altLang="ko-Kore-KR" spc="-40" dirty="0">
              <a:latin typeface="+mn-ea"/>
            </a:endParaRPr>
          </a:p>
          <a:p>
            <a:pPr algn="ctr"/>
            <a:r>
              <a:rPr kumimoji="1" lang="en-US" altLang="ko-Kore-KR" spc="-40" dirty="0">
                <a:latin typeface="+mn-ea"/>
              </a:rPr>
              <a:t>Redesign duration</a:t>
            </a:r>
          </a:p>
          <a:p>
            <a:pPr algn="ctr"/>
            <a:r>
              <a:rPr kumimoji="1" lang="ko-Kore-KR" altLang="en-US" spc="-40" dirty="0">
                <a:latin typeface="+mn-ea"/>
              </a:rPr>
              <a:t>감소</a:t>
            </a:r>
            <a:r>
              <a:rPr kumimoji="1" lang="en-US" altLang="ko-Kore-KR" spc="-40" dirty="0">
                <a:latin typeface="+mn-ea"/>
              </a:rPr>
              <a:t>.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CA1118-3331-A679-BD12-3148150BE500}"/>
              </a:ext>
            </a:extLst>
          </p:cNvPr>
          <p:cNvSpPr txBox="1"/>
          <p:nvPr/>
        </p:nvSpPr>
        <p:spPr>
          <a:xfrm>
            <a:off x="7404029" y="4589374"/>
            <a:ext cx="97430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100" dirty="0">
                <a:latin typeface="AdvPS8E82"/>
              </a:rPr>
              <a:t>Clarkson (2013)</a:t>
            </a:r>
            <a:r>
              <a:rPr kumimoji="1" lang="ko-Kore-KR" altLang="en-US" b="1" spc="-40" dirty="0">
                <a:effectLst/>
                <a:latin typeface="+mn-ea"/>
              </a:rPr>
              <a:t> </a:t>
            </a:r>
            <a:endParaRPr lang="en" altLang="ko-Kore-KR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B90E088-BC2F-FC87-B5D1-58E6FAF3F952}"/>
              </a:ext>
            </a:extLst>
          </p:cNvPr>
          <p:cNvSpPr txBox="1"/>
          <p:nvPr/>
        </p:nvSpPr>
        <p:spPr>
          <a:xfrm>
            <a:off x="640244" y="4589374"/>
            <a:ext cx="81881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100" dirty="0">
                <a:latin typeface="AdvPS8E82"/>
              </a:rPr>
              <a:t>schuh (2017)</a:t>
            </a:r>
            <a:r>
              <a:rPr kumimoji="1" lang="ko-Kore-KR" altLang="en-US" b="1" spc="-40" dirty="0">
                <a:effectLst/>
                <a:latin typeface="+mn-ea"/>
              </a:rPr>
              <a:t> </a:t>
            </a:r>
            <a:endParaRPr lang="en" altLang="ko-Kore-KR" dirty="0"/>
          </a:p>
        </p:txBody>
      </p:sp>
    </p:spTree>
    <p:extLst>
      <p:ext uri="{BB962C8B-B14F-4D97-AF65-F5344CB8AC3E}">
        <p14:creationId xmlns:p14="http://schemas.microsoft.com/office/powerpoint/2010/main" val="40190426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DA36226-9A3F-2467-0B01-3E87EC63F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516E8D-3345-D3D0-E277-2C2A8CF89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8897EC6-6C5A-A1D1-3989-E146F59D09EA}"/>
              </a:ext>
            </a:extLst>
          </p:cNvPr>
          <p:cNvSpPr txBox="1">
            <a:spLocks/>
          </p:cNvSpPr>
          <p:nvPr/>
        </p:nvSpPr>
        <p:spPr>
          <a:xfrm>
            <a:off x="165083" y="156876"/>
            <a:ext cx="7399184" cy="586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0" dirty="0"/>
              <a:t>최종 목표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1B32CC-A8B8-A8E5-6B2F-04B4EDE025C3}"/>
              </a:ext>
            </a:extLst>
          </p:cNvPr>
          <p:cNvSpPr txBox="1"/>
          <p:nvPr/>
        </p:nvSpPr>
        <p:spPr>
          <a:xfrm>
            <a:off x="781050" y="940485"/>
            <a:ext cx="8001000" cy="51706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R" sz="2400" spc="-40" dirty="0">
                <a:latin typeface="+mn-ea"/>
              </a:rPr>
              <a:t>0) FR</a:t>
            </a:r>
            <a:r>
              <a:rPr kumimoji="1" lang="ko-KR" altLang="en-US" sz="2400" spc="-40" dirty="0">
                <a:latin typeface="+mn-ea"/>
              </a:rPr>
              <a:t>을 처리할 수 있는 다수의 </a:t>
            </a:r>
            <a:r>
              <a:rPr kumimoji="1" lang="en-US" altLang="ko-KR" sz="2400" spc="-40" dirty="0">
                <a:latin typeface="+mn-ea"/>
              </a:rPr>
              <a:t>candidates</a:t>
            </a:r>
            <a:r>
              <a:rPr kumimoji="1" lang="ko-KR" altLang="en-US" sz="2400" spc="-40" dirty="0">
                <a:latin typeface="+mn-ea"/>
              </a:rPr>
              <a:t> 존재</a:t>
            </a:r>
            <a:endParaRPr kumimoji="1" lang="en-US" altLang="ko-KR" sz="2400" spc="-40" dirty="0">
              <a:latin typeface="+mn-ea"/>
            </a:endParaRPr>
          </a:p>
          <a:p>
            <a:pPr algn="l"/>
            <a:endParaRPr kumimoji="1" lang="en-US" altLang="ko-KR" sz="2400" spc="-40" dirty="0">
              <a:latin typeface="+mn-ea"/>
            </a:endParaRPr>
          </a:p>
          <a:p>
            <a:pPr algn="l"/>
            <a:r>
              <a:rPr kumimoji="1" lang="en-US" altLang="ko-KR" sz="2400" spc="-40" dirty="0">
                <a:latin typeface="+mn-ea"/>
              </a:rPr>
              <a:t>1) </a:t>
            </a:r>
            <a:r>
              <a:rPr kumimoji="1" lang="en-US" altLang="ko-Kore-KR" sz="2400" spc="-40" dirty="0">
                <a:latin typeface="+mn-ea"/>
              </a:rPr>
              <a:t>DP (parameter)</a:t>
            </a:r>
            <a:r>
              <a:rPr kumimoji="1" lang="ko-Kore-KR" altLang="en-US" sz="2400" spc="-40" dirty="0">
                <a:latin typeface="+mn-ea"/>
              </a:rPr>
              <a:t>의 관계들을 바탕으로하여</a:t>
            </a:r>
            <a:endParaRPr kumimoji="1" lang="en-US" altLang="ko-Kore-KR" sz="2400" spc="-40" dirty="0">
              <a:latin typeface="+mn-ea"/>
            </a:endParaRPr>
          </a:p>
          <a:p>
            <a:pPr algn="l"/>
            <a:endParaRPr kumimoji="1" lang="en-US" altLang="ko-Kore-KR" sz="2400" spc="-40" dirty="0">
              <a:latin typeface="+mn-ea"/>
            </a:endParaRPr>
          </a:p>
          <a:p>
            <a:pPr algn="l"/>
            <a:r>
              <a:rPr kumimoji="1" lang="en-US" altLang="ko-Kore-KR" sz="2400" spc="-40" dirty="0">
                <a:latin typeface="+mn-ea"/>
              </a:rPr>
              <a:t>2)</a:t>
            </a:r>
            <a:r>
              <a:rPr kumimoji="1" lang="ko-Kore-KR" altLang="en-US" sz="2400" spc="-40" dirty="0">
                <a:latin typeface="+mn-ea"/>
              </a:rPr>
              <a:t> 여러 </a:t>
            </a:r>
            <a:r>
              <a:rPr kumimoji="1" lang="en-US" altLang="ko-Kore-KR" sz="2400" spc="-40" dirty="0">
                <a:latin typeface="+mn-ea"/>
              </a:rPr>
              <a:t>F</a:t>
            </a:r>
            <a:r>
              <a:rPr kumimoji="1" lang="en-US" altLang="ko-KR" sz="2400" spc="-40" dirty="0">
                <a:latin typeface="+mn-ea"/>
              </a:rPr>
              <a:t>R</a:t>
            </a:r>
            <a:r>
              <a:rPr kumimoji="1" lang="ko-KR" altLang="en-US" sz="2400" spc="-40" dirty="0">
                <a:latin typeface="+mn-ea"/>
              </a:rPr>
              <a:t>을 만족할 수 있는 대안들을 선택</a:t>
            </a:r>
            <a:endParaRPr kumimoji="1" lang="en-US" altLang="ko-KR" sz="2400" spc="-40" dirty="0">
              <a:latin typeface="+mn-ea"/>
            </a:endParaRPr>
          </a:p>
          <a:p>
            <a:pPr algn="l"/>
            <a:r>
              <a:rPr kumimoji="1" lang="ko-KR" altLang="en-US" sz="2400" spc="-40" dirty="0">
                <a:latin typeface="+mn-ea"/>
              </a:rPr>
              <a:t>    </a:t>
            </a:r>
            <a:r>
              <a:rPr kumimoji="1" lang="en-US" altLang="ko-KR" sz="2400" spc="-40" dirty="0">
                <a:latin typeface="+mn-ea"/>
              </a:rPr>
              <a:t>[grouping / sequencing]</a:t>
            </a:r>
          </a:p>
          <a:p>
            <a:pPr algn="l"/>
            <a:r>
              <a:rPr kumimoji="1" lang="en-US" altLang="ko-Kore-KR" sz="2400" spc="-40" dirty="0">
                <a:latin typeface="+mn-ea"/>
              </a:rPr>
              <a:t>	ex) </a:t>
            </a:r>
            <a:r>
              <a:rPr kumimoji="1" lang="ko-Kore-KR" altLang="en-US" sz="2400" spc="-40" dirty="0">
                <a:latin typeface="+mn-ea"/>
              </a:rPr>
              <a:t>여러 </a:t>
            </a:r>
            <a:r>
              <a:rPr kumimoji="1" lang="en-US" altLang="ko-Kore-KR" sz="2400" spc="-40" dirty="0">
                <a:latin typeface="+mn-ea"/>
              </a:rPr>
              <a:t>FR</a:t>
            </a:r>
            <a:r>
              <a:rPr kumimoji="1" lang="ko-Kore-KR" altLang="en-US" sz="2400" spc="-40" dirty="0">
                <a:latin typeface="+mn-ea"/>
              </a:rPr>
              <a:t>의 </a:t>
            </a:r>
            <a:r>
              <a:rPr kumimoji="1" lang="en-US" altLang="ko-Kore-KR" sz="2400" spc="-40" dirty="0">
                <a:latin typeface="+mn-ea"/>
              </a:rPr>
              <a:t>conflict (DP) vs synergy.</a:t>
            </a:r>
          </a:p>
          <a:p>
            <a:pPr algn="l"/>
            <a:r>
              <a:rPr kumimoji="1" lang="en-US" altLang="ko-Kore-KR" sz="2400" spc="-40" dirty="0">
                <a:latin typeface="+mn-ea"/>
              </a:rPr>
              <a:t>    ex) </a:t>
            </a:r>
            <a:r>
              <a:rPr kumimoji="1" lang="ko-Kore-KR" altLang="en-US" sz="2400" spc="-40" dirty="0">
                <a:latin typeface="+mn-ea"/>
              </a:rPr>
              <a:t> 앞단의 결과가 뒷단의 </a:t>
            </a:r>
            <a:r>
              <a:rPr kumimoji="1" lang="en-US" altLang="ko-Kore-KR" sz="2400" spc="-40" dirty="0">
                <a:latin typeface="+mn-ea"/>
              </a:rPr>
              <a:t>input</a:t>
            </a:r>
          </a:p>
          <a:p>
            <a:pPr algn="l"/>
            <a:endParaRPr kumimoji="1" lang="en-US" altLang="ko-Kore-KR" sz="2400" spc="-40" dirty="0">
              <a:latin typeface="+mn-ea"/>
            </a:endParaRPr>
          </a:p>
          <a:p>
            <a:pPr algn="l"/>
            <a:r>
              <a:rPr kumimoji="1" lang="en-US" altLang="ko-KR" sz="2400" spc="-40" dirty="0">
                <a:latin typeface="+mn-ea"/>
              </a:rPr>
              <a:t>3) </a:t>
            </a:r>
            <a:r>
              <a:rPr kumimoji="1" lang="ko-KR" altLang="en-US" sz="2400" spc="-40" dirty="0">
                <a:latin typeface="+mn-ea"/>
              </a:rPr>
              <a:t>보여줄 수 있는 </a:t>
            </a:r>
            <a:r>
              <a:rPr kumimoji="1" lang="en-US" altLang="ko-KR" sz="2400" spc="-40" dirty="0">
                <a:latin typeface="+mn-ea"/>
              </a:rPr>
              <a:t>output</a:t>
            </a:r>
            <a:r>
              <a:rPr kumimoji="1" lang="ko-KR" altLang="en-US" sz="2400" spc="-40" dirty="0">
                <a:latin typeface="+mn-ea"/>
              </a:rPr>
              <a:t>은</a:t>
            </a:r>
            <a:r>
              <a:rPr kumimoji="1" lang="en-US" altLang="ko-KR" sz="2400" spc="-40" dirty="0">
                <a:latin typeface="+mn-ea"/>
              </a:rPr>
              <a:t>?</a:t>
            </a:r>
          </a:p>
          <a:p>
            <a:pPr algn="l"/>
            <a:r>
              <a:rPr kumimoji="1" lang="en-US" altLang="ko-Kore-KR" sz="2400" spc="-40" dirty="0">
                <a:latin typeface="+mn-ea"/>
              </a:rPr>
              <a:t>   - </a:t>
            </a:r>
            <a:r>
              <a:rPr kumimoji="1" lang="en-US" altLang="ko-Kore-KR" sz="2400" spc="-40" dirty="0">
                <a:solidFill>
                  <a:srgbClr val="C00000"/>
                </a:solidFill>
                <a:latin typeface="+mn-ea"/>
              </a:rPr>
              <a:t>rework duration </a:t>
            </a:r>
            <a:r>
              <a:rPr kumimoji="1" lang="ko-Kore-KR" altLang="en-US" sz="2400" spc="-40" dirty="0">
                <a:solidFill>
                  <a:srgbClr val="C00000"/>
                </a:solidFill>
                <a:latin typeface="+mn-ea"/>
              </a:rPr>
              <a:t>줄이기</a:t>
            </a:r>
            <a:r>
              <a:rPr kumimoji="1" lang="en-US" altLang="ko-Kore-KR" sz="2400" spc="-40" dirty="0">
                <a:solidFill>
                  <a:srgbClr val="C00000"/>
                </a:solidFill>
                <a:latin typeface="+mn-ea"/>
              </a:rPr>
              <a:t> </a:t>
            </a:r>
          </a:p>
          <a:p>
            <a:pPr algn="l"/>
            <a:r>
              <a:rPr kumimoji="1" lang="en-US" altLang="ko-Kore-KR" sz="2400" spc="-40" dirty="0">
                <a:latin typeface="+mn-ea"/>
              </a:rPr>
              <a:t>   - Cost </a:t>
            </a:r>
            <a:r>
              <a:rPr kumimoji="1" lang="ko-Kore-KR" altLang="en-US" sz="2400" spc="-40" dirty="0">
                <a:latin typeface="+mn-ea"/>
              </a:rPr>
              <a:t>최소</a:t>
            </a:r>
            <a:r>
              <a:rPr kumimoji="1" lang="en-US" altLang="ko-Kore-KR" sz="2400" spc="-40" dirty="0">
                <a:latin typeface="+mn-ea"/>
              </a:rPr>
              <a:t>  </a:t>
            </a:r>
          </a:p>
          <a:p>
            <a:pPr algn="l"/>
            <a:r>
              <a:rPr kumimoji="1" lang="en-US" altLang="ko-Kore-KR" sz="2400" spc="-40" dirty="0">
                <a:latin typeface="+mn-ea"/>
              </a:rPr>
              <a:t>   - Iteration </a:t>
            </a:r>
            <a:r>
              <a:rPr kumimoji="1" lang="ko-Kore-KR" altLang="en-US" sz="2400" spc="-40" dirty="0">
                <a:latin typeface="+mn-ea"/>
              </a:rPr>
              <a:t>줄이기</a:t>
            </a:r>
            <a:endParaRPr kumimoji="1" lang="en-US" altLang="ko-Kore-KR" sz="2400" spc="-40" dirty="0">
              <a:latin typeface="+mn-ea"/>
            </a:endParaRPr>
          </a:p>
          <a:p>
            <a:pPr algn="l"/>
            <a:r>
              <a:rPr kumimoji="1" lang="en-US" altLang="ko-Kore-KR" sz="2400" spc="-40" dirty="0">
                <a:latin typeface="+mn-ea"/>
              </a:rPr>
              <a:t>   - Number of redesigned component </a:t>
            </a:r>
            <a:r>
              <a:rPr kumimoji="1" lang="ko-Kore-KR" altLang="en-US" sz="2400" spc="-40" dirty="0">
                <a:latin typeface="+mn-ea"/>
              </a:rPr>
              <a:t>줄이기</a:t>
            </a:r>
            <a:endParaRPr kumimoji="1" lang="en-US" altLang="ko-Kore-KR" sz="2400" spc="-4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200673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A51C95-CDAC-7548-DA2A-B0579823E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7CB3660-CCB4-CDD0-E755-741BE785C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A40D0A-FE19-05B8-2FCC-34D427B9C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98" y="62424"/>
            <a:ext cx="5941574" cy="23844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6165FC3-C704-16D5-5E9B-D950825E0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95" y="2593991"/>
            <a:ext cx="5879780" cy="30662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9DCBA8-092A-0E0F-4C79-177B45731A0C}"/>
              </a:ext>
            </a:extLst>
          </p:cNvPr>
          <p:cNvSpPr txBox="1"/>
          <p:nvPr/>
        </p:nvSpPr>
        <p:spPr>
          <a:xfrm>
            <a:off x="4825389" y="5857746"/>
            <a:ext cx="47097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spc="-40" dirty="0">
                <a:latin typeface="+mn-ea"/>
              </a:rPr>
              <a:t>Sequence</a:t>
            </a:r>
            <a:r>
              <a:rPr kumimoji="1" lang="ko-KR" altLang="en-US" b="1" spc="-40" dirty="0">
                <a:latin typeface="+mn-ea"/>
              </a:rPr>
              <a:t>의 의미는</a:t>
            </a:r>
            <a:r>
              <a:rPr kumimoji="1" lang="en-US" altLang="ko-KR" b="1" spc="-40" dirty="0">
                <a:latin typeface="+mn-ea"/>
              </a:rPr>
              <a:t> </a:t>
            </a:r>
            <a:r>
              <a:rPr kumimoji="1" lang="en-US" altLang="ko-KR" b="1" spc="-40" dirty="0" err="1">
                <a:latin typeface="+mn-ea"/>
              </a:rPr>
              <a:t>redeisgn</a:t>
            </a:r>
            <a:r>
              <a:rPr kumimoji="1" lang="en-US" altLang="ko-KR" b="1" spc="-40" dirty="0">
                <a:latin typeface="+mn-ea"/>
              </a:rPr>
              <a:t> </a:t>
            </a:r>
            <a:r>
              <a:rPr kumimoji="1" lang="ko-KR" altLang="en-US" b="1" spc="-40" dirty="0">
                <a:latin typeface="+mn-ea"/>
              </a:rPr>
              <a:t>됨에 따라</a:t>
            </a:r>
            <a:r>
              <a:rPr kumimoji="1" lang="en-US" altLang="ko-KR" b="1" spc="-40" dirty="0">
                <a:latin typeface="+mn-ea"/>
              </a:rPr>
              <a:t>, impact </a:t>
            </a:r>
            <a:r>
              <a:rPr kumimoji="1" lang="ko-KR" altLang="en-US" b="1" spc="-40" dirty="0">
                <a:latin typeface="+mn-ea"/>
              </a:rPr>
              <a:t>와 </a:t>
            </a:r>
            <a:r>
              <a:rPr kumimoji="1" lang="en-US" altLang="ko-KR" b="1" spc="-40" dirty="0">
                <a:latin typeface="+mn-ea"/>
              </a:rPr>
              <a:t>likelihood</a:t>
            </a:r>
            <a:r>
              <a:rPr kumimoji="1" lang="ko-KR" altLang="en-US" b="1" spc="-40" dirty="0">
                <a:latin typeface="+mn-ea"/>
              </a:rPr>
              <a:t>가 상이해짐</a:t>
            </a:r>
            <a:r>
              <a:rPr kumimoji="1" lang="en-US" altLang="ko-KR" b="1" spc="-40" dirty="0">
                <a:latin typeface="+mn-ea"/>
              </a:rPr>
              <a:t>.</a:t>
            </a:r>
            <a:endParaRPr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AE39E4-E4F9-D5F1-6477-36A2894F722F}"/>
              </a:ext>
            </a:extLst>
          </p:cNvPr>
          <p:cNvSpPr txBox="1"/>
          <p:nvPr/>
        </p:nvSpPr>
        <p:spPr>
          <a:xfrm>
            <a:off x="1207257" y="6027022"/>
            <a:ext cx="304250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z="2000" spc="-40" dirty="0">
                <a:latin typeface="+mn-ea"/>
              </a:rPr>
              <a:t>앞단의 </a:t>
            </a:r>
            <a:r>
              <a:rPr kumimoji="1" lang="en-US" altLang="ko-Kore-KR" sz="2000" spc="-40" dirty="0">
                <a:latin typeface="+mn-ea"/>
              </a:rPr>
              <a:t>FR</a:t>
            </a:r>
            <a:r>
              <a:rPr kumimoji="1" lang="ko-Kore-KR" altLang="en-US" sz="2000" spc="-40" dirty="0">
                <a:latin typeface="+mn-ea"/>
              </a:rPr>
              <a:t>를 처리함에 따라</a:t>
            </a:r>
          </a:p>
        </p:txBody>
      </p:sp>
    </p:spTree>
    <p:extLst>
      <p:ext uri="{BB962C8B-B14F-4D97-AF65-F5344CB8AC3E}">
        <p14:creationId xmlns:p14="http://schemas.microsoft.com/office/powerpoint/2010/main" val="2206288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03E96D-ADE2-F9A1-A147-105357DE2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29BA028-9CBD-E9D5-1220-C5DE6E223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B7AA01-4A61-EFE8-E55E-A9FC329E9CE9}"/>
              </a:ext>
            </a:extLst>
          </p:cNvPr>
          <p:cNvSpPr txBox="1"/>
          <p:nvPr/>
        </p:nvSpPr>
        <p:spPr>
          <a:xfrm>
            <a:off x="776408" y="4952939"/>
            <a:ext cx="36320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374151"/>
                </a:solidFill>
                <a:latin typeface="Söhne"/>
              </a:rPr>
              <a:t>One </a:t>
            </a:r>
            <a:r>
              <a:rPr lang="en-US" altLang="ko-KR" dirty="0">
                <a:solidFill>
                  <a:srgbClr val="C00000"/>
                </a:solidFill>
                <a:latin typeface="Söhne"/>
              </a:rPr>
              <a:t>module’s main specification  </a:t>
            </a:r>
          </a:p>
          <a:p>
            <a:pPr algn="ctr"/>
            <a:r>
              <a:rPr lang="en-US" altLang="ko-KR" dirty="0">
                <a:solidFill>
                  <a:srgbClr val="374151"/>
                </a:solidFill>
                <a:latin typeface="Söhne"/>
              </a:rPr>
              <a:t>affect</a:t>
            </a:r>
          </a:p>
          <a:p>
            <a:pPr algn="ctr"/>
            <a:r>
              <a:rPr lang="en-US" altLang="ko-KR" dirty="0">
                <a:solidFill>
                  <a:srgbClr val="374151"/>
                </a:solidFill>
                <a:latin typeface="Söhne"/>
              </a:rPr>
              <a:t> The other </a:t>
            </a:r>
            <a:r>
              <a:rPr lang="en-US" altLang="ko-KR" dirty="0">
                <a:solidFill>
                  <a:srgbClr val="C00000"/>
                </a:solidFill>
                <a:latin typeface="Söhne"/>
              </a:rPr>
              <a:t>module specifications </a:t>
            </a:r>
            <a:endParaRPr lang="en-US" altLang="ko-KR" dirty="0">
              <a:solidFill>
                <a:srgbClr val="0070C0"/>
              </a:solidFill>
              <a:latin typeface="Söhne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906569-7B0C-B56F-9167-652B4761A23C}"/>
              </a:ext>
            </a:extLst>
          </p:cNvPr>
          <p:cNvSpPr txBox="1"/>
          <p:nvPr/>
        </p:nvSpPr>
        <p:spPr>
          <a:xfrm>
            <a:off x="-347208" y="4237977"/>
            <a:ext cx="6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kumimoji="1" lang="ko-Kore-KR" altLang="en-US" sz="3200" b="1" spc="-4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4BBC898-0589-5A85-26A6-83947FA3B307}"/>
                  </a:ext>
                </a:extLst>
              </p:cNvPr>
              <p:cNvSpPr txBox="1"/>
              <p:nvPr/>
            </p:nvSpPr>
            <p:spPr>
              <a:xfrm>
                <a:off x="314341" y="510690"/>
                <a:ext cx="4134658" cy="11900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kumimoji="1" lang="en-US" altLang="ko-Kore-KR" sz="3200" b="1" spc="-40" dirty="0">
                    <a:latin typeface="+mn-ea"/>
                  </a:rPr>
                  <a:t>Ex) power supply</a:t>
                </a:r>
              </a:p>
              <a:p>
                <a:pPr algn="l"/>
                <a:endParaRPr kumimoji="1" lang="en-US" altLang="ko-Kore-KR" sz="2000" b="1" spc="-40" dirty="0">
                  <a:latin typeface="+mn-ea"/>
                </a:endParaRPr>
              </a:p>
              <a:p>
                <a:pPr algn="l"/>
                <a:r>
                  <a:rPr kumimoji="1" lang="en-US" altLang="ko-Kore-KR" sz="2000" spc="-40" dirty="0">
                    <a:latin typeface="+mn-ea"/>
                  </a:rPr>
                  <a:t>m</a:t>
                </a:r>
                <a:r>
                  <a:rPr kumimoji="1" lang="en-US" altLang="ko-Kore-KR" sz="2000" spc="-40" baseline="-25000" dirty="0">
                    <a:latin typeface="+mn-ea"/>
                  </a:rPr>
                  <a:t>1</a:t>
                </a:r>
                <a:r>
                  <a:rPr kumimoji="1" lang="en-US" altLang="ko-Kore-KR" sz="2000" spc="-40" dirty="0">
                    <a:latin typeface="+mn-ea"/>
                  </a:rPr>
                  <a:t> : {f(m</a:t>
                </a:r>
                <a:r>
                  <a:rPr kumimoji="1" lang="en-US" altLang="ko-Kore-KR" sz="2000" spc="-40" baseline="-25000" dirty="0">
                    <a:latin typeface="+mn-ea"/>
                  </a:rPr>
                  <a:t>1</a:t>
                </a:r>
                <a:r>
                  <a:rPr kumimoji="1" lang="en-US" altLang="ko-Kore-KR" sz="2000" spc="-40" dirty="0">
                    <a:latin typeface="+mn-ea"/>
                  </a:rPr>
                  <a:t>), g(m</a:t>
                </a:r>
                <a:r>
                  <a:rPr kumimoji="1" lang="en-US" altLang="ko-Kore-KR" sz="2000" spc="-40" baseline="-25000" dirty="0">
                    <a:latin typeface="+mn-ea"/>
                  </a:rPr>
                  <a:t>1</a:t>
                </a:r>
                <a:r>
                  <a:rPr kumimoji="1" lang="en-US" altLang="ko-Kore-KR" sz="2000" spc="-40" dirty="0">
                    <a:latin typeface="+mn-ea"/>
                  </a:rPr>
                  <a:t>), </a:t>
                </a:r>
                <a:r>
                  <a:rPr kumimoji="1" lang="en-US" altLang="ko-KR" sz="2000" spc="-40" dirty="0">
                    <a:latin typeface="+mn-ea"/>
                  </a:rPr>
                  <a:t>h</a:t>
                </a:r>
                <a:r>
                  <a:rPr kumimoji="1" lang="en-US" altLang="ko-Kore-KR" sz="2000" spc="-40" dirty="0">
                    <a:latin typeface="+mn-ea"/>
                  </a:rPr>
                  <a:t>(m</a:t>
                </a:r>
                <a:r>
                  <a:rPr kumimoji="1" lang="en-US" altLang="ko-Kore-KR" sz="2000" spc="-40" baseline="-25000" dirty="0">
                    <a:latin typeface="+mn-ea"/>
                  </a:rPr>
                  <a:t>1</a:t>
                </a:r>
                <a:r>
                  <a:rPr kumimoji="1" lang="en-US" altLang="ko-Kore-KR" sz="2000" spc="-40" dirty="0">
                    <a:latin typeface="+mn-ea"/>
                  </a:rPr>
                  <a:t>,</a:t>
                </a:r>
                <a14:m>
                  <m:oMath xmlns:m="http://schemas.openxmlformats.org/officeDocument/2006/math">
                    <m:r>
                      <a:rPr kumimoji="1" lang="en-US" altLang="ko-Kore-KR" sz="2000" i="1" spc="-4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sz="2000" b="0" i="1" spc="-40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kumimoji="1" lang="en-US" altLang="ko-Kore-KR" sz="2000" i="1" spc="-4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ko-Kore-KR" sz="2000" i="1" spc="-4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ko-Kore-KR" sz="2000" i="1" spc="-4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ko-Kore-KR" sz="2000" b="0" i="1" spc="-4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ko-Kore-KR" sz="2000" b="0" i="1" spc="-4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ko-Kore-KR" sz="2000" b="0" i="1" spc="-4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ko-Kore-KR" sz="2000" b="0" i="1" spc="-4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ore-KR" sz="2000" b="0" i="1" spc="-4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ko-Kore-KR" sz="2000" b="0" i="1" spc="-40" smtClean="0">
                            <a:latin typeface="Cambria Math" panose="02040503050406030204" pitchFamily="18" charset="0"/>
                          </a:rPr>
                          <m:t>1)</m:t>
                        </m:r>
                      </m:sup>
                      <m:e>
                        <m:r>
                          <a:rPr kumimoji="1" lang="en-US" altLang="ko-Kore-KR" sz="2000" b="0" i="1" spc="-4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ko-Kore-KR" sz="2000" b="0" i="1" spc="-40" baseline="-2500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nary>
                  </m:oMath>
                </a14:m>
                <a:r>
                  <a:rPr kumimoji="1" lang="en-US" altLang="ko-Kore-KR" sz="2000" spc="-40" dirty="0">
                    <a:latin typeface="+mn-ea"/>
                  </a:rPr>
                  <a:t>}</a:t>
                </a:r>
                <a:endParaRPr kumimoji="1" lang="ko-Kore-KR" altLang="en-US" sz="3200" spc="-40" dirty="0">
                  <a:latin typeface="+mn-ea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4BBC898-0589-5A85-26A6-83947FA3B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41" y="510690"/>
                <a:ext cx="4134658" cy="1190006"/>
              </a:xfrm>
              <a:prstGeom prst="rect">
                <a:avLst/>
              </a:prstGeom>
              <a:blipFill>
                <a:blip r:embed="rId3"/>
                <a:stretch>
                  <a:fillRect l="-5810" t="-10638" r="-612" b="-6276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535D0555-0191-DF6B-77B5-51FBC625D76C}"/>
              </a:ext>
            </a:extLst>
          </p:cNvPr>
          <p:cNvSpPr txBox="1"/>
          <p:nvPr/>
        </p:nvSpPr>
        <p:spPr>
          <a:xfrm>
            <a:off x="443650" y="1015246"/>
            <a:ext cx="356495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spc="-40" dirty="0">
                <a:latin typeface="+mn-ea"/>
              </a:rPr>
              <a:t>{perf / Spec /   constraint}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BAF6E09-588E-1D23-4604-F5FCD95C10A4}"/>
              </a:ext>
            </a:extLst>
          </p:cNvPr>
          <p:cNvSpPr txBox="1"/>
          <p:nvPr/>
        </p:nvSpPr>
        <p:spPr>
          <a:xfrm>
            <a:off x="393709" y="1983205"/>
            <a:ext cx="3614891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ore-KR" sz="1800" spc="-40" dirty="0">
                <a:solidFill>
                  <a:srgbClr val="C00000"/>
                </a:solidFill>
                <a:latin typeface="+mn-ea"/>
              </a:rPr>
              <a:t>f(m</a:t>
            </a:r>
            <a:r>
              <a:rPr kumimoji="1" lang="en-US" altLang="ko-Kore-KR" sz="1800" spc="-40" baseline="-25000" dirty="0">
                <a:solidFill>
                  <a:srgbClr val="C00000"/>
                </a:solidFill>
                <a:latin typeface="+mn-ea"/>
              </a:rPr>
              <a:t>1</a:t>
            </a:r>
            <a:r>
              <a:rPr kumimoji="1" lang="en-US" altLang="ko-Kore-KR" sz="1800" spc="-40" dirty="0">
                <a:solidFill>
                  <a:srgbClr val="C00000"/>
                </a:solidFill>
                <a:latin typeface="+mn-ea"/>
              </a:rPr>
              <a:t>)  :</a:t>
            </a:r>
          </a:p>
          <a:p>
            <a:endParaRPr kumimoji="1" lang="en-US" altLang="ko-KR" spc="-40" dirty="0">
              <a:solidFill>
                <a:srgbClr val="C00000"/>
              </a:solidFill>
              <a:latin typeface="+mn-ea"/>
            </a:endParaRPr>
          </a:p>
          <a:p>
            <a:r>
              <a:rPr kumimoji="1" lang="en-US" altLang="ko-Kore-KR" sz="1800" spc="-40" dirty="0">
                <a:solidFill>
                  <a:srgbClr val="C00000"/>
                </a:solidFill>
                <a:latin typeface="+mn-ea"/>
              </a:rPr>
              <a:t>g(m</a:t>
            </a:r>
            <a:r>
              <a:rPr kumimoji="1" lang="en-US" altLang="ko-Kore-KR" sz="1800" spc="-40" baseline="-25000" dirty="0">
                <a:solidFill>
                  <a:srgbClr val="C00000"/>
                </a:solidFill>
                <a:latin typeface="+mn-ea"/>
              </a:rPr>
              <a:t>1</a:t>
            </a:r>
            <a:r>
              <a:rPr kumimoji="1" lang="en-US" altLang="ko-Kore-KR" sz="1800" spc="-40" dirty="0">
                <a:solidFill>
                  <a:srgbClr val="C00000"/>
                </a:solidFill>
                <a:latin typeface="+mn-ea"/>
              </a:rPr>
              <a:t>) :</a:t>
            </a:r>
          </a:p>
          <a:p>
            <a:endParaRPr kumimoji="1" lang="en-US" altLang="ko-KR" spc="-40" dirty="0">
              <a:latin typeface="+mn-ea"/>
            </a:endParaRPr>
          </a:p>
          <a:p>
            <a:endParaRPr kumimoji="1" lang="en-US" altLang="ko-KR" spc="-40" dirty="0">
              <a:latin typeface="+mn-ea"/>
            </a:endParaRPr>
          </a:p>
          <a:p>
            <a:endParaRPr kumimoji="1" lang="en-US" altLang="ko-KR" spc="-40" dirty="0">
              <a:latin typeface="+mn-ea"/>
            </a:endParaRPr>
          </a:p>
          <a:p>
            <a:endParaRPr kumimoji="1" lang="en-US" altLang="ko-KR" spc="-40" dirty="0">
              <a:latin typeface="+mn-ea"/>
            </a:endParaRPr>
          </a:p>
          <a:p>
            <a:r>
              <a:rPr kumimoji="1" lang="en-US" altLang="ko-KR" sz="1800" spc="-40" dirty="0">
                <a:solidFill>
                  <a:srgbClr val="1D6FA9"/>
                </a:solidFill>
                <a:latin typeface="+mn-ea"/>
              </a:rPr>
              <a:t>h</a:t>
            </a:r>
            <a:r>
              <a:rPr kumimoji="1" lang="en-US" altLang="ko-Kore-KR" sz="1800" spc="-40" dirty="0">
                <a:solidFill>
                  <a:srgbClr val="1D6FA9"/>
                </a:solidFill>
                <a:latin typeface="+mn-ea"/>
              </a:rPr>
              <a:t>(m</a:t>
            </a:r>
            <a:r>
              <a:rPr kumimoji="1" lang="en-US" altLang="ko-Kore-KR" sz="1800" spc="-40" baseline="-25000" dirty="0">
                <a:solidFill>
                  <a:srgbClr val="1D6FA9"/>
                </a:solidFill>
                <a:latin typeface="+mn-ea"/>
              </a:rPr>
              <a:t>1</a:t>
            </a:r>
            <a:r>
              <a:rPr kumimoji="1" lang="en-US" altLang="ko-Kore-KR" sz="1800" spc="-40" dirty="0">
                <a:solidFill>
                  <a:srgbClr val="1D6FA9"/>
                </a:solidFill>
                <a:latin typeface="+mn-ea"/>
              </a:rPr>
              <a:t>, m</a:t>
            </a:r>
            <a:r>
              <a:rPr kumimoji="1" lang="en-US" altLang="ko-Kore-KR" sz="1800" spc="-40" baseline="-25000" dirty="0">
                <a:solidFill>
                  <a:srgbClr val="1D6FA9"/>
                </a:solidFill>
                <a:latin typeface="+mn-ea"/>
              </a:rPr>
              <a:t>2</a:t>
            </a:r>
            <a:r>
              <a:rPr kumimoji="1" lang="en-US" altLang="ko-Kore-KR" sz="1800" spc="-40" dirty="0">
                <a:solidFill>
                  <a:srgbClr val="1D6FA9"/>
                </a:solidFill>
                <a:latin typeface="+mn-ea"/>
              </a:rPr>
              <a:t>} :</a:t>
            </a:r>
            <a:endParaRPr kumimoji="1" lang="ko-Kore-KR" altLang="en-US" spc="-40" dirty="0">
              <a:solidFill>
                <a:srgbClr val="1D6FA9"/>
              </a:solidFill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725D4C-B101-2EDB-D5C7-81406584116E}"/>
              </a:ext>
            </a:extLst>
          </p:cNvPr>
          <p:cNvSpPr txBox="1"/>
          <p:nvPr/>
        </p:nvSpPr>
        <p:spPr>
          <a:xfrm>
            <a:off x="12277730" y="2092335"/>
            <a:ext cx="307983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latin typeface="Söhne"/>
              </a:rPr>
              <a:t>4)</a:t>
            </a:r>
            <a:r>
              <a:rPr lang="ko-KR" altLang="en-US" sz="1600" dirty="0">
                <a:solidFill>
                  <a:srgbClr val="C00000"/>
                </a:solidFill>
                <a:latin typeface="Söhne"/>
              </a:rPr>
              <a:t> 특정 모듈의 </a:t>
            </a:r>
            <a:r>
              <a:rPr lang="en-US" altLang="ko-KR" sz="1600" dirty="0">
                <a:solidFill>
                  <a:srgbClr val="C00000"/>
                </a:solidFill>
                <a:latin typeface="Söhne"/>
              </a:rPr>
              <a:t> Specification </a:t>
            </a:r>
            <a:r>
              <a:rPr lang="ko-KR" altLang="en-US" sz="1600" dirty="0">
                <a:solidFill>
                  <a:srgbClr val="C00000"/>
                </a:solidFill>
                <a:latin typeface="Söhne"/>
              </a:rPr>
              <a:t>상에서의 관계</a:t>
            </a:r>
            <a:r>
              <a:rPr lang="en-US" altLang="ko-KR" sz="1600" dirty="0">
                <a:solidFill>
                  <a:srgbClr val="C00000"/>
                </a:solidFill>
                <a:latin typeface="Söhne"/>
              </a:rPr>
              <a:t>.</a:t>
            </a:r>
          </a:p>
          <a:p>
            <a:endParaRPr lang="en-US" altLang="ko-KR" sz="1600" dirty="0">
              <a:solidFill>
                <a:srgbClr val="C00000"/>
              </a:solidFill>
              <a:latin typeface="Söhne"/>
            </a:endParaRPr>
          </a:p>
          <a:p>
            <a:pPr marL="285750" indent="-285750">
              <a:buFont typeface="Wingdings" pitchFamily="2" charset="2"/>
              <a:buChar char="è"/>
            </a:pPr>
            <a:r>
              <a:rPr lang="ko-KR" altLang="en-US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즉</a:t>
            </a:r>
            <a:r>
              <a:rPr lang="en-US" altLang="ko-KR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, </a:t>
            </a:r>
            <a:r>
              <a:rPr lang="ko-KR" altLang="en-US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핵심 </a:t>
            </a:r>
            <a:r>
              <a:rPr lang="en-US" altLang="ko-KR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/ </a:t>
            </a:r>
            <a:r>
              <a:rPr lang="ko-KR" altLang="en-US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다른 </a:t>
            </a:r>
            <a:r>
              <a:rPr lang="en-US" altLang="ko-KR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spec</a:t>
            </a:r>
            <a:r>
              <a:rPr lang="ko-KR" altLang="en-US" sz="1600" dirty="0" err="1">
                <a:solidFill>
                  <a:srgbClr val="C00000"/>
                </a:solidFill>
                <a:latin typeface="Söhne"/>
                <a:sym typeface="Wingdings" pitchFamily="2" charset="2"/>
              </a:rPr>
              <a:t>으로</a:t>
            </a:r>
            <a:r>
              <a:rPr lang="ko-KR" altLang="en-US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 </a:t>
            </a:r>
            <a:endParaRPr lang="en-US" altLang="ko-KR" sz="1600" dirty="0">
              <a:solidFill>
                <a:srgbClr val="C00000"/>
              </a:solidFill>
              <a:latin typeface="Söhne"/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è"/>
            </a:pPr>
            <a:endParaRPr lang="en-US" altLang="ko-KR" sz="1600" dirty="0">
              <a:solidFill>
                <a:srgbClr val="C00000"/>
              </a:solidFill>
              <a:latin typeface="Söhne"/>
              <a:sym typeface="Wingdings" pitchFamily="2" charset="2"/>
            </a:endParaRPr>
          </a:p>
          <a:p>
            <a:r>
              <a:rPr lang="ko-KR" altLang="en-US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이때</a:t>
            </a:r>
            <a:r>
              <a:rPr lang="en-US" altLang="ko-KR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, </a:t>
            </a:r>
            <a:r>
              <a:rPr lang="ko-KR" altLang="en-US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무게를 </a:t>
            </a:r>
            <a:r>
              <a:rPr lang="ko-KR" altLang="en-US" sz="1600" dirty="0" err="1">
                <a:solidFill>
                  <a:srgbClr val="C00000"/>
                </a:solidFill>
                <a:latin typeface="Söhne"/>
                <a:sym typeface="Wingdings" pitchFamily="2" charset="2"/>
              </a:rPr>
              <a:t>줄인다거나</a:t>
            </a:r>
            <a:r>
              <a:rPr lang="en-US" altLang="ko-KR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, </a:t>
            </a:r>
            <a:r>
              <a:rPr lang="ko-KR" altLang="en-US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크기를 </a:t>
            </a:r>
            <a:r>
              <a:rPr lang="ko-KR" altLang="en-US" sz="1600" dirty="0" err="1">
                <a:solidFill>
                  <a:srgbClr val="C00000"/>
                </a:solidFill>
                <a:latin typeface="Söhne"/>
                <a:sym typeface="Wingdings" pitchFamily="2" charset="2"/>
              </a:rPr>
              <a:t>줄이려는데</a:t>
            </a:r>
            <a:r>
              <a:rPr lang="en-US" altLang="ko-KR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,</a:t>
            </a:r>
          </a:p>
          <a:p>
            <a:endParaRPr lang="en-US" altLang="ko-KR" sz="1600" dirty="0">
              <a:solidFill>
                <a:srgbClr val="C00000"/>
              </a:solidFill>
              <a:latin typeface="Söhne"/>
              <a:sym typeface="Wingdings" pitchFamily="2" charset="2"/>
            </a:endParaRPr>
          </a:p>
          <a:p>
            <a:r>
              <a:rPr lang="ko-KR" altLang="en-US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실제 그게 가능한가</a:t>
            </a:r>
            <a:r>
              <a:rPr lang="en-US" altLang="ko-KR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? </a:t>
            </a:r>
            <a:r>
              <a:rPr lang="ko-KR" altLang="en-US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실제 </a:t>
            </a:r>
            <a:r>
              <a:rPr lang="en-US" altLang="ko-KR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spec</a:t>
            </a:r>
            <a:r>
              <a:rPr lang="ko-KR" altLang="en-US" sz="1600" dirty="0" err="1">
                <a:solidFill>
                  <a:srgbClr val="C00000"/>
                </a:solidFill>
                <a:latin typeface="Söhne"/>
                <a:sym typeface="Wingdings" pitchFamily="2" charset="2"/>
              </a:rPr>
              <a:t>들간의</a:t>
            </a:r>
            <a:r>
              <a:rPr lang="ko-KR" altLang="en-US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 관계를 통해</a:t>
            </a:r>
            <a:r>
              <a:rPr lang="en-US" altLang="ko-KR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, </a:t>
            </a:r>
            <a:r>
              <a:rPr lang="ko-KR" altLang="en-US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그것이 실현 가능한가 혹은 </a:t>
            </a:r>
            <a:r>
              <a:rPr lang="ko-KR" altLang="en-US" sz="1600" dirty="0" err="1">
                <a:solidFill>
                  <a:srgbClr val="C00000"/>
                </a:solidFill>
                <a:latin typeface="Söhne"/>
                <a:sym typeface="Wingdings" pitchFamily="2" charset="2"/>
              </a:rPr>
              <a:t>어느정도의</a:t>
            </a:r>
            <a:r>
              <a:rPr lang="ko-KR" altLang="en-US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work</a:t>
            </a:r>
            <a:r>
              <a:rPr lang="ko-KR" altLang="en-US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가 필요한가</a:t>
            </a:r>
            <a:r>
              <a:rPr lang="en-US" altLang="ko-KR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. </a:t>
            </a:r>
            <a:r>
              <a:rPr lang="ko-KR" altLang="en-US" sz="1600" dirty="0">
                <a:solidFill>
                  <a:srgbClr val="C00000"/>
                </a:solidFill>
                <a:latin typeface="Söhne"/>
                <a:sym typeface="Wingdings" pitchFamily="2" charset="2"/>
              </a:rPr>
              <a:t>등등</a:t>
            </a:r>
            <a:endParaRPr lang="en-US" altLang="ko-KR" sz="1600" dirty="0">
              <a:solidFill>
                <a:srgbClr val="C00000"/>
              </a:solidFill>
              <a:latin typeface="Söhn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9AD5BA-6CA0-1A62-4819-B8BFFC8A40EA}"/>
                  </a:ext>
                </a:extLst>
              </p:cNvPr>
              <p:cNvSpPr txBox="1"/>
              <p:nvPr/>
            </p:nvSpPr>
            <p:spPr>
              <a:xfrm>
                <a:off x="5009342" y="549304"/>
                <a:ext cx="4134658" cy="11900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kumimoji="1" lang="en-US" altLang="ko-Kore-KR" sz="3200" b="1" spc="-40" dirty="0">
                    <a:latin typeface="+mn-ea"/>
                  </a:rPr>
                  <a:t>Ex) Processor</a:t>
                </a:r>
              </a:p>
              <a:p>
                <a:pPr algn="l"/>
                <a:endParaRPr kumimoji="1" lang="en-US" altLang="ko-Kore-KR" sz="2000" b="1" spc="-40" dirty="0">
                  <a:latin typeface="+mn-ea"/>
                </a:endParaRPr>
              </a:p>
              <a:p>
                <a:pPr algn="l"/>
                <a:r>
                  <a:rPr kumimoji="1" lang="en-US" altLang="ko-Kore-KR" sz="2000" spc="-40" dirty="0">
                    <a:latin typeface="+mn-ea"/>
                  </a:rPr>
                  <a:t>m</a:t>
                </a:r>
                <a:r>
                  <a:rPr kumimoji="1" lang="en-US" altLang="ko-Kore-KR" sz="2000" spc="-40" baseline="-25000" dirty="0">
                    <a:latin typeface="+mn-ea"/>
                  </a:rPr>
                  <a:t>2</a:t>
                </a:r>
                <a:r>
                  <a:rPr kumimoji="1" lang="en-US" altLang="ko-Kore-KR" sz="2000" spc="-40" dirty="0">
                    <a:latin typeface="+mn-ea"/>
                  </a:rPr>
                  <a:t> : {f(m</a:t>
                </a:r>
                <a:r>
                  <a:rPr kumimoji="1" lang="en-US" altLang="ko-Kore-KR" sz="2000" spc="-40" baseline="-25000" dirty="0">
                    <a:latin typeface="+mn-ea"/>
                  </a:rPr>
                  <a:t>1</a:t>
                </a:r>
                <a:r>
                  <a:rPr kumimoji="1" lang="en-US" altLang="ko-Kore-KR" sz="2000" spc="-40" dirty="0">
                    <a:latin typeface="+mn-ea"/>
                  </a:rPr>
                  <a:t>), g(m</a:t>
                </a:r>
                <a:r>
                  <a:rPr kumimoji="1" lang="en-US" altLang="ko-Kore-KR" sz="2000" spc="-40" baseline="-25000" dirty="0">
                    <a:latin typeface="+mn-ea"/>
                  </a:rPr>
                  <a:t>1</a:t>
                </a:r>
                <a:r>
                  <a:rPr kumimoji="1" lang="en-US" altLang="ko-Kore-KR" sz="2000" spc="-40" dirty="0">
                    <a:latin typeface="+mn-ea"/>
                  </a:rPr>
                  <a:t>), </a:t>
                </a:r>
                <a:r>
                  <a:rPr kumimoji="1" lang="en-US" altLang="ko-KR" sz="2000" spc="-40" dirty="0">
                    <a:latin typeface="+mn-ea"/>
                  </a:rPr>
                  <a:t>h</a:t>
                </a:r>
                <a:r>
                  <a:rPr kumimoji="1" lang="en-US" altLang="ko-Kore-KR" sz="2000" spc="-40" dirty="0">
                    <a:latin typeface="+mn-ea"/>
                  </a:rPr>
                  <a:t>(m</a:t>
                </a:r>
                <a:r>
                  <a:rPr kumimoji="1" lang="en-US" altLang="ko-Kore-KR" sz="2000" spc="-40" baseline="-25000" dirty="0">
                    <a:latin typeface="+mn-ea"/>
                  </a:rPr>
                  <a:t>1</a:t>
                </a:r>
                <a:r>
                  <a:rPr kumimoji="1" lang="en-US" altLang="ko-Kore-KR" sz="2000" spc="-40" dirty="0">
                    <a:latin typeface="+mn-ea"/>
                  </a:rPr>
                  <a:t>,</a:t>
                </a:r>
                <a14:m>
                  <m:oMath xmlns:m="http://schemas.openxmlformats.org/officeDocument/2006/math">
                    <m:r>
                      <a:rPr kumimoji="1" lang="en-US" altLang="ko-Kore-KR" sz="2000" i="1" spc="-4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sz="2000" b="0" i="1" spc="-40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kumimoji="1" lang="en-US" altLang="ko-Kore-KR" sz="2000" i="1" spc="-4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ko-Kore-KR" sz="2000" i="1" spc="-4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ko-Kore-KR" sz="2000" i="1" spc="-4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ko-Kore-KR" sz="2000" b="0" i="1" spc="-4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ko-Kore-KR" sz="2000" b="0" i="1" spc="-4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ko-Kore-KR" sz="2000" b="0" i="1" spc="-4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ko-Kore-KR" sz="2000" b="0" i="1" spc="-4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ore-KR" sz="2000" b="0" i="1" spc="-4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ko-Kore-KR" sz="2000" b="0" i="1" spc="-40" smtClean="0">
                            <a:latin typeface="Cambria Math" panose="02040503050406030204" pitchFamily="18" charset="0"/>
                          </a:rPr>
                          <m:t>1)</m:t>
                        </m:r>
                      </m:sup>
                      <m:e>
                        <m:r>
                          <a:rPr kumimoji="1" lang="en-US" altLang="ko-Kore-KR" sz="2000" b="0" i="1" spc="-4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ko-Kore-KR" sz="2000" b="0" i="1" spc="-40" baseline="-2500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nary>
                  </m:oMath>
                </a14:m>
                <a:r>
                  <a:rPr kumimoji="1" lang="en-US" altLang="ko-Kore-KR" sz="2000" spc="-40" dirty="0">
                    <a:latin typeface="+mn-ea"/>
                  </a:rPr>
                  <a:t>}</a:t>
                </a:r>
                <a:endParaRPr kumimoji="1" lang="ko-Kore-KR" altLang="en-US" sz="3200" spc="-40" dirty="0">
                  <a:latin typeface="+mn-ea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9AD5BA-6CA0-1A62-4819-B8BFFC8A4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342" y="549304"/>
                <a:ext cx="4134658" cy="1190006"/>
              </a:xfrm>
              <a:prstGeom prst="rect">
                <a:avLst/>
              </a:prstGeom>
              <a:blipFill>
                <a:blip r:embed="rId4"/>
                <a:stretch>
                  <a:fillRect l="-5828" t="-10638" r="-920" b="-6276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7D745AC-59EC-D91E-4555-E3B29C629CB4}"/>
              </a:ext>
            </a:extLst>
          </p:cNvPr>
          <p:cNvSpPr txBox="1"/>
          <p:nvPr/>
        </p:nvSpPr>
        <p:spPr>
          <a:xfrm>
            <a:off x="5138651" y="1053860"/>
            <a:ext cx="356495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spc="-40" dirty="0">
                <a:latin typeface="+mn-ea"/>
              </a:rPr>
              <a:t>{perf / Spec /   constraint}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9757E2-B64E-D49E-DC8A-FCABD680D7F4}"/>
              </a:ext>
            </a:extLst>
          </p:cNvPr>
          <p:cNvSpPr txBox="1"/>
          <p:nvPr/>
        </p:nvSpPr>
        <p:spPr>
          <a:xfrm>
            <a:off x="1978758" y="1983205"/>
            <a:ext cx="114550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- </a:t>
            </a:r>
            <a:r>
              <a:rPr kumimoji="1" lang="ko-Kore-KR" altLang="en-US" spc="-40" dirty="0">
                <a:latin typeface="+mn-ea"/>
              </a:rPr>
              <a:t>파워 용량</a:t>
            </a:r>
            <a:endParaRPr kumimoji="1" lang="en-US" altLang="ko-Kore-KR" spc="-4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1FE11-054D-7BFB-EC7E-E7B6F5121231}"/>
              </a:ext>
            </a:extLst>
          </p:cNvPr>
          <p:cNvSpPr txBox="1"/>
          <p:nvPr/>
        </p:nvSpPr>
        <p:spPr>
          <a:xfrm>
            <a:off x="2054845" y="3899762"/>
            <a:ext cx="137531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latin typeface="+mn-ea"/>
              </a:rPr>
              <a:t>Interface type</a:t>
            </a:r>
            <a:endParaRPr kumimoji="1" lang="en-US" altLang="ko-Kore-KR" spc="-4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9E3082-5702-072F-3320-5DCAA7FB0C8E}"/>
              </a:ext>
            </a:extLst>
          </p:cNvPr>
          <p:cNvSpPr txBox="1"/>
          <p:nvPr/>
        </p:nvSpPr>
        <p:spPr>
          <a:xfrm>
            <a:off x="1987501" y="2518006"/>
            <a:ext cx="1791837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Interface</a:t>
            </a:r>
          </a:p>
          <a:p>
            <a:pPr algn="l"/>
            <a:r>
              <a:rPr kumimoji="1" lang="en-US" altLang="ko-Kore-KR" spc="-40" dirty="0">
                <a:latin typeface="+mn-ea"/>
              </a:rPr>
              <a:t>Voltage</a:t>
            </a:r>
            <a:r>
              <a:rPr kumimoji="1" lang="ko-Kore-KR" altLang="en-US" spc="-40" dirty="0">
                <a:latin typeface="+mn-ea"/>
              </a:rPr>
              <a:t> </a:t>
            </a:r>
            <a:r>
              <a:rPr kumimoji="1" lang="en-US" altLang="ko-Kore-KR" spc="-40" dirty="0">
                <a:latin typeface="+mn-ea"/>
              </a:rPr>
              <a:t>&amp; </a:t>
            </a:r>
            <a:r>
              <a:rPr kumimoji="1" lang="en-US" altLang="ko-KR" spc="-40" dirty="0">
                <a:latin typeface="+mn-ea"/>
              </a:rPr>
              <a:t>current</a:t>
            </a:r>
          </a:p>
          <a:p>
            <a:pPr algn="l"/>
            <a:r>
              <a:rPr kumimoji="1" lang="ko-Kore-KR" altLang="en-US" spc="-40" dirty="0">
                <a:latin typeface="+mn-ea"/>
              </a:rPr>
              <a:t>무게</a:t>
            </a:r>
            <a:endParaRPr kumimoji="1" lang="en-US" altLang="ko-Kore-KR" spc="-40" dirty="0">
              <a:latin typeface="+mn-ea"/>
            </a:endParaRPr>
          </a:p>
          <a:p>
            <a:pPr algn="l"/>
            <a:r>
              <a:rPr kumimoji="1" lang="ko-Kore-KR" altLang="en-US" spc="-40" dirty="0">
                <a:latin typeface="+mn-ea"/>
              </a:rPr>
              <a:t>크기</a:t>
            </a:r>
            <a:endParaRPr kumimoji="1" lang="en-US" altLang="ko-Kore-KR" spc="-4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F4940A-29FD-4915-BAF5-26C982D57567}"/>
              </a:ext>
            </a:extLst>
          </p:cNvPr>
          <p:cNvSpPr txBox="1"/>
          <p:nvPr/>
        </p:nvSpPr>
        <p:spPr>
          <a:xfrm>
            <a:off x="5527999" y="1983205"/>
            <a:ext cx="174874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Core &amp; thread </a:t>
            </a:r>
            <a:r>
              <a:rPr kumimoji="1" lang="ko-Kore-KR" altLang="en-US" spc="-40" dirty="0">
                <a:latin typeface="+mn-ea"/>
              </a:rPr>
              <a:t>수</a:t>
            </a:r>
            <a:endParaRPr kumimoji="1" lang="en-US" altLang="ko-Kore-KR" spc="-4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012561-CF32-D131-8CB8-DDD580046A80}"/>
              </a:ext>
            </a:extLst>
          </p:cNvPr>
          <p:cNvSpPr txBox="1"/>
          <p:nvPr/>
        </p:nvSpPr>
        <p:spPr>
          <a:xfrm>
            <a:off x="5547569" y="3899762"/>
            <a:ext cx="198945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Power </a:t>
            </a:r>
            <a:r>
              <a:rPr kumimoji="1" lang="en-US" altLang="ko-KR" spc="-40" dirty="0">
                <a:latin typeface="+mn-ea"/>
              </a:rPr>
              <a:t>consumption</a:t>
            </a:r>
          </a:p>
          <a:p>
            <a:pPr algn="l"/>
            <a:r>
              <a:rPr kumimoji="1" lang="en-US" altLang="ko-KR" spc="-40" dirty="0">
                <a:latin typeface="+mn-ea"/>
              </a:rPr>
              <a:t>Interface type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1E633B-C0CD-8F04-D57B-BB6CBE580AFC}"/>
              </a:ext>
            </a:extLst>
          </p:cNvPr>
          <p:cNvSpPr txBox="1"/>
          <p:nvPr/>
        </p:nvSpPr>
        <p:spPr>
          <a:xfrm>
            <a:off x="5547569" y="2518006"/>
            <a:ext cx="1772345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Interface</a:t>
            </a:r>
          </a:p>
          <a:p>
            <a:pPr algn="l"/>
            <a:r>
              <a:rPr kumimoji="1" lang="en-US" altLang="ko-Kore-KR" spc="-40" dirty="0">
                <a:latin typeface="+mn-ea"/>
              </a:rPr>
              <a:t>voltage</a:t>
            </a:r>
            <a:r>
              <a:rPr kumimoji="1" lang="ko-Kore-KR" altLang="en-US" spc="-40" dirty="0">
                <a:latin typeface="+mn-ea"/>
              </a:rPr>
              <a:t> </a:t>
            </a:r>
            <a:r>
              <a:rPr kumimoji="1" lang="en-US" altLang="ko-Kore-KR" spc="-40" dirty="0">
                <a:latin typeface="+mn-ea"/>
              </a:rPr>
              <a:t>&amp; </a:t>
            </a:r>
            <a:r>
              <a:rPr kumimoji="1" lang="en-US" altLang="ko-KR" spc="-40" dirty="0">
                <a:latin typeface="+mn-ea"/>
              </a:rPr>
              <a:t>current</a:t>
            </a:r>
          </a:p>
          <a:p>
            <a:pPr algn="l"/>
            <a:r>
              <a:rPr kumimoji="1" lang="ko-Kore-KR" altLang="en-US" spc="-40" dirty="0">
                <a:latin typeface="+mn-ea"/>
              </a:rPr>
              <a:t>무게</a:t>
            </a:r>
            <a:endParaRPr kumimoji="1" lang="en-US" altLang="ko-Kore-KR" spc="-40" dirty="0">
              <a:latin typeface="+mn-ea"/>
            </a:endParaRPr>
          </a:p>
          <a:p>
            <a:pPr algn="l"/>
            <a:r>
              <a:rPr kumimoji="1" lang="ko-Kore-KR" altLang="en-US" spc="-40" dirty="0">
                <a:latin typeface="+mn-ea"/>
              </a:rPr>
              <a:t>크기</a:t>
            </a:r>
            <a:endParaRPr kumimoji="1" lang="en-US" altLang="ko-Kore-KR" spc="-40" dirty="0"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22BADFB-4DE3-FAEF-377F-4E5E0E5B7CFA}"/>
              </a:ext>
            </a:extLst>
          </p:cNvPr>
          <p:cNvSpPr txBox="1"/>
          <p:nvPr/>
        </p:nvSpPr>
        <p:spPr>
          <a:xfrm>
            <a:off x="5655467" y="4183238"/>
            <a:ext cx="201304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endParaRPr kumimoji="1" lang="en-US" altLang="ko-Kore-KR" spc="-40" dirty="0">
              <a:latin typeface="+mn-ea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D4F14838-6888-4D7D-2328-4E28B5334569}"/>
              </a:ext>
            </a:extLst>
          </p:cNvPr>
          <p:cNvSpPr/>
          <p:nvPr/>
        </p:nvSpPr>
        <p:spPr>
          <a:xfrm>
            <a:off x="5196980" y="2607560"/>
            <a:ext cx="146807" cy="14680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F43AC543-ACED-DBC2-C696-C74D9168D8A8}"/>
              </a:ext>
            </a:extLst>
          </p:cNvPr>
          <p:cNvSpPr/>
          <p:nvPr/>
        </p:nvSpPr>
        <p:spPr>
          <a:xfrm>
            <a:off x="5196980" y="2896980"/>
            <a:ext cx="146807" cy="14680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96D856A3-2314-16A8-6A98-04FE1B7FB42D}"/>
              </a:ext>
            </a:extLst>
          </p:cNvPr>
          <p:cNvSpPr/>
          <p:nvPr/>
        </p:nvSpPr>
        <p:spPr>
          <a:xfrm>
            <a:off x="5196980" y="3131872"/>
            <a:ext cx="146807" cy="14680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195D69C5-6F8A-6FBE-823E-6F04FD6C19DB}"/>
              </a:ext>
            </a:extLst>
          </p:cNvPr>
          <p:cNvSpPr/>
          <p:nvPr/>
        </p:nvSpPr>
        <p:spPr>
          <a:xfrm>
            <a:off x="5196980" y="3398778"/>
            <a:ext cx="146807" cy="14680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699491ED-E4FC-2612-598E-71FCA62392AD}"/>
              </a:ext>
            </a:extLst>
          </p:cNvPr>
          <p:cNvSpPr/>
          <p:nvPr/>
        </p:nvSpPr>
        <p:spPr>
          <a:xfrm>
            <a:off x="5196980" y="3972131"/>
            <a:ext cx="146807" cy="14680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F561CA7D-A635-2E51-C229-B0BACCA5FEC6}"/>
              </a:ext>
            </a:extLst>
          </p:cNvPr>
          <p:cNvSpPr/>
          <p:nvPr/>
        </p:nvSpPr>
        <p:spPr>
          <a:xfrm>
            <a:off x="5196980" y="4239037"/>
            <a:ext cx="146807" cy="14680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BD21B37-12A0-B8F5-83F5-1F0D5DCDAAF1}"/>
              </a:ext>
            </a:extLst>
          </p:cNvPr>
          <p:cNvSpPr/>
          <p:nvPr/>
        </p:nvSpPr>
        <p:spPr>
          <a:xfrm>
            <a:off x="3966247" y="2607560"/>
            <a:ext cx="146807" cy="14680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D1BEC0D2-327C-B41C-BF69-3DA805BCEE1B}"/>
              </a:ext>
            </a:extLst>
          </p:cNvPr>
          <p:cNvSpPr/>
          <p:nvPr/>
        </p:nvSpPr>
        <p:spPr>
          <a:xfrm>
            <a:off x="3966247" y="2896980"/>
            <a:ext cx="146807" cy="14680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20A39CA3-8C7E-6D40-A2E5-53C386A81EE8}"/>
              </a:ext>
            </a:extLst>
          </p:cNvPr>
          <p:cNvSpPr/>
          <p:nvPr/>
        </p:nvSpPr>
        <p:spPr>
          <a:xfrm>
            <a:off x="3966247" y="3131872"/>
            <a:ext cx="146807" cy="14680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031EC762-D099-A5C4-03C5-8F5BD350C17E}"/>
              </a:ext>
            </a:extLst>
          </p:cNvPr>
          <p:cNvSpPr/>
          <p:nvPr/>
        </p:nvSpPr>
        <p:spPr>
          <a:xfrm>
            <a:off x="3966247" y="3398778"/>
            <a:ext cx="146807" cy="14680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D11C8701-F452-A416-12B5-7E4B064A9C18}"/>
              </a:ext>
            </a:extLst>
          </p:cNvPr>
          <p:cNvSpPr/>
          <p:nvPr/>
        </p:nvSpPr>
        <p:spPr>
          <a:xfrm>
            <a:off x="3966247" y="3986813"/>
            <a:ext cx="146807" cy="14680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65C6276D-D41B-2723-BA32-3EF43C410595}"/>
              </a:ext>
            </a:extLst>
          </p:cNvPr>
          <p:cNvSpPr/>
          <p:nvPr/>
        </p:nvSpPr>
        <p:spPr>
          <a:xfrm>
            <a:off x="3966247" y="2024321"/>
            <a:ext cx="146807" cy="14680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C2DA426-A51B-3F3B-7702-A4D6C74736D8}"/>
              </a:ext>
            </a:extLst>
          </p:cNvPr>
          <p:cNvSpPr/>
          <p:nvPr/>
        </p:nvSpPr>
        <p:spPr>
          <a:xfrm>
            <a:off x="5196982" y="2024321"/>
            <a:ext cx="146807" cy="14680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1DC8D958-A689-1B3B-8EFE-E8446F5AFEEB}"/>
              </a:ext>
            </a:extLst>
          </p:cNvPr>
          <p:cNvCxnSpPr>
            <a:stCxn id="87" idx="6"/>
            <a:endCxn id="78" idx="2"/>
          </p:cNvCxnSpPr>
          <p:nvPr/>
        </p:nvCxnSpPr>
        <p:spPr>
          <a:xfrm>
            <a:off x="4113054" y="2097725"/>
            <a:ext cx="1083926" cy="19478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1CBC64C-4370-F87C-B4B3-2D95A1F5311A}"/>
              </a:ext>
            </a:extLst>
          </p:cNvPr>
          <p:cNvCxnSpPr>
            <a:cxnSpLocks/>
            <a:stCxn id="80" idx="6"/>
            <a:endCxn id="79" idx="2"/>
          </p:cNvCxnSpPr>
          <p:nvPr/>
        </p:nvCxnSpPr>
        <p:spPr>
          <a:xfrm>
            <a:off x="4113054" y="2680964"/>
            <a:ext cx="1083926" cy="1631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[R] 93">
            <a:extLst>
              <a:ext uri="{FF2B5EF4-FFF2-40B4-BE49-F238E27FC236}">
                <a16:creationId xmlns:a16="http://schemas.microsoft.com/office/drawing/2014/main" id="{B45383E8-DA0C-2419-BB10-F5AD8215D36E}"/>
              </a:ext>
            </a:extLst>
          </p:cNvPr>
          <p:cNvCxnSpPr>
            <a:cxnSpLocks/>
          </p:cNvCxnSpPr>
          <p:nvPr/>
        </p:nvCxnSpPr>
        <p:spPr>
          <a:xfrm>
            <a:off x="388323" y="3741150"/>
            <a:ext cx="86515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864A1D60-51D2-5FB4-AC46-EED845BA8C9E}"/>
              </a:ext>
            </a:extLst>
          </p:cNvPr>
          <p:cNvSpPr txBox="1"/>
          <p:nvPr/>
        </p:nvSpPr>
        <p:spPr>
          <a:xfrm>
            <a:off x="8060274" y="1983205"/>
            <a:ext cx="1053761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ore-KR" sz="1800" spc="-40" dirty="0">
                <a:solidFill>
                  <a:srgbClr val="C00000"/>
                </a:solidFill>
                <a:latin typeface="+mn-ea"/>
              </a:rPr>
              <a:t>f(m</a:t>
            </a:r>
            <a:r>
              <a:rPr kumimoji="1" lang="en-US" altLang="ko-KR" spc="-40" baseline="-25000" dirty="0">
                <a:solidFill>
                  <a:srgbClr val="C00000"/>
                </a:solidFill>
                <a:latin typeface="+mn-ea"/>
              </a:rPr>
              <a:t>2</a:t>
            </a:r>
            <a:r>
              <a:rPr kumimoji="1" lang="en-US" altLang="ko-Kore-KR" sz="1800" spc="-40" dirty="0">
                <a:solidFill>
                  <a:srgbClr val="C00000"/>
                </a:solidFill>
                <a:latin typeface="+mn-ea"/>
              </a:rPr>
              <a:t>)</a:t>
            </a:r>
          </a:p>
          <a:p>
            <a:endParaRPr kumimoji="1" lang="en-US" altLang="ko-KR" spc="-40" dirty="0">
              <a:solidFill>
                <a:srgbClr val="C00000"/>
              </a:solidFill>
              <a:latin typeface="+mn-ea"/>
            </a:endParaRPr>
          </a:p>
          <a:p>
            <a:r>
              <a:rPr kumimoji="1" lang="en-US" altLang="ko-Kore-KR" sz="1800" spc="-40" dirty="0">
                <a:solidFill>
                  <a:srgbClr val="C00000"/>
                </a:solidFill>
                <a:latin typeface="+mn-ea"/>
              </a:rPr>
              <a:t>g(m</a:t>
            </a:r>
            <a:r>
              <a:rPr kumimoji="1" lang="en-US" altLang="ko-KR" sz="1800" spc="-40" baseline="-25000" dirty="0">
                <a:solidFill>
                  <a:srgbClr val="C00000"/>
                </a:solidFill>
                <a:latin typeface="+mn-ea"/>
              </a:rPr>
              <a:t>2</a:t>
            </a:r>
            <a:r>
              <a:rPr kumimoji="1" lang="en-US" altLang="ko-Kore-KR" sz="1800" spc="-40" dirty="0">
                <a:solidFill>
                  <a:srgbClr val="C00000"/>
                </a:solidFill>
                <a:latin typeface="+mn-ea"/>
              </a:rPr>
              <a:t>)</a:t>
            </a:r>
          </a:p>
          <a:p>
            <a:endParaRPr kumimoji="1" lang="en-US" altLang="ko-KR" spc="-40" dirty="0">
              <a:latin typeface="+mn-ea"/>
            </a:endParaRPr>
          </a:p>
          <a:p>
            <a:endParaRPr kumimoji="1" lang="en-US" altLang="ko-KR" spc="-40" dirty="0">
              <a:latin typeface="+mn-ea"/>
            </a:endParaRPr>
          </a:p>
          <a:p>
            <a:endParaRPr kumimoji="1" lang="en-US" altLang="ko-KR" spc="-40" dirty="0">
              <a:latin typeface="+mn-ea"/>
            </a:endParaRPr>
          </a:p>
          <a:p>
            <a:endParaRPr kumimoji="1" lang="en-US" altLang="ko-KR" spc="-40" dirty="0">
              <a:latin typeface="+mn-ea"/>
            </a:endParaRPr>
          </a:p>
          <a:p>
            <a:r>
              <a:rPr kumimoji="1" lang="en-US" altLang="ko-KR" sz="1800" spc="-40" dirty="0">
                <a:solidFill>
                  <a:srgbClr val="1D6FA9"/>
                </a:solidFill>
                <a:latin typeface="+mn-ea"/>
              </a:rPr>
              <a:t>h</a:t>
            </a:r>
            <a:r>
              <a:rPr kumimoji="1" lang="en-US" altLang="ko-Kore-KR" sz="1800" spc="-40" dirty="0">
                <a:solidFill>
                  <a:srgbClr val="1D6FA9"/>
                </a:solidFill>
                <a:latin typeface="+mn-ea"/>
              </a:rPr>
              <a:t>(m</a:t>
            </a:r>
            <a:r>
              <a:rPr kumimoji="1" lang="en-US" altLang="ko-KR" spc="-40" baseline="-25000" dirty="0">
                <a:solidFill>
                  <a:srgbClr val="1D6FA9"/>
                </a:solidFill>
                <a:latin typeface="+mn-ea"/>
              </a:rPr>
              <a:t>2</a:t>
            </a:r>
            <a:r>
              <a:rPr kumimoji="1" lang="en-US" altLang="ko-Kore-KR" sz="1800" spc="-40" dirty="0">
                <a:solidFill>
                  <a:srgbClr val="1D6FA9"/>
                </a:solidFill>
                <a:latin typeface="+mn-ea"/>
              </a:rPr>
              <a:t>, m</a:t>
            </a:r>
            <a:r>
              <a:rPr kumimoji="1" lang="en-US" altLang="ko-KR" spc="-40" baseline="-25000" dirty="0">
                <a:solidFill>
                  <a:srgbClr val="1D6FA9"/>
                </a:solidFill>
                <a:latin typeface="+mn-ea"/>
              </a:rPr>
              <a:t>1</a:t>
            </a:r>
            <a:r>
              <a:rPr kumimoji="1" lang="en-US" altLang="ko-Kore-KR" sz="1800" spc="-40" dirty="0">
                <a:solidFill>
                  <a:srgbClr val="1D6FA9"/>
                </a:solidFill>
                <a:latin typeface="+mn-ea"/>
              </a:rPr>
              <a:t>} </a:t>
            </a:r>
            <a:endParaRPr kumimoji="1" lang="ko-Kore-KR" altLang="en-US" spc="-40" dirty="0">
              <a:solidFill>
                <a:srgbClr val="1D6FA9"/>
              </a:solidFill>
              <a:latin typeface="+mn-ea"/>
            </a:endParaRPr>
          </a:p>
        </p:txBody>
      </p: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4F05DE4F-8E42-FA06-6204-E308C3889936}"/>
              </a:ext>
            </a:extLst>
          </p:cNvPr>
          <p:cNvCxnSpPr>
            <a:cxnSpLocks/>
            <a:stCxn id="72" idx="2"/>
            <a:endCxn id="86" idx="6"/>
          </p:cNvCxnSpPr>
          <p:nvPr/>
        </p:nvCxnSpPr>
        <p:spPr>
          <a:xfrm flipH="1">
            <a:off x="4113054" y="2680964"/>
            <a:ext cx="1083926" cy="13792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꺾인 연결선[E] 105">
            <a:extLst>
              <a:ext uri="{FF2B5EF4-FFF2-40B4-BE49-F238E27FC236}">
                <a16:creationId xmlns:a16="http://schemas.microsoft.com/office/drawing/2014/main" id="{EEECBA88-0B0F-8CF3-33A7-4BCFE3F43B29}"/>
              </a:ext>
            </a:extLst>
          </p:cNvPr>
          <p:cNvCxnSpPr>
            <a:cxnSpLocks/>
            <a:stCxn id="88" idx="6"/>
            <a:endCxn id="72" idx="6"/>
          </p:cNvCxnSpPr>
          <p:nvPr/>
        </p:nvCxnSpPr>
        <p:spPr>
          <a:xfrm flipH="1">
            <a:off x="5343787" y="2097725"/>
            <a:ext cx="2" cy="583239"/>
          </a:xfrm>
          <a:prstGeom prst="bentConnector3">
            <a:avLst>
              <a:gd name="adj1" fmla="val -214748364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꺾인 연결선[E] 124">
            <a:extLst>
              <a:ext uri="{FF2B5EF4-FFF2-40B4-BE49-F238E27FC236}">
                <a16:creationId xmlns:a16="http://schemas.microsoft.com/office/drawing/2014/main" id="{C520ECA0-712B-F646-7A31-9F21C4493327}"/>
              </a:ext>
            </a:extLst>
          </p:cNvPr>
          <p:cNvCxnSpPr>
            <a:cxnSpLocks/>
            <a:stCxn id="88" idx="6"/>
            <a:endCxn id="73" idx="6"/>
          </p:cNvCxnSpPr>
          <p:nvPr/>
        </p:nvCxnSpPr>
        <p:spPr>
          <a:xfrm flipH="1">
            <a:off x="5343787" y="2097725"/>
            <a:ext cx="2" cy="872659"/>
          </a:xfrm>
          <a:prstGeom prst="bentConnector3">
            <a:avLst>
              <a:gd name="adj1" fmla="val -214748364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꺾인 연결선[E] 128">
            <a:extLst>
              <a:ext uri="{FF2B5EF4-FFF2-40B4-BE49-F238E27FC236}">
                <a16:creationId xmlns:a16="http://schemas.microsoft.com/office/drawing/2014/main" id="{BA15072B-5950-EC7A-F634-A18A912B91B5}"/>
              </a:ext>
            </a:extLst>
          </p:cNvPr>
          <p:cNvCxnSpPr>
            <a:cxnSpLocks/>
            <a:stCxn id="88" idx="6"/>
            <a:endCxn id="74" idx="6"/>
          </p:cNvCxnSpPr>
          <p:nvPr/>
        </p:nvCxnSpPr>
        <p:spPr>
          <a:xfrm flipH="1">
            <a:off x="5343787" y="2097725"/>
            <a:ext cx="2" cy="1107551"/>
          </a:xfrm>
          <a:prstGeom prst="bentConnector3">
            <a:avLst>
              <a:gd name="adj1" fmla="val -214748364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꺾인 연결선[E] 132">
            <a:extLst>
              <a:ext uri="{FF2B5EF4-FFF2-40B4-BE49-F238E27FC236}">
                <a16:creationId xmlns:a16="http://schemas.microsoft.com/office/drawing/2014/main" id="{C112D995-38AF-D083-9589-6F343E26A0A5}"/>
              </a:ext>
            </a:extLst>
          </p:cNvPr>
          <p:cNvCxnSpPr>
            <a:cxnSpLocks/>
            <a:stCxn id="88" idx="6"/>
            <a:endCxn id="77" idx="6"/>
          </p:cNvCxnSpPr>
          <p:nvPr/>
        </p:nvCxnSpPr>
        <p:spPr>
          <a:xfrm flipH="1">
            <a:off x="5343787" y="2097725"/>
            <a:ext cx="2" cy="1374457"/>
          </a:xfrm>
          <a:prstGeom prst="bentConnector3">
            <a:avLst>
              <a:gd name="adj1" fmla="val -214748364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30EF0964-DFB4-97D9-E445-6E1709F6309F}"/>
              </a:ext>
            </a:extLst>
          </p:cNvPr>
          <p:cNvSpPr txBox="1"/>
          <p:nvPr/>
        </p:nvSpPr>
        <p:spPr>
          <a:xfrm>
            <a:off x="5977080" y="4964741"/>
            <a:ext cx="29428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374151"/>
                </a:solidFill>
                <a:latin typeface="Söhne"/>
              </a:rPr>
              <a:t>One </a:t>
            </a:r>
            <a:r>
              <a:rPr lang="en-US" altLang="ko-KR" dirty="0">
                <a:solidFill>
                  <a:srgbClr val="C00000"/>
                </a:solidFill>
                <a:latin typeface="Söhne"/>
              </a:rPr>
              <a:t>module’s specification  </a:t>
            </a:r>
          </a:p>
          <a:p>
            <a:pPr algn="ctr"/>
            <a:r>
              <a:rPr lang="en-US" altLang="ko-KR" dirty="0">
                <a:solidFill>
                  <a:srgbClr val="374151"/>
                </a:solidFill>
                <a:latin typeface="Söhne"/>
              </a:rPr>
              <a:t>=</a:t>
            </a:r>
          </a:p>
          <a:p>
            <a:pPr algn="ctr"/>
            <a:r>
              <a:rPr lang="en-US" altLang="ko-KR" dirty="0">
                <a:solidFill>
                  <a:srgbClr val="374151"/>
                </a:solidFill>
                <a:latin typeface="Söhne"/>
              </a:rPr>
              <a:t> The other </a:t>
            </a:r>
            <a:r>
              <a:rPr lang="en-US" altLang="ko-KR" dirty="0">
                <a:solidFill>
                  <a:srgbClr val="0070C0"/>
                </a:solidFill>
                <a:latin typeface="Söhne"/>
              </a:rPr>
              <a:t>one’s constraint </a:t>
            </a:r>
          </a:p>
        </p:txBody>
      </p:sp>
      <p:cxnSp>
        <p:nvCxnSpPr>
          <p:cNvPr id="138" name="꺾인 연결선[E] 137">
            <a:extLst>
              <a:ext uri="{FF2B5EF4-FFF2-40B4-BE49-F238E27FC236}">
                <a16:creationId xmlns:a16="http://schemas.microsoft.com/office/drawing/2014/main" id="{FC9A3864-97CC-DF0E-AB5B-65AEA188DDD5}"/>
              </a:ext>
            </a:extLst>
          </p:cNvPr>
          <p:cNvCxnSpPr>
            <a:cxnSpLocks/>
            <a:stCxn id="87" idx="2"/>
            <a:endCxn id="80" idx="2"/>
          </p:cNvCxnSpPr>
          <p:nvPr/>
        </p:nvCxnSpPr>
        <p:spPr>
          <a:xfrm rot="10800000" flipV="1">
            <a:off x="3966247" y="2097724"/>
            <a:ext cx="12700" cy="583239"/>
          </a:xfrm>
          <a:prstGeom prst="bentConnector3">
            <a:avLst>
              <a:gd name="adj1" fmla="val 483874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꺾인 연결선[E] 141">
            <a:extLst>
              <a:ext uri="{FF2B5EF4-FFF2-40B4-BE49-F238E27FC236}">
                <a16:creationId xmlns:a16="http://schemas.microsoft.com/office/drawing/2014/main" id="{E9CB5686-B755-946A-BBFA-ECF76485820F}"/>
              </a:ext>
            </a:extLst>
          </p:cNvPr>
          <p:cNvCxnSpPr>
            <a:cxnSpLocks/>
            <a:stCxn id="87" idx="2"/>
            <a:endCxn id="81" idx="2"/>
          </p:cNvCxnSpPr>
          <p:nvPr/>
        </p:nvCxnSpPr>
        <p:spPr>
          <a:xfrm rot="10800000" flipV="1">
            <a:off x="3966247" y="2097724"/>
            <a:ext cx="12700" cy="872659"/>
          </a:xfrm>
          <a:prstGeom prst="bentConnector3">
            <a:avLst>
              <a:gd name="adj1" fmla="val 493803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6E2EBC50-EC79-70C4-0B91-921C75C4F357}"/>
              </a:ext>
            </a:extLst>
          </p:cNvPr>
          <p:cNvCxnSpPr>
            <a:cxnSpLocks/>
            <a:stCxn id="87" idx="2"/>
            <a:endCxn id="82" idx="2"/>
          </p:cNvCxnSpPr>
          <p:nvPr/>
        </p:nvCxnSpPr>
        <p:spPr>
          <a:xfrm rot="10800000" flipV="1">
            <a:off x="3966247" y="2097724"/>
            <a:ext cx="12700" cy="1107551"/>
          </a:xfrm>
          <a:prstGeom prst="bentConnector3">
            <a:avLst>
              <a:gd name="adj1" fmla="val 52566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꺾인 연결선[E] 151">
            <a:extLst>
              <a:ext uri="{FF2B5EF4-FFF2-40B4-BE49-F238E27FC236}">
                <a16:creationId xmlns:a16="http://schemas.microsoft.com/office/drawing/2014/main" id="{A1EC8713-3145-4B54-9E77-E312E39D7EA5}"/>
              </a:ext>
            </a:extLst>
          </p:cNvPr>
          <p:cNvCxnSpPr>
            <a:cxnSpLocks/>
            <a:stCxn id="87" idx="2"/>
            <a:endCxn id="83" idx="2"/>
          </p:cNvCxnSpPr>
          <p:nvPr/>
        </p:nvCxnSpPr>
        <p:spPr>
          <a:xfrm rot="10800000" flipV="1">
            <a:off x="3966247" y="2097724"/>
            <a:ext cx="12700" cy="1374457"/>
          </a:xfrm>
          <a:prstGeom prst="bentConnector3">
            <a:avLst>
              <a:gd name="adj1" fmla="val 52566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92C6BB8E-B470-1952-AC8D-A4EB62DB9114}"/>
              </a:ext>
            </a:extLst>
          </p:cNvPr>
          <p:cNvSpPr txBox="1"/>
          <p:nvPr/>
        </p:nvSpPr>
        <p:spPr>
          <a:xfrm>
            <a:off x="568800" y="4975200"/>
            <a:ext cx="28277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latin typeface="+mn-ea"/>
              </a:rPr>
              <a:t>(1)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362C0C9B-0E19-0766-3BE6-74AC8291A639}"/>
              </a:ext>
            </a:extLst>
          </p:cNvPr>
          <p:cNvSpPr txBox="1"/>
          <p:nvPr/>
        </p:nvSpPr>
        <p:spPr>
          <a:xfrm>
            <a:off x="5767200" y="4975200"/>
            <a:ext cx="28277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latin typeface="+mn-ea"/>
              </a:rPr>
              <a:t>(2)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9399A25-CAC8-9322-3187-A5C69725B706}"/>
              </a:ext>
            </a:extLst>
          </p:cNvPr>
          <p:cNvSpPr txBox="1"/>
          <p:nvPr/>
        </p:nvSpPr>
        <p:spPr>
          <a:xfrm>
            <a:off x="1503755" y="6208990"/>
            <a:ext cx="557293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latin typeface="+mn-ea"/>
              </a:rPr>
              <a:t>Interface</a:t>
            </a:r>
            <a:r>
              <a:rPr kumimoji="1" lang="ko-Kore-KR" altLang="en-US" sz="2000" spc="-40" dirty="0">
                <a:latin typeface="+mn-ea"/>
              </a:rPr>
              <a:t>가 다인가</a:t>
            </a:r>
            <a:r>
              <a:rPr kumimoji="1" lang="en-US" altLang="ko-Kore-KR" sz="2000" spc="-40" dirty="0">
                <a:latin typeface="+mn-ea"/>
              </a:rPr>
              <a:t>.</a:t>
            </a:r>
            <a:r>
              <a:rPr kumimoji="1" lang="en-US" altLang="ko-KR" sz="2000" spc="-40" dirty="0">
                <a:latin typeface="+mn-ea"/>
              </a:rPr>
              <a:t>.?  + performance requirement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8213DBA7-4D2F-39FF-A06C-D6002AE0FF7F}"/>
              </a:ext>
            </a:extLst>
          </p:cNvPr>
          <p:cNvSpPr txBox="1"/>
          <p:nvPr/>
        </p:nvSpPr>
        <p:spPr>
          <a:xfrm>
            <a:off x="9525916" y="5764074"/>
            <a:ext cx="3079832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14313" indent="-214313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  <a:latin typeface="Söhne"/>
              </a:rPr>
              <a:t> (1) physical limitations </a:t>
            </a:r>
          </a:p>
          <a:p>
            <a:pPr marL="214313" indent="-214313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  <a:latin typeface="Söhne"/>
              </a:rPr>
              <a:t> (2) electrical compatibility </a:t>
            </a:r>
          </a:p>
          <a:p>
            <a:pPr marL="257175" indent="-257175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  <a:latin typeface="Söhne"/>
              </a:rPr>
              <a:t>(3) performance requirements</a:t>
            </a:r>
            <a:endParaRPr lang="en-US" altLang="ko-KR" sz="1600" strike="sngStrike" dirty="0">
              <a:solidFill>
                <a:srgbClr val="37415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1810318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387709-10B5-CA42-E283-AEA257333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F5A7A3-E5C4-A127-1D6F-8EEACAD8E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0ABC84D3-691D-54B7-CA13-80F03F0D13F0}"/>
              </a:ext>
            </a:extLst>
          </p:cNvPr>
          <p:cNvSpPr txBox="1">
            <a:spLocks/>
          </p:cNvSpPr>
          <p:nvPr/>
        </p:nvSpPr>
        <p:spPr>
          <a:xfrm>
            <a:off x="75553" y="80460"/>
            <a:ext cx="9068448" cy="586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0" dirty="0"/>
              <a:t>여러 기능적 요구사항을 다루기 위한 </a:t>
            </a:r>
            <a:r>
              <a:rPr lang="en-US" altLang="ko-KR" sz="2400" b="0" dirty="0"/>
              <a:t>‘</a:t>
            </a:r>
            <a:r>
              <a:rPr lang="ko-KR" altLang="en-US" sz="2400" dirty="0"/>
              <a:t>설계변경 대안 선정</a:t>
            </a:r>
            <a:r>
              <a:rPr lang="en-US" altLang="ko-KR" sz="2400" dirty="0"/>
              <a:t>’</a:t>
            </a:r>
            <a:r>
              <a:rPr lang="en-US" altLang="ko-KR" sz="2400" b="0" dirty="0"/>
              <a:t> </a:t>
            </a:r>
            <a:r>
              <a:rPr lang="ko-KR" altLang="en-US" sz="2400" b="0" dirty="0"/>
              <a:t>방법론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B77FEE-CB18-5770-1901-C8AC687FD3C4}"/>
              </a:ext>
            </a:extLst>
          </p:cNvPr>
          <p:cNvSpPr txBox="1"/>
          <p:nvPr/>
        </p:nvSpPr>
        <p:spPr>
          <a:xfrm>
            <a:off x="50043" y="6964140"/>
            <a:ext cx="506754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* N</a:t>
            </a:r>
            <a:r>
              <a:rPr kumimoji="1" lang="ko-Kore-KR" altLang="en-US" b="1" spc="-40" dirty="0">
                <a:latin typeface="+mn-ea"/>
              </a:rPr>
              <a:t>개를 </a:t>
            </a:r>
            <a:r>
              <a:rPr kumimoji="1" lang="en-US" altLang="ko-Kore-KR" b="1" spc="-40" dirty="0">
                <a:latin typeface="+mn-ea"/>
              </a:rPr>
              <a:t>k</a:t>
            </a:r>
            <a:r>
              <a:rPr kumimoji="1" lang="ko-Kore-KR" altLang="en-US" b="1" spc="-40" dirty="0">
                <a:latin typeface="+mn-ea"/>
              </a:rPr>
              <a:t>개로 묶고 </a:t>
            </a:r>
            <a:r>
              <a:rPr kumimoji="1" lang="en-US" altLang="ko-Kore-KR" b="1" spc="-40" dirty="0">
                <a:latin typeface="+mn-ea"/>
              </a:rPr>
              <a:t>sequence </a:t>
            </a:r>
            <a:r>
              <a:rPr kumimoji="1" lang="ko-Kore-KR" altLang="en-US" b="1" spc="-40" dirty="0">
                <a:latin typeface="+mn-ea"/>
              </a:rPr>
              <a:t>하는 것은 </a:t>
            </a:r>
            <a:r>
              <a:rPr kumimoji="1" lang="en-US" altLang="ko-Kore-KR" b="1" spc="-40" dirty="0">
                <a:latin typeface="+mn-ea"/>
              </a:rPr>
              <a:t>NP-hard</a:t>
            </a:r>
            <a:endParaRPr kumimoji="1" lang="ko-Kore-KR" altLang="en-US" b="1" spc="-4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43F628-A02D-F2D7-4DAC-6E5A126E3DEC}"/>
              </a:ext>
            </a:extLst>
          </p:cNvPr>
          <p:cNvSpPr txBox="1"/>
          <p:nvPr/>
        </p:nvSpPr>
        <p:spPr>
          <a:xfrm>
            <a:off x="407730" y="3555765"/>
            <a:ext cx="34881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latin typeface="+mn-ea"/>
              </a:rPr>
              <a:t>CN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97EE5D-F991-CD43-0F30-4EEB5838D5D5}"/>
              </a:ext>
            </a:extLst>
          </p:cNvPr>
          <p:cNvSpPr txBox="1"/>
          <p:nvPr/>
        </p:nvSpPr>
        <p:spPr>
          <a:xfrm>
            <a:off x="1803497" y="2959151"/>
            <a:ext cx="36625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latin typeface="+mn-ea"/>
              </a:rPr>
              <a:t>FR</a:t>
            </a:r>
            <a:r>
              <a:rPr kumimoji="1" lang="en-US" altLang="ko-Kore-KR" sz="2000" spc="-40" baseline="-25000" dirty="0">
                <a:latin typeface="+mn-ea"/>
              </a:rPr>
              <a:t>1</a:t>
            </a: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FAF29654-55BC-2B4E-3D19-2ADC42E11BE4}"/>
              </a:ext>
            </a:extLst>
          </p:cNvPr>
          <p:cNvCxnSpPr>
            <a:cxnSpLocks/>
            <a:stCxn id="50" idx="6"/>
            <a:endCxn id="215" idx="2"/>
          </p:cNvCxnSpPr>
          <p:nvPr/>
        </p:nvCxnSpPr>
        <p:spPr>
          <a:xfrm>
            <a:off x="1106726" y="3701355"/>
            <a:ext cx="3801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131BA17E-07B8-F5F2-05C9-EDA75C420F5F}"/>
              </a:ext>
            </a:extLst>
          </p:cNvPr>
          <p:cNvSpPr/>
          <p:nvPr/>
        </p:nvSpPr>
        <p:spPr>
          <a:xfrm>
            <a:off x="131879" y="1873863"/>
            <a:ext cx="974847" cy="36549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89055DE3-FE55-AD76-665A-88F68D530518}"/>
              </a:ext>
            </a:extLst>
          </p:cNvPr>
          <p:cNvSpPr/>
          <p:nvPr/>
        </p:nvSpPr>
        <p:spPr>
          <a:xfrm>
            <a:off x="1642951" y="3863542"/>
            <a:ext cx="637008" cy="6370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00D450F-8912-3C01-3315-A50A9BDA288F}"/>
              </a:ext>
            </a:extLst>
          </p:cNvPr>
          <p:cNvSpPr txBox="1"/>
          <p:nvPr/>
        </p:nvSpPr>
        <p:spPr>
          <a:xfrm>
            <a:off x="1791153" y="4031260"/>
            <a:ext cx="36625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latin typeface="+mn-ea"/>
              </a:rPr>
              <a:t>FR</a:t>
            </a:r>
            <a:r>
              <a:rPr kumimoji="1" lang="en-US" altLang="ko-KR" sz="2000" spc="-40" baseline="-25000" dirty="0">
                <a:latin typeface="+mn-ea"/>
              </a:rPr>
              <a:t>2</a:t>
            </a:r>
            <a:endParaRPr kumimoji="1" lang="en-US" altLang="ko-Kore-KR" sz="2000" spc="-40" baseline="-25000" dirty="0">
              <a:latin typeface="+mn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CF28657-2161-9557-8D59-3EA0D95B475E}"/>
              </a:ext>
            </a:extLst>
          </p:cNvPr>
          <p:cNvSpPr txBox="1"/>
          <p:nvPr/>
        </p:nvSpPr>
        <p:spPr>
          <a:xfrm>
            <a:off x="3385481" y="1928347"/>
            <a:ext cx="1784144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latin typeface="+mn-ea"/>
              </a:rPr>
              <a:t> 1) </a:t>
            </a:r>
            <a:r>
              <a:rPr kumimoji="1" lang="en-US" altLang="ko-KR" spc="-40" dirty="0">
                <a:solidFill>
                  <a:srgbClr val="C00000"/>
                </a:solidFill>
                <a:latin typeface="+mn-ea"/>
              </a:rPr>
              <a:t>D</a:t>
            </a:r>
            <a:r>
              <a:rPr kumimoji="1" lang="en-US" altLang="ko-Kore-KR" spc="-40" dirty="0">
                <a:solidFill>
                  <a:srgbClr val="C00000"/>
                </a:solidFill>
                <a:latin typeface="+mn-ea"/>
              </a:rPr>
              <a:t>P1↑ </a:t>
            </a:r>
            <a:r>
              <a:rPr kumimoji="1" lang="en-US" altLang="ko-Kore-KR" spc="-40" dirty="0">
                <a:latin typeface="+mn-ea"/>
              </a:rPr>
              <a:t>, </a:t>
            </a:r>
            <a:r>
              <a:rPr kumimoji="1" lang="en-US" altLang="ko-KR" spc="-40" dirty="0">
                <a:solidFill>
                  <a:srgbClr val="C00000"/>
                </a:solidFill>
                <a:latin typeface="+mn-ea"/>
              </a:rPr>
              <a:t>DP2</a:t>
            </a:r>
            <a:r>
              <a:rPr kumimoji="1" lang="en-US" altLang="ko-Kore-KR" spc="-40" dirty="0">
                <a:solidFill>
                  <a:srgbClr val="C00000"/>
                </a:solidFill>
                <a:latin typeface="+mn-ea"/>
              </a:rPr>
              <a:t>↑</a:t>
            </a:r>
            <a:endParaRPr kumimoji="1" lang="en-US" altLang="ko-Kore-KR" spc="-40" dirty="0">
              <a:solidFill>
                <a:srgbClr val="1D6FA9"/>
              </a:solidFill>
              <a:latin typeface="+mn-ea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DED5260-6E7F-0F93-12B7-1C13B9C966CA}"/>
              </a:ext>
            </a:extLst>
          </p:cNvPr>
          <p:cNvSpPr txBox="1"/>
          <p:nvPr/>
        </p:nvSpPr>
        <p:spPr>
          <a:xfrm>
            <a:off x="3385481" y="2597642"/>
            <a:ext cx="1796844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latin typeface="+mn-ea"/>
              </a:rPr>
              <a:t> </a:t>
            </a:r>
            <a:r>
              <a:rPr kumimoji="1" lang="en-US" altLang="ko-KR" b="1" spc="-40" dirty="0">
                <a:highlight>
                  <a:srgbClr val="FFFF00"/>
                </a:highlight>
                <a:latin typeface="+mn-ea"/>
              </a:rPr>
              <a:t>2)</a:t>
            </a:r>
            <a:r>
              <a:rPr kumimoji="1" lang="en-US" altLang="ko-KR" b="1" spc="-40" dirty="0">
                <a:latin typeface="+mn-ea"/>
              </a:rPr>
              <a:t> </a:t>
            </a:r>
            <a:r>
              <a:rPr kumimoji="1" lang="en-US" altLang="ko-KR" spc="-40" dirty="0">
                <a:solidFill>
                  <a:srgbClr val="C00000"/>
                </a:solidFill>
                <a:latin typeface="+mn-ea"/>
              </a:rPr>
              <a:t>D</a:t>
            </a:r>
            <a:r>
              <a:rPr kumimoji="1" lang="en-US" altLang="ko-Kore-KR" spc="-40" dirty="0">
                <a:solidFill>
                  <a:srgbClr val="C00000"/>
                </a:solidFill>
                <a:latin typeface="+mn-ea"/>
              </a:rPr>
              <a:t>P4↑ </a:t>
            </a:r>
            <a:r>
              <a:rPr kumimoji="1" lang="en-US" altLang="ko-Kore-KR" spc="-40" dirty="0">
                <a:latin typeface="+mn-ea"/>
              </a:rPr>
              <a:t>, </a:t>
            </a:r>
            <a:r>
              <a:rPr kumimoji="1" lang="en-US" altLang="ko-KR" spc="-40" dirty="0">
                <a:solidFill>
                  <a:srgbClr val="1D6FA9"/>
                </a:solidFill>
                <a:latin typeface="+mn-ea"/>
              </a:rPr>
              <a:t>D</a:t>
            </a:r>
            <a:r>
              <a:rPr kumimoji="1" lang="en-US" altLang="ko-Kore-KR" spc="-40" dirty="0">
                <a:solidFill>
                  <a:srgbClr val="1D6FA9"/>
                </a:solidFill>
                <a:latin typeface="+mn-ea"/>
              </a:rPr>
              <a:t>P3↓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788778-2EEB-1712-5BC9-D1143EE71877}"/>
              </a:ext>
            </a:extLst>
          </p:cNvPr>
          <p:cNvSpPr txBox="1"/>
          <p:nvPr/>
        </p:nvSpPr>
        <p:spPr>
          <a:xfrm>
            <a:off x="102450" y="1075387"/>
            <a:ext cx="1038746" cy="55399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ko-Kore-KR" spc="-40" dirty="0">
                <a:latin typeface="+mn-ea"/>
              </a:rPr>
              <a:t>Customer </a:t>
            </a:r>
          </a:p>
          <a:p>
            <a:pPr algn="ctr"/>
            <a:r>
              <a:rPr kumimoji="1" lang="en-US" altLang="ko-Kore-KR" spc="-40" dirty="0">
                <a:latin typeface="+mn-ea"/>
              </a:rPr>
              <a:t>domain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EDC538-23F0-DC9C-EA2A-5C228AE6B99E}"/>
              </a:ext>
            </a:extLst>
          </p:cNvPr>
          <p:cNvSpPr txBox="1"/>
          <p:nvPr/>
        </p:nvSpPr>
        <p:spPr>
          <a:xfrm>
            <a:off x="1432392" y="1075387"/>
            <a:ext cx="1022716" cy="55399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ko-Kore-KR" spc="-40" dirty="0">
                <a:latin typeface="+mn-ea"/>
              </a:rPr>
              <a:t>Functional</a:t>
            </a:r>
            <a:br>
              <a:rPr kumimoji="1" lang="en-US" altLang="ko-Kore-KR" spc="-40" dirty="0">
                <a:latin typeface="+mn-ea"/>
              </a:rPr>
            </a:br>
            <a:r>
              <a:rPr kumimoji="1" lang="en-US" altLang="ko-Kore-KR" spc="-40" dirty="0">
                <a:latin typeface="+mn-ea"/>
              </a:rPr>
              <a:t>Domain</a:t>
            </a:r>
            <a:endParaRPr kumimoji="1" lang="ko-Kore-KR" altLang="en-US" spc="-40" dirty="0">
              <a:latin typeface="+mn-ea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3CC9271B-4F03-E956-C811-7EA5575285B2}"/>
              </a:ext>
            </a:extLst>
          </p:cNvPr>
          <p:cNvCxnSpPr>
            <a:cxnSpLocks/>
            <a:endCxn id="136" idx="3"/>
          </p:cNvCxnSpPr>
          <p:nvPr/>
        </p:nvCxnSpPr>
        <p:spPr>
          <a:xfrm flipV="1">
            <a:off x="3408940" y="2403766"/>
            <a:ext cx="1760685" cy="9522"/>
          </a:xfrm>
          <a:prstGeom prst="line">
            <a:avLst/>
          </a:prstGeom>
          <a:ln w="15875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1D71C10E-7B14-266F-9815-B6A95A176348}"/>
              </a:ext>
            </a:extLst>
          </p:cNvPr>
          <p:cNvSpPr/>
          <p:nvPr/>
        </p:nvSpPr>
        <p:spPr>
          <a:xfrm>
            <a:off x="3385483" y="1746653"/>
            <a:ext cx="1784142" cy="131422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0EBE7E3D-F434-A322-21B9-39EA9A3AD3CF}"/>
              </a:ext>
            </a:extLst>
          </p:cNvPr>
          <p:cNvSpPr txBox="1"/>
          <p:nvPr/>
        </p:nvSpPr>
        <p:spPr>
          <a:xfrm>
            <a:off x="3385481" y="3672321"/>
            <a:ext cx="1784144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latin typeface="+mn-ea"/>
              </a:rPr>
              <a:t> 1) </a:t>
            </a:r>
            <a:r>
              <a:rPr kumimoji="1" lang="en-US" altLang="ko-KR" spc="-40" dirty="0">
                <a:solidFill>
                  <a:srgbClr val="C00000"/>
                </a:solidFill>
                <a:latin typeface="+mn-ea"/>
              </a:rPr>
              <a:t>D</a:t>
            </a:r>
            <a:r>
              <a:rPr kumimoji="1" lang="en-US" altLang="ko-Kore-KR" spc="-40" dirty="0">
                <a:solidFill>
                  <a:srgbClr val="C00000"/>
                </a:solidFill>
                <a:latin typeface="+mn-ea"/>
              </a:rPr>
              <a:t>P1↑ </a:t>
            </a:r>
            <a:r>
              <a:rPr kumimoji="1" lang="en-US" altLang="ko-Kore-KR" spc="-40" dirty="0">
                <a:latin typeface="+mn-ea"/>
              </a:rPr>
              <a:t>, </a:t>
            </a:r>
            <a:r>
              <a:rPr kumimoji="1" lang="en-US" altLang="ko-KR" spc="-40" dirty="0">
                <a:solidFill>
                  <a:srgbClr val="1D6FA9"/>
                </a:solidFill>
                <a:latin typeface="+mn-ea"/>
              </a:rPr>
              <a:t>D</a:t>
            </a:r>
            <a:r>
              <a:rPr kumimoji="1" lang="en-US" altLang="ko-Kore-KR" spc="-40" dirty="0">
                <a:solidFill>
                  <a:srgbClr val="1D6FA9"/>
                </a:solidFill>
                <a:latin typeface="+mn-ea"/>
              </a:rPr>
              <a:t>P</a:t>
            </a:r>
            <a:r>
              <a:rPr kumimoji="1" lang="en-US" altLang="ko-KR" spc="-40" dirty="0">
                <a:solidFill>
                  <a:srgbClr val="1D6FA9"/>
                </a:solidFill>
                <a:latin typeface="+mn-ea"/>
              </a:rPr>
              <a:t>4</a:t>
            </a:r>
            <a:r>
              <a:rPr kumimoji="1" lang="en-US" altLang="ko-Kore-KR" spc="-40" dirty="0">
                <a:solidFill>
                  <a:srgbClr val="1D6FA9"/>
                </a:solidFill>
                <a:latin typeface="+mn-ea"/>
              </a:rPr>
              <a:t>↓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5A627C4-5CA8-3BEE-EF0E-8923E02313C9}"/>
              </a:ext>
            </a:extLst>
          </p:cNvPr>
          <p:cNvSpPr txBox="1"/>
          <p:nvPr/>
        </p:nvSpPr>
        <p:spPr>
          <a:xfrm>
            <a:off x="3385483" y="4109423"/>
            <a:ext cx="1784142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latin typeface="+mn-ea"/>
              </a:rPr>
              <a:t> 2) </a:t>
            </a:r>
            <a:r>
              <a:rPr kumimoji="1" lang="en-US" altLang="ko-KR" spc="-40" dirty="0">
                <a:solidFill>
                  <a:srgbClr val="C00000"/>
                </a:solidFill>
                <a:latin typeface="+mn-ea"/>
              </a:rPr>
              <a:t>DP3</a:t>
            </a:r>
            <a:r>
              <a:rPr kumimoji="1" lang="en-US" altLang="ko-Kore-KR" spc="-40" dirty="0">
                <a:solidFill>
                  <a:srgbClr val="C00000"/>
                </a:solidFill>
                <a:latin typeface="+mn-ea"/>
              </a:rPr>
              <a:t>↑</a:t>
            </a:r>
            <a:endParaRPr kumimoji="1" lang="en-US" altLang="ko-Kore-KR" spc="-40" dirty="0">
              <a:solidFill>
                <a:srgbClr val="1D6FA9"/>
              </a:solidFill>
              <a:latin typeface="+mn-ea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C31CB6AC-01CA-CDE6-4EB8-073CD882EF74}"/>
              </a:ext>
            </a:extLst>
          </p:cNvPr>
          <p:cNvSpPr txBox="1"/>
          <p:nvPr/>
        </p:nvSpPr>
        <p:spPr>
          <a:xfrm>
            <a:off x="3385481" y="4566585"/>
            <a:ext cx="1784144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latin typeface="+mn-ea"/>
              </a:rPr>
              <a:t> </a:t>
            </a:r>
            <a:r>
              <a:rPr kumimoji="1" lang="en-US" altLang="ko-KR" b="1" spc="-40" dirty="0">
                <a:highlight>
                  <a:srgbClr val="FFFF00"/>
                </a:highlight>
                <a:latin typeface="+mn-ea"/>
              </a:rPr>
              <a:t>3)</a:t>
            </a:r>
            <a:r>
              <a:rPr kumimoji="1" lang="en-US" altLang="ko-KR" b="1" spc="-40" dirty="0">
                <a:latin typeface="+mn-ea"/>
              </a:rPr>
              <a:t> </a:t>
            </a:r>
            <a:r>
              <a:rPr kumimoji="1" lang="en-US" altLang="ko-KR" spc="-40" dirty="0">
                <a:solidFill>
                  <a:srgbClr val="C00000"/>
                </a:solidFill>
                <a:latin typeface="+mn-ea"/>
              </a:rPr>
              <a:t>D</a:t>
            </a:r>
            <a:r>
              <a:rPr kumimoji="1" lang="en-US" altLang="ko-Kore-KR" spc="-40" dirty="0">
                <a:solidFill>
                  <a:srgbClr val="C00000"/>
                </a:solidFill>
                <a:latin typeface="+mn-ea"/>
              </a:rPr>
              <a:t>P</a:t>
            </a:r>
            <a:r>
              <a:rPr kumimoji="1" lang="en-US" altLang="ko-KR" spc="-40" dirty="0">
                <a:solidFill>
                  <a:srgbClr val="C00000"/>
                </a:solidFill>
                <a:latin typeface="+mn-ea"/>
              </a:rPr>
              <a:t>5</a:t>
            </a:r>
            <a:r>
              <a:rPr kumimoji="1" lang="en-US" altLang="ko-Kore-KR" spc="-40" dirty="0">
                <a:solidFill>
                  <a:srgbClr val="C00000"/>
                </a:solidFill>
                <a:latin typeface="+mn-ea"/>
              </a:rPr>
              <a:t>↑ </a:t>
            </a:r>
            <a:endParaRPr kumimoji="1" lang="en-US" altLang="ko-Kore-KR" spc="-40" dirty="0">
              <a:solidFill>
                <a:srgbClr val="1D6FA9"/>
              </a:solidFill>
              <a:latin typeface="+mn-ea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8A332913-CBEC-00C1-2554-0366D6DBF2BC}"/>
              </a:ext>
            </a:extLst>
          </p:cNvPr>
          <p:cNvCxnSpPr>
            <a:cxnSpLocks/>
          </p:cNvCxnSpPr>
          <p:nvPr/>
        </p:nvCxnSpPr>
        <p:spPr>
          <a:xfrm>
            <a:off x="3408940" y="4024907"/>
            <a:ext cx="1760685" cy="0"/>
          </a:xfrm>
          <a:prstGeom prst="line">
            <a:avLst/>
          </a:prstGeom>
          <a:ln w="15875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31EA3871-9FAE-DC21-8F9B-585BB17F031C}"/>
              </a:ext>
            </a:extLst>
          </p:cNvPr>
          <p:cNvSpPr/>
          <p:nvPr/>
        </p:nvSpPr>
        <p:spPr>
          <a:xfrm>
            <a:off x="3385483" y="3592122"/>
            <a:ext cx="1796842" cy="131422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3" name="직선 연결선[R] 162">
            <a:extLst>
              <a:ext uri="{FF2B5EF4-FFF2-40B4-BE49-F238E27FC236}">
                <a16:creationId xmlns:a16="http://schemas.microsoft.com/office/drawing/2014/main" id="{EB57C13C-A17D-0E5F-328F-866BDEAE9B2B}"/>
              </a:ext>
            </a:extLst>
          </p:cNvPr>
          <p:cNvCxnSpPr>
            <a:cxnSpLocks/>
          </p:cNvCxnSpPr>
          <p:nvPr/>
        </p:nvCxnSpPr>
        <p:spPr>
          <a:xfrm>
            <a:off x="3408940" y="4480744"/>
            <a:ext cx="1760685" cy="0"/>
          </a:xfrm>
          <a:prstGeom prst="line">
            <a:avLst/>
          </a:prstGeom>
          <a:ln w="15875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5" name="타원 214">
            <a:extLst>
              <a:ext uri="{FF2B5EF4-FFF2-40B4-BE49-F238E27FC236}">
                <a16:creationId xmlns:a16="http://schemas.microsoft.com/office/drawing/2014/main" id="{B909FC97-B551-9E35-2204-14AEFE567D5D}"/>
              </a:ext>
            </a:extLst>
          </p:cNvPr>
          <p:cNvSpPr/>
          <p:nvPr/>
        </p:nvSpPr>
        <p:spPr>
          <a:xfrm>
            <a:off x="1486857" y="1873863"/>
            <a:ext cx="974847" cy="36549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A6A6023A-23F0-B281-0D49-83F2CDE5E77D}"/>
              </a:ext>
            </a:extLst>
          </p:cNvPr>
          <p:cNvSpPr/>
          <p:nvPr/>
        </p:nvSpPr>
        <p:spPr>
          <a:xfrm>
            <a:off x="1642951" y="2821712"/>
            <a:ext cx="637008" cy="6370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8" name="모서리가 둥근 직사각형 227">
            <a:extLst>
              <a:ext uri="{FF2B5EF4-FFF2-40B4-BE49-F238E27FC236}">
                <a16:creationId xmlns:a16="http://schemas.microsoft.com/office/drawing/2014/main" id="{8120D20A-0860-2B19-5357-73CFFD5072DD}"/>
              </a:ext>
            </a:extLst>
          </p:cNvPr>
          <p:cNvSpPr/>
          <p:nvPr/>
        </p:nvSpPr>
        <p:spPr>
          <a:xfrm>
            <a:off x="2756674" y="1357698"/>
            <a:ext cx="2734924" cy="467903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29" name="직선 연결선[R] 228">
            <a:extLst>
              <a:ext uri="{FF2B5EF4-FFF2-40B4-BE49-F238E27FC236}">
                <a16:creationId xmlns:a16="http://schemas.microsoft.com/office/drawing/2014/main" id="{8F84340D-6B66-7610-F388-C4612D40C6F5}"/>
              </a:ext>
            </a:extLst>
          </p:cNvPr>
          <p:cNvCxnSpPr>
            <a:cxnSpLocks/>
            <a:stCxn id="215" idx="6"/>
            <a:endCxn id="228" idx="1"/>
          </p:cNvCxnSpPr>
          <p:nvPr/>
        </p:nvCxnSpPr>
        <p:spPr>
          <a:xfrm flipV="1">
            <a:off x="2461704" y="3697217"/>
            <a:ext cx="294970" cy="41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DF55842-2564-2FB2-E0D5-8ADD8CEFE361}"/>
              </a:ext>
            </a:extLst>
          </p:cNvPr>
          <p:cNvSpPr txBox="1"/>
          <p:nvPr/>
        </p:nvSpPr>
        <p:spPr>
          <a:xfrm>
            <a:off x="3194314" y="1191662"/>
            <a:ext cx="1939635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ko-Kore-KR" sz="2000" b="1" spc="-40" dirty="0">
                <a:latin typeface="+mn-ea"/>
              </a:rPr>
              <a:t>Physical Domain</a:t>
            </a:r>
            <a:endParaRPr kumimoji="1" lang="ko-Kore-KR" altLang="en-US" sz="2000" b="1" spc="-40" dirty="0">
              <a:latin typeface="+mn-ea"/>
            </a:endParaRPr>
          </a:p>
        </p:txBody>
      </p:sp>
      <p:cxnSp>
        <p:nvCxnSpPr>
          <p:cNvPr id="259" name="꺾인 연결선[E] 258">
            <a:extLst>
              <a:ext uri="{FF2B5EF4-FFF2-40B4-BE49-F238E27FC236}">
                <a16:creationId xmlns:a16="http://schemas.microsoft.com/office/drawing/2014/main" id="{304DF9DF-6B72-9C0E-04E1-E42D1CFB8979}"/>
              </a:ext>
            </a:extLst>
          </p:cNvPr>
          <p:cNvCxnSpPr>
            <a:cxnSpLocks/>
            <a:stCxn id="78" idx="1"/>
            <a:endCxn id="162" idx="1"/>
          </p:cNvCxnSpPr>
          <p:nvPr/>
        </p:nvCxnSpPr>
        <p:spPr>
          <a:xfrm rot="10800000" flipH="1" flipV="1">
            <a:off x="3385481" y="2736141"/>
            <a:ext cx="2" cy="1513093"/>
          </a:xfrm>
          <a:prstGeom prst="bentConnector3">
            <a:avLst>
              <a:gd name="adj1" fmla="val -11430000000"/>
            </a:avLst>
          </a:prstGeom>
          <a:ln w="15875">
            <a:solidFill>
              <a:srgbClr val="1D6F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꺾인 연결선[E] 175">
            <a:extLst>
              <a:ext uri="{FF2B5EF4-FFF2-40B4-BE49-F238E27FC236}">
                <a16:creationId xmlns:a16="http://schemas.microsoft.com/office/drawing/2014/main" id="{366F472A-9BBD-365F-5A64-823EBC28E9F3}"/>
              </a:ext>
            </a:extLst>
          </p:cNvPr>
          <p:cNvCxnSpPr>
            <a:cxnSpLocks/>
            <a:stCxn id="76" idx="3"/>
            <a:endCxn id="158" idx="3"/>
          </p:cNvCxnSpPr>
          <p:nvPr/>
        </p:nvCxnSpPr>
        <p:spPr>
          <a:xfrm>
            <a:off x="5169625" y="2066847"/>
            <a:ext cx="12700" cy="1743974"/>
          </a:xfrm>
          <a:prstGeom prst="bentConnector3">
            <a:avLst>
              <a:gd name="adj1" fmla="val 1800000"/>
            </a:avLst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연결선[R] 265">
            <a:extLst>
              <a:ext uri="{FF2B5EF4-FFF2-40B4-BE49-F238E27FC236}">
                <a16:creationId xmlns:a16="http://schemas.microsoft.com/office/drawing/2014/main" id="{004779BB-6D01-320A-4142-C9D2AF246287}"/>
              </a:ext>
            </a:extLst>
          </p:cNvPr>
          <p:cNvCxnSpPr/>
          <p:nvPr/>
        </p:nvCxnSpPr>
        <p:spPr>
          <a:xfrm>
            <a:off x="2981774" y="5165014"/>
            <a:ext cx="31192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직선 연결선[R] 266">
            <a:extLst>
              <a:ext uri="{FF2B5EF4-FFF2-40B4-BE49-F238E27FC236}">
                <a16:creationId xmlns:a16="http://schemas.microsoft.com/office/drawing/2014/main" id="{E2D8657B-BCA0-4390-216A-86A7EBA1D1A1}"/>
              </a:ext>
            </a:extLst>
          </p:cNvPr>
          <p:cNvCxnSpPr/>
          <p:nvPr/>
        </p:nvCxnSpPr>
        <p:spPr>
          <a:xfrm>
            <a:off x="2981774" y="5488804"/>
            <a:ext cx="311926" cy="0"/>
          </a:xfrm>
          <a:prstGeom prst="line">
            <a:avLst/>
          </a:prstGeom>
          <a:ln w="25400">
            <a:solidFill>
              <a:srgbClr val="1D6F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연결선[R] 267">
            <a:extLst>
              <a:ext uri="{FF2B5EF4-FFF2-40B4-BE49-F238E27FC236}">
                <a16:creationId xmlns:a16="http://schemas.microsoft.com/office/drawing/2014/main" id="{E3C5EADF-0C59-04BE-DA85-0C2B7635791B}"/>
              </a:ext>
            </a:extLst>
          </p:cNvPr>
          <p:cNvCxnSpPr/>
          <p:nvPr/>
        </p:nvCxnSpPr>
        <p:spPr>
          <a:xfrm>
            <a:off x="2981774" y="5838428"/>
            <a:ext cx="31192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3894D37F-E7D3-8DF4-A8E8-173DFC22F354}"/>
              </a:ext>
            </a:extLst>
          </p:cNvPr>
          <p:cNvSpPr txBox="1"/>
          <p:nvPr/>
        </p:nvSpPr>
        <p:spPr>
          <a:xfrm>
            <a:off x="3490198" y="5345881"/>
            <a:ext cx="83676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: conflict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1066946B-9B2D-60DE-645E-D6B7B8DA44C7}"/>
              </a:ext>
            </a:extLst>
          </p:cNvPr>
          <p:cNvSpPr txBox="1"/>
          <p:nvPr/>
        </p:nvSpPr>
        <p:spPr>
          <a:xfrm>
            <a:off x="3490198" y="4990954"/>
            <a:ext cx="8883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: synergy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F32128A-D0F9-090E-E2D7-B219438272D1}"/>
              </a:ext>
            </a:extLst>
          </p:cNvPr>
          <p:cNvSpPr txBox="1"/>
          <p:nvPr/>
        </p:nvSpPr>
        <p:spPr>
          <a:xfrm>
            <a:off x="3490198" y="5670030"/>
            <a:ext cx="194700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: depends on CPM </a:t>
            </a:r>
            <a:endParaRPr kumimoji="1" lang="ko-Kore-KR" altLang="en-US" spc="-40" dirty="0">
              <a:latin typeface="+mn-ea"/>
            </a:endParaRPr>
          </a:p>
        </p:txBody>
      </p:sp>
      <p:cxnSp>
        <p:nvCxnSpPr>
          <p:cNvPr id="281" name="꺾인 연결선[E] 280">
            <a:extLst>
              <a:ext uri="{FF2B5EF4-FFF2-40B4-BE49-F238E27FC236}">
                <a16:creationId xmlns:a16="http://schemas.microsoft.com/office/drawing/2014/main" id="{CBA26C80-F28C-9A6C-C950-C9A5DC308FC5}"/>
              </a:ext>
            </a:extLst>
          </p:cNvPr>
          <p:cNvCxnSpPr>
            <a:cxnSpLocks/>
            <a:stCxn id="76" idx="1"/>
            <a:endCxn id="160" idx="1"/>
          </p:cNvCxnSpPr>
          <p:nvPr/>
        </p:nvCxnSpPr>
        <p:spPr>
          <a:xfrm rot="10800000" flipV="1">
            <a:off x="3385481" y="2066847"/>
            <a:ext cx="12700" cy="2638238"/>
          </a:xfrm>
          <a:prstGeom prst="bentConnector3">
            <a:avLst>
              <a:gd name="adj1" fmla="val 3664283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9" name="그림 338">
            <a:extLst>
              <a:ext uri="{FF2B5EF4-FFF2-40B4-BE49-F238E27FC236}">
                <a16:creationId xmlns:a16="http://schemas.microsoft.com/office/drawing/2014/main" id="{D6C3FC5A-25ED-A791-3386-6DA2A06B8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906" y="1629385"/>
            <a:ext cx="3085072" cy="3286083"/>
          </a:xfrm>
          <a:prstGeom prst="rect">
            <a:avLst/>
          </a:prstGeom>
        </p:spPr>
      </p:pic>
      <p:sp>
        <p:nvSpPr>
          <p:cNvPr id="342" name="모서리가 둥근 직사각형 341">
            <a:extLst>
              <a:ext uri="{FF2B5EF4-FFF2-40B4-BE49-F238E27FC236}">
                <a16:creationId xmlns:a16="http://schemas.microsoft.com/office/drawing/2014/main" id="{B80DEE23-63CC-1E07-E210-E254CAE01CF9}"/>
              </a:ext>
            </a:extLst>
          </p:cNvPr>
          <p:cNvSpPr/>
          <p:nvPr/>
        </p:nvSpPr>
        <p:spPr>
          <a:xfrm>
            <a:off x="5711907" y="1357698"/>
            <a:ext cx="3281880" cy="467903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8A0E3C48-2A16-2A06-56BA-B07DB660086E}"/>
              </a:ext>
            </a:extLst>
          </p:cNvPr>
          <p:cNvSpPr txBox="1"/>
          <p:nvPr/>
        </p:nvSpPr>
        <p:spPr>
          <a:xfrm>
            <a:off x="6795800" y="1195565"/>
            <a:ext cx="1265218" cy="3077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ko-Kore-KR" sz="2000" b="1" spc="-40" dirty="0">
                <a:latin typeface="+mn-ea"/>
              </a:rPr>
              <a:t>Candidate </a:t>
            </a:r>
            <a:endParaRPr kumimoji="1" lang="ko-Kore-KR" altLang="en-US" sz="2000" b="1" spc="-40" dirty="0">
              <a:latin typeface="+mn-ea"/>
            </a:endParaRP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8D998E6F-A907-4304-D9AD-772C76F94A27}"/>
              </a:ext>
            </a:extLst>
          </p:cNvPr>
          <p:cNvSpPr txBox="1"/>
          <p:nvPr/>
        </p:nvSpPr>
        <p:spPr>
          <a:xfrm>
            <a:off x="5889361" y="5048656"/>
            <a:ext cx="306718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Assemble of each best option 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8ACD3B0F-4DE3-93E9-C49C-62BF107148F7}"/>
              </a:ext>
            </a:extLst>
          </p:cNvPr>
          <p:cNvSpPr txBox="1"/>
          <p:nvPr/>
        </p:nvSpPr>
        <p:spPr>
          <a:xfrm>
            <a:off x="7313285" y="5375624"/>
            <a:ext cx="15677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≠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B2C0799F-0775-5530-59BB-C204D27887A4}"/>
              </a:ext>
            </a:extLst>
          </p:cNvPr>
          <p:cNvSpPr txBox="1"/>
          <p:nvPr/>
        </p:nvSpPr>
        <p:spPr>
          <a:xfrm flipH="1">
            <a:off x="6090165" y="5660759"/>
            <a:ext cx="255638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Best option for global FR </a:t>
            </a:r>
            <a:endParaRPr kumimoji="1" lang="ko-Kore-KR" altLang="en-US" spc="-40" dirty="0">
              <a:latin typeface="+mn-ea"/>
            </a:endParaRPr>
          </a:p>
        </p:txBody>
      </p:sp>
      <p:cxnSp>
        <p:nvCxnSpPr>
          <p:cNvPr id="346" name="직선 연결선[R] 345">
            <a:extLst>
              <a:ext uri="{FF2B5EF4-FFF2-40B4-BE49-F238E27FC236}">
                <a16:creationId xmlns:a16="http://schemas.microsoft.com/office/drawing/2014/main" id="{717F91E2-98B4-B69F-10CA-866B1E839682}"/>
              </a:ext>
            </a:extLst>
          </p:cNvPr>
          <p:cNvCxnSpPr>
            <a:cxnSpLocks/>
            <a:stCxn id="228" idx="3"/>
            <a:endCxn id="342" idx="1"/>
          </p:cNvCxnSpPr>
          <p:nvPr/>
        </p:nvCxnSpPr>
        <p:spPr>
          <a:xfrm>
            <a:off x="5491598" y="3697217"/>
            <a:ext cx="2203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195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387709-10B5-CA42-E283-AEA257333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F5A7A3-E5C4-A127-1D6F-8EEACAD8E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0ABC84D3-691D-54B7-CA13-80F03F0D13F0}"/>
              </a:ext>
            </a:extLst>
          </p:cNvPr>
          <p:cNvSpPr txBox="1">
            <a:spLocks/>
          </p:cNvSpPr>
          <p:nvPr/>
        </p:nvSpPr>
        <p:spPr>
          <a:xfrm>
            <a:off x="0" y="-698251"/>
            <a:ext cx="9144000" cy="586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ore-KR" altLang="en-US" sz="2400" b="0" dirty="0"/>
              <a:t>추상화 하기 이전에</a:t>
            </a:r>
            <a:r>
              <a:rPr lang="en-US" altLang="ko-Kore-KR" sz="2400" b="0" dirty="0"/>
              <a:t>, </a:t>
            </a:r>
            <a:r>
              <a:rPr lang="ko-Kore-KR" altLang="en-US" sz="2400" b="0" dirty="0"/>
              <a:t>전체적인 로직 </a:t>
            </a:r>
            <a:r>
              <a:rPr lang="en-US" altLang="ko-Kore-KR" sz="2400" b="0" dirty="0"/>
              <a:t>(</a:t>
            </a:r>
            <a:r>
              <a:rPr lang="ko-Kore-KR" altLang="en-US" sz="2400" b="0" dirty="0"/>
              <a:t>얘가 이거 하려고 하는구나</a:t>
            </a:r>
            <a:r>
              <a:rPr lang="en-US" altLang="ko-Kore-KR" sz="2400" b="0" dirty="0"/>
              <a:t>!</a:t>
            </a:r>
            <a:r>
              <a:rPr lang="en-US" altLang="ko-KR" sz="2400" b="0" dirty="0"/>
              <a:t>)</a:t>
            </a:r>
            <a:endParaRPr lang="ko-KR" altLang="en-US" sz="2400" b="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B77FEE-CB18-5770-1901-C8AC687FD3C4}"/>
              </a:ext>
            </a:extLst>
          </p:cNvPr>
          <p:cNvSpPr txBox="1"/>
          <p:nvPr/>
        </p:nvSpPr>
        <p:spPr>
          <a:xfrm>
            <a:off x="50043" y="6964140"/>
            <a:ext cx="506754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* N</a:t>
            </a:r>
            <a:r>
              <a:rPr kumimoji="1" lang="ko-Kore-KR" altLang="en-US" b="1" spc="-40" dirty="0">
                <a:latin typeface="+mn-ea"/>
              </a:rPr>
              <a:t>개를 </a:t>
            </a:r>
            <a:r>
              <a:rPr kumimoji="1" lang="en-US" altLang="ko-Kore-KR" b="1" spc="-40" dirty="0">
                <a:latin typeface="+mn-ea"/>
              </a:rPr>
              <a:t>k</a:t>
            </a:r>
            <a:r>
              <a:rPr kumimoji="1" lang="ko-Kore-KR" altLang="en-US" b="1" spc="-40" dirty="0">
                <a:latin typeface="+mn-ea"/>
              </a:rPr>
              <a:t>개로 묶고 </a:t>
            </a:r>
            <a:r>
              <a:rPr kumimoji="1" lang="en-US" altLang="ko-Kore-KR" b="1" spc="-40" dirty="0">
                <a:latin typeface="+mn-ea"/>
              </a:rPr>
              <a:t>sequence </a:t>
            </a:r>
            <a:r>
              <a:rPr kumimoji="1" lang="ko-Kore-KR" altLang="en-US" b="1" spc="-40" dirty="0">
                <a:latin typeface="+mn-ea"/>
              </a:rPr>
              <a:t>하는 것은 </a:t>
            </a:r>
            <a:r>
              <a:rPr kumimoji="1" lang="en-US" altLang="ko-Kore-KR" b="1" spc="-40" dirty="0">
                <a:latin typeface="+mn-ea"/>
              </a:rPr>
              <a:t>NP-hard</a:t>
            </a:r>
            <a:endParaRPr kumimoji="1" lang="ko-Kore-KR" altLang="en-US" b="1" spc="-4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55F78A-D2B9-2297-D5E8-03713D0F99CD}"/>
              </a:ext>
            </a:extLst>
          </p:cNvPr>
          <p:cNvSpPr txBox="1"/>
          <p:nvPr/>
        </p:nvSpPr>
        <p:spPr>
          <a:xfrm>
            <a:off x="1271422" y="4058260"/>
            <a:ext cx="270081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sz="2000" spc="-40" dirty="0">
                <a:latin typeface="+mn-ea"/>
              </a:rPr>
              <a:t>FR</a:t>
            </a:r>
            <a:r>
              <a:rPr kumimoji="1" lang="en-US" altLang="ko-Kore-KR" sz="2000" spc="-40" baseline="-25000" dirty="0">
                <a:latin typeface="+mn-ea"/>
              </a:rPr>
              <a:t>1</a:t>
            </a:r>
            <a:r>
              <a:rPr kumimoji="1" lang="en-US" altLang="ko-Kore-KR" sz="2000" spc="-40" dirty="0">
                <a:latin typeface="+mn-ea"/>
              </a:rPr>
              <a:t> (</a:t>
            </a:r>
            <a:r>
              <a:rPr kumimoji="1" lang="ko-Kore-KR" altLang="en-US" sz="2000" spc="-40" dirty="0">
                <a:latin typeface="+mn-ea"/>
              </a:rPr>
              <a:t>조향성 증가</a:t>
            </a:r>
            <a:r>
              <a:rPr kumimoji="1" lang="en-US" altLang="ko-Kore-KR" sz="2000" spc="-40" dirty="0">
                <a:latin typeface="+mn-ea"/>
              </a:rPr>
              <a:t>)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D80CA22-8536-809F-05B2-5269572F4C52}"/>
              </a:ext>
            </a:extLst>
          </p:cNvPr>
          <p:cNvCxnSpPr>
            <a:cxnSpLocks/>
          </p:cNvCxnSpPr>
          <p:nvPr/>
        </p:nvCxnSpPr>
        <p:spPr>
          <a:xfrm flipV="1">
            <a:off x="256615" y="3034676"/>
            <a:ext cx="0" cy="480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C383CB4B-E79E-D1CB-7A9A-9D528DA35859}"/>
              </a:ext>
            </a:extLst>
          </p:cNvPr>
          <p:cNvGrpSpPr/>
          <p:nvPr/>
        </p:nvGrpSpPr>
        <p:grpSpPr>
          <a:xfrm>
            <a:off x="256615" y="4709944"/>
            <a:ext cx="4489372" cy="1519573"/>
            <a:chOff x="188243" y="4440232"/>
            <a:chExt cx="4302592" cy="145635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E4D04C0-75A6-4435-F777-FE7EBABCF6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7456"/>
            <a:stretch/>
          </p:blipFill>
          <p:spPr>
            <a:xfrm>
              <a:off x="188243" y="4440232"/>
              <a:ext cx="4287638" cy="145635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8B7997-984E-4F06-8B85-0CF35884E19D}"/>
                </a:ext>
              </a:extLst>
            </p:cNvPr>
            <p:cNvSpPr txBox="1"/>
            <p:nvPr/>
          </p:nvSpPr>
          <p:spPr>
            <a:xfrm flipH="1">
              <a:off x="4356847" y="5555212"/>
              <a:ext cx="13398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l"/>
              <a:endParaRPr kumimoji="1" lang="ko-Kore-KR" altLang="en-US" sz="2000" spc="-40" dirty="0">
                <a:latin typeface="+mn-ea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1767A353-07F0-5E8E-1427-619A3B8D7A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653"/>
          <a:stretch/>
        </p:blipFill>
        <p:spPr>
          <a:xfrm>
            <a:off x="119214" y="1193451"/>
            <a:ext cx="2818891" cy="18204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6F7B14-7213-7154-303F-3BA1343F2A91}"/>
              </a:ext>
            </a:extLst>
          </p:cNvPr>
          <p:cNvSpPr txBox="1"/>
          <p:nvPr/>
        </p:nvSpPr>
        <p:spPr>
          <a:xfrm flipH="1">
            <a:off x="8616207" y="5873327"/>
            <a:ext cx="139805" cy="32113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2221DC-D231-1B50-6866-448490126EA6}"/>
              </a:ext>
            </a:extLst>
          </p:cNvPr>
          <p:cNvSpPr txBox="1"/>
          <p:nvPr/>
        </p:nvSpPr>
        <p:spPr>
          <a:xfrm>
            <a:off x="6231955" y="4058260"/>
            <a:ext cx="120513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pc="-40" dirty="0">
                <a:latin typeface="+mn-ea"/>
              </a:rPr>
              <a:t>안정성 증가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040443-AAAB-2D97-2A05-C4D201CE640C}"/>
              </a:ext>
            </a:extLst>
          </p:cNvPr>
          <p:cNvSpPr txBox="1"/>
          <p:nvPr/>
        </p:nvSpPr>
        <p:spPr>
          <a:xfrm>
            <a:off x="6441846" y="1319489"/>
            <a:ext cx="270215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sz="2000" spc="-40" dirty="0">
                <a:latin typeface="+mn-ea"/>
              </a:rPr>
              <a:t>FRs (FR</a:t>
            </a:r>
            <a:r>
              <a:rPr kumimoji="1" lang="en-US" altLang="ko-Kore-KR" sz="2000" spc="-40" baseline="-25000" dirty="0">
                <a:latin typeface="+mn-ea"/>
              </a:rPr>
              <a:t>1</a:t>
            </a:r>
            <a:r>
              <a:rPr kumimoji="1" lang="en-US" altLang="ko-Kore-KR" sz="2000" spc="-40" dirty="0">
                <a:latin typeface="+mn-ea"/>
              </a:rPr>
              <a:t>, FR</a:t>
            </a:r>
            <a:r>
              <a:rPr kumimoji="1" lang="en-US" altLang="ko-Kore-KR" sz="2000" spc="-40" baseline="-25000" dirty="0">
                <a:latin typeface="+mn-ea"/>
              </a:rPr>
              <a:t>2</a:t>
            </a:r>
            <a:r>
              <a:rPr kumimoji="1" lang="en-US" altLang="ko-Kore-KR" sz="2000" spc="-40" dirty="0">
                <a:latin typeface="+mn-ea"/>
              </a:rPr>
              <a:t>, FR</a:t>
            </a:r>
            <a:r>
              <a:rPr kumimoji="1" lang="en-US" altLang="ko-Kore-KR" sz="2000" spc="-40" baseline="-25000" dirty="0">
                <a:latin typeface="+mn-ea"/>
              </a:rPr>
              <a:t>3</a:t>
            </a:r>
            <a:r>
              <a:rPr kumimoji="1" lang="en-US" altLang="ko-KR" sz="2000" spc="-40" dirty="0">
                <a:latin typeface="+mn-ea"/>
              </a:rPr>
              <a:t>, </a:t>
            </a:r>
            <a:r>
              <a:rPr kumimoji="1" lang="en-US" altLang="ko-Kore-KR" sz="2000" spc="-40" dirty="0">
                <a:latin typeface="+mn-ea"/>
              </a:rPr>
              <a:t>FR</a:t>
            </a:r>
            <a:r>
              <a:rPr kumimoji="1" lang="en-US" altLang="ko-KR" sz="2000" spc="-40" baseline="-25000" dirty="0">
                <a:latin typeface="+mn-ea"/>
              </a:rPr>
              <a:t>4</a:t>
            </a:r>
            <a:r>
              <a:rPr kumimoji="1" lang="en-US" altLang="ko-Kore-KR" sz="2000" spc="-40" dirty="0">
                <a:latin typeface="+mn-ea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04D04-D40E-A642-03DE-A77FE010A2EC}"/>
              </a:ext>
            </a:extLst>
          </p:cNvPr>
          <p:cNvSpPr txBox="1"/>
          <p:nvPr/>
        </p:nvSpPr>
        <p:spPr>
          <a:xfrm>
            <a:off x="921179" y="334809"/>
            <a:ext cx="410657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z="2000" spc="-40" dirty="0">
                <a:latin typeface="+mn-ea"/>
              </a:rPr>
              <a:t>자전거 제품 구조</a:t>
            </a:r>
            <a:r>
              <a:rPr kumimoji="1" lang="en-US" altLang="ko-Kore-KR" sz="2000" spc="-40" dirty="0">
                <a:latin typeface="+mn-ea"/>
              </a:rPr>
              <a:t> / DP</a:t>
            </a:r>
            <a:r>
              <a:rPr kumimoji="1" lang="ko-Kore-KR" altLang="en-US" sz="2000" spc="-40" dirty="0">
                <a:latin typeface="+mn-ea"/>
              </a:rPr>
              <a:t>단위로의 관계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B28602-EC7B-50E3-502C-69E25E4EBD41}"/>
              </a:ext>
            </a:extLst>
          </p:cNvPr>
          <p:cNvSpPr txBox="1"/>
          <p:nvPr/>
        </p:nvSpPr>
        <p:spPr>
          <a:xfrm>
            <a:off x="6834524" y="334809"/>
            <a:ext cx="167738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z="2000" spc="-40" dirty="0">
                <a:latin typeface="+mn-ea"/>
              </a:rPr>
              <a:t>설계 변경 관리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3B7C3B-C9A6-1FA8-F644-C0D9CED3D723}"/>
              </a:ext>
            </a:extLst>
          </p:cNvPr>
          <p:cNvSpPr txBox="1"/>
          <p:nvPr/>
        </p:nvSpPr>
        <p:spPr>
          <a:xfrm>
            <a:off x="6884270" y="1813735"/>
            <a:ext cx="1946712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ore-KR" spc="-40" dirty="0">
                <a:latin typeface="+mn-ea"/>
              </a:rPr>
              <a:t>- </a:t>
            </a:r>
            <a:r>
              <a:rPr kumimoji="1" lang="ko-Kore-KR" altLang="en-US" spc="-40" dirty="0">
                <a:latin typeface="+mn-ea"/>
              </a:rPr>
              <a:t>조향성 증가</a:t>
            </a:r>
            <a:endParaRPr kumimoji="1" lang="en-US" altLang="ko-Kore-KR" spc="-40" dirty="0">
              <a:latin typeface="+mn-ea"/>
            </a:endParaRPr>
          </a:p>
          <a:p>
            <a:r>
              <a:rPr kumimoji="1" lang="en-US" altLang="ko-Kore-KR" spc="-40" dirty="0">
                <a:latin typeface="+mn-ea"/>
              </a:rPr>
              <a:t>- </a:t>
            </a:r>
            <a:r>
              <a:rPr kumimoji="1" lang="ko-Kore-KR" altLang="en-US" spc="-40" dirty="0">
                <a:latin typeface="+mn-ea"/>
              </a:rPr>
              <a:t>안전성 증가</a:t>
            </a:r>
            <a:endParaRPr kumimoji="1" lang="en-US" altLang="ko-Kore-KR" spc="-40" dirty="0">
              <a:latin typeface="+mn-ea"/>
            </a:endParaRPr>
          </a:p>
          <a:p>
            <a:r>
              <a:rPr kumimoji="1" lang="en-US" altLang="ko-Kore-KR" spc="-40" dirty="0">
                <a:latin typeface="+mn-ea"/>
              </a:rPr>
              <a:t>- </a:t>
            </a:r>
            <a:r>
              <a:rPr kumimoji="1" lang="ko-Kore-KR" altLang="en-US" spc="-40" dirty="0">
                <a:latin typeface="+mn-ea"/>
              </a:rPr>
              <a:t>속도 증가</a:t>
            </a:r>
            <a:endParaRPr kumimoji="1" lang="en-US" altLang="ko-Kore-KR" spc="-40" dirty="0">
              <a:latin typeface="+mn-ea"/>
            </a:endParaRPr>
          </a:p>
          <a:p>
            <a:r>
              <a:rPr kumimoji="1" lang="en-US" altLang="ko-KR" spc="-40" dirty="0">
                <a:latin typeface="+mn-ea"/>
              </a:rPr>
              <a:t>- </a:t>
            </a:r>
            <a:r>
              <a:rPr kumimoji="1" lang="ko-KR" altLang="en-US" spc="-40" dirty="0">
                <a:latin typeface="+mn-ea"/>
              </a:rPr>
              <a:t>속도 제어 향상</a:t>
            </a:r>
            <a:endParaRPr kumimoji="1" lang="en-US" altLang="ko-Kore-KR" spc="-40" dirty="0"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C74B573-EDE7-9DE3-B12E-D8DC4DA31FBA}"/>
              </a:ext>
            </a:extLst>
          </p:cNvPr>
          <p:cNvSpPr/>
          <p:nvPr/>
        </p:nvSpPr>
        <p:spPr>
          <a:xfrm>
            <a:off x="6441846" y="1304209"/>
            <a:ext cx="2613254" cy="1721107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BE352C24-69B2-D76F-CE1B-B329AB3BA264}"/>
              </a:ext>
            </a:extLst>
          </p:cNvPr>
          <p:cNvCxnSpPr>
            <a:cxnSpLocks/>
          </p:cNvCxnSpPr>
          <p:nvPr/>
        </p:nvCxnSpPr>
        <p:spPr>
          <a:xfrm>
            <a:off x="6441846" y="1707949"/>
            <a:ext cx="26132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7" name="표 6">
            <a:extLst>
              <a:ext uri="{FF2B5EF4-FFF2-40B4-BE49-F238E27FC236}">
                <a16:creationId xmlns:a16="http://schemas.microsoft.com/office/drawing/2014/main" id="{B959FED0-2ACE-BCF8-4703-861D0EAD35F1}"/>
              </a:ext>
            </a:extLst>
          </p:cNvPr>
          <p:cNvGraphicFramePr>
            <a:graphicFrameLocks noGrp="1"/>
          </p:cNvGraphicFramePr>
          <p:nvPr/>
        </p:nvGraphicFramePr>
        <p:xfrm>
          <a:off x="3186038" y="1100691"/>
          <a:ext cx="2818891" cy="205155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15239">
                  <a:extLst>
                    <a:ext uri="{9D8B030D-6E8A-4147-A177-3AD203B41FA5}">
                      <a16:colId xmlns:a16="http://schemas.microsoft.com/office/drawing/2014/main" val="1223708999"/>
                    </a:ext>
                  </a:extLst>
                </a:gridCol>
                <a:gridCol w="475760">
                  <a:extLst>
                    <a:ext uri="{9D8B030D-6E8A-4147-A177-3AD203B41FA5}">
                      <a16:colId xmlns:a16="http://schemas.microsoft.com/office/drawing/2014/main" val="2132387630"/>
                    </a:ext>
                  </a:extLst>
                </a:gridCol>
                <a:gridCol w="337982">
                  <a:extLst>
                    <a:ext uri="{9D8B030D-6E8A-4147-A177-3AD203B41FA5}">
                      <a16:colId xmlns:a16="http://schemas.microsoft.com/office/drawing/2014/main" val="1372662273"/>
                    </a:ext>
                  </a:extLst>
                </a:gridCol>
                <a:gridCol w="337982">
                  <a:extLst>
                    <a:ext uri="{9D8B030D-6E8A-4147-A177-3AD203B41FA5}">
                      <a16:colId xmlns:a16="http://schemas.microsoft.com/office/drawing/2014/main" val="1999170121"/>
                    </a:ext>
                  </a:extLst>
                </a:gridCol>
                <a:gridCol w="337982">
                  <a:extLst>
                    <a:ext uri="{9D8B030D-6E8A-4147-A177-3AD203B41FA5}">
                      <a16:colId xmlns:a16="http://schemas.microsoft.com/office/drawing/2014/main" val="971049935"/>
                    </a:ext>
                  </a:extLst>
                </a:gridCol>
                <a:gridCol w="337982">
                  <a:extLst>
                    <a:ext uri="{9D8B030D-6E8A-4147-A177-3AD203B41FA5}">
                      <a16:colId xmlns:a16="http://schemas.microsoft.com/office/drawing/2014/main" val="2499008506"/>
                    </a:ext>
                  </a:extLst>
                </a:gridCol>
                <a:gridCol w="337982">
                  <a:extLst>
                    <a:ext uri="{9D8B030D-6E8A-4147-A177-3AD203B41FA5}">
                      <a16:colId xmlns:a16="http://schemas.microsoft.com/office/drawing/2014/main" val="3114795183"/>
                    </a:ext>
                  </a:extLst>
                </a:gridCol>
                <a:gridCol w="337982">
                  <a:extLst>
                    <a:ext uri="{9D8B030D-6E8A-4147-A177-3AD203B41FA5}">
                      <a16:colId xmlns:a16="http://schemas.microsoft.com/office/drawing/2014/main" val="26112435"/>
                    </a:ext>
                  </a:extLst>
                </a:gridCol>
              </a:tblGrid>
              <a:tr h="3286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1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5309" marR="65309" marT="32654" marB="32654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1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5309" marR="65309" marT="32654" marB="32654"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chemeClr val="bg1"/>
                          </a:solidFill>
                          <a:latin typeface="+mj-lt"/>
                        </a:rPr>
                        <a:t>A</a:t>
                      </a:r>
                      <a:endParaRPr lang="ko-Kore-KR" altLang="en-US" sz="11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85763" marR="85763" marT="42882" marB="42882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dirty="0">
                          <a:solidFill>
                            <a:schemeClr val="bg1"/>
                          </a:solidFill>
                          <a:latin typeface="+mj-lt"/>
                        </a:rPr>
                        <a:t>B</a:t>
                      </a:r>
                      <a:endParaRPr lang="ko-Kore-KR" altLang="en-US" sz="11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85763" marR="85763" marT="42882" marB="42882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dirty="0">
                          <a:solidFill>
                            <a:schemeClr val="bg1"/>
                          </a:solidFill>
                          <a:latin typeface="+mj-lt"/>
                        </a:rPr>
                        <a:t>…</a:t>
                      </a:r>
                      <a:endParaRPr lang="ko-Kore-KR" altLang="en-US" sz="11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9720" marR="79720" marT="39861" marB="39861"/>
                </a:tc>
                <a:extLst>
                  <a:ext uri="{0D108BD9-81ED-4DB2-BD59-A6C34878D82A}">
                    <a16:rowId xmlns:a16="http://schemas.microsoft.com/office/drawing/2014/main" val="1074469483"/>
                  </a:ext>
                </a:extLst>
              </a:tr>
              <a:tr h="2553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1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5309" marR="65309" marT="32654" marB="32654" vert="eaVert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DP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/>
                </a:tc>
                <a:extLst>
                  <a:ext uri="{0D108BD9-81ED-4DB2-BD59-A6C34878D82A}">
                    <a16:rowId xmlns:a16="http://schemas.microsoft.com/office/drawing/2014/main" val="1509310541"/>
                  </a:ext>
                </a:extLst>
              </a:tr>
              <a:tr h="244586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85763" marR="85763" marT="42882" marB="42882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/>
                </a:tc>
                <a:extLst>
                  <a:ext uri="{0D108BD9-81ED-4DB2-BD59-A6C34878D82A}">
                    <a16:rowId xmlns:a16="http://schemas.microsoft.com/office/drawing/2014/main" val="971290227"/>
                  </a:ext>
                </a:extLst>
              </a:tr>
              <a:tr h="24458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-0.4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-0.1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/>
                </a:tc>
                <a:extLst>
                  <a:ext uri="{0D108BD9-81ED-4DB2-BD59-A6C34878D82A}">
                    <a16:rowId xmlns:a16="http://schemas.microsoft.com/office/drawing/2014/main" val="3409766992"/>
                  </a:ext>
                </a:extLst>
              </a:tr>
              <a:tr h="24458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0.6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0.3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rgbClr val="C00000"/>
                          </a:solidFill>
                          <a:latin typeface="+mj-lt"/>
                        </a:rPr>
                        <a:t>-0.5</a:t>
                      </a:r>
                      <a:endParaRPr lang="ko-Kore-KR" altLang="en-US" sz="11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65309" marR="65309" marT="32654" marB="326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5105521"/>
                  </a:ext>
                </a:extLst>
              </a:tr>
              <a:tr h="244586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85763" marR="85763" marT="42882" marB="42882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rgbClr val="C00000"/>
                          </a:solidFill>
                          <a:latin typeface="+mj-lt"/>
                        </a:rPr>
                        <a:t>0.2</a:t>
                      </a:r>
                      <a:endParaRPr lang="ko-Kore-KR" altLang="en-US" sz="11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65309" marR="65309" marT="32654" marB="326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31473572"/>
                  </a:ext>
                </a:extLst>
              </a:tr>
              <a:tr h="244586">
                <a:tc vMerge="1">
                  <a:txBody>
                    <a:bodyPr/>
                    <a:lstStyle/>
                    <a:p>
                      <a:pPr algn="ctr"/>
                      <a:endParaRPr lang="ko-Kore-KR" altLang="en-US" sz="1800" b="0" dirty="0">
                        <a:latin typeface="+mj-lt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287819"/>
                  </a:ext>
                </a:extLst>
              </a:tr>
              <a:tr h="24458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chemeClr val="bg1"/>
                          </a:solidFill>
                          <a:latin typeface="+mj-lt"/>
                        </a:rPr>
                        <a:t>…</a:t>
                      </a:r>
                      <a:endParaRPr lang="ko-Kore-KR" altLang="en-US" sz="11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9720" marR="79720" marT="39861" marB="39861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57223071"/>
                  </a:ext>
                </a:extLst>
              </a:tr>
            </a:tbl>
          </a:graphicData>
        </a:graphic>
      </p:graphicFrame>
      <p:sp>
        <p:nvSpPr>
          <p:cNvPr id="40" name="왼쪽 중괄호[L] 39">
            <a:extLst>
              <a:ext uri="{FF2B5EF4-FFF2-40B4-BE49-F238E27FC236}">
                <a16:creationId xmlns:a16="http://schemas.microsoft.com/office/drawing/2014/main" id="{57C65636-BF2C-DEDB-1953-A23A9553CBFF}"/>
              </a:ext>
            </a:extLst>
          </p:cNvPr>
          <p:cNvSpPr/>
          <p:nvPr/>
        </p:nvSpPr>
        <p:spPr>
          <a:xfrm rot="5400000">
            <a:off x="2772648" y="-1198833"/>
            <a:ext cx="307777" cy="410121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CAC497-E0B1-31A5-CB66-2102CC23E6BA}"/>
              </a:ext>
            </a:extLst>
          </p:cNvPr>
          <p:cNvSpPr txBox="1"/>
          <p:nvPr/>
        </p:nvSpPr>
        <p:spPr>
          <a:xfrm>
            <a:off x="6122926" y="1918540"/>
            <a:ext cx="28982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3200" b="1" spc="-40" dirty="0">
                <a:latin typeface="+mn-ea"/>
              </a:rPr>
              <a:t>+</a:t>
            </a:r>
            <a:endParaRPr kumimoji="1" lang="ko-Kore-KR" altLang="en-US" sz="3200" b="1" spc="-40" dirty="0">
              <a:latin typeface="+mn-ea"/>
            </a:endParaRPr>
          </a:p>
        </p:txBody>
      </p: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F10CE5DE-3047-C26D-9AE9-FAC3E282E285}"/>
              </a:ext>
            </a:extLst>
          </p:cNvPr>
          <p:cNvCxnSpPr>
            <a:cxnSpLocks/>
          </p:cNvCxnSpPr>
          <p:nvPr/>
        </p:nvCxnSpPr>
        <p:spPr>
          <a:xfrm>
            <a:off x="0" y="3514938"/>
            <a:ext cx="90939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E45171-55A7-9E8C-ECEB-98F4EF388CDB}"/>
              </a:ext>
            </a:extLst>
          </p:cNvPr>
          <p:cNvSpPr txBox="1"/>
          <p:nvPr/>
        </p:nvSpPr>
        <p:spPr>
          <a:xfrm>
            <a:off x="369225" y="3168274"/>
            <a:ext cx="55957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Given</a:t>
            </a:r>
            <a:endParaRPr kumimoji="1" lang="ko-Kore-KR" altLang="en-US" spc="-40" dirty="0">
              <a:latin typeface="+mn-ea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84C02D5-06E4-0AF8-E200-7B2BEABD8F3D}"/>
              </a:ext>
            </a:extLst>
          </p:cNvPr>
          <p:cNvCxnSpPr>
            <a:cxnSpLocks/>
          </p:cNvCxnSpPr>
          <p:nvPr/>
        </p:nvCxnSpPr>
        <p:spPr>
          <a:xfrm>
            <a:off x="256615" y="3514938"/>
            <a:ext cx="0" cy="480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11B889A-7B63-DF93-AC7C-994CF34DC8E8}"/>
              </a:ext>
            </a:extLst>
          </p:cNvPr>
          <p:cNvSpPr txBox="1"/>
          <p:nvPr/>
        </p:nvSpPr>
        <p:spPr>
          <a:xfrm>
            <a:off x="369225" y="3565839"/>
            <a:ext cx="83901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Decision</a:t>
            </a:r>
            <a:endParaRPr kumimoji="1" lang="ko-Kore-KR" altLang="en-US" spc="-4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2526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06692E0-F30F-677F-C828-9A5A7E6CF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02E9D9-39BD-58CC-AEF2-86B060375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42D25B-AF95-3FE7-411E-A93BC751A935}"/>
              </a:ext>
            </a:extLst>
          </p:cNvPr>
          <p:cNvSpPr txBox="1"/>
          <p:nvPr/>
        </p:nvSpPr>
        <p:spPr>
          <a:xfrm>
            <a:off x="367430" y="166987"/>
            <a:ext cx="7151766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ore-KR" sz="3200" b="1" spc="-40" dirty="0">
                <a:latin typeface="+mn-ea"/>
              </a:rPr>
              <a:t>Market share </a:t>
            </a:r>
          </a:p>
          <a:p>
            <a:r>
              <a:rPr kumimoji="1" lang="en-US" altLang="ko-Kore-KR" sz="2800" b="1" spc="-40" dirty="0">
                <a:latin typeface="+mn-ea"/>
              </a:rPr>
              <a:t> </a:t>
            </a:r>
            <a:r>
              <a:rPr kumimoji="1" lang="en-US" altLang="ko-Kore-KR" sz="2800" spc="-40" dirty="0">
                <a:latin typeface="+mn-ea"/>
              </a:rPr>
              <a:t>- order quantity of each module (instances)</a:t>
            </a:r>
            <a:r>
              <a:rPr kumimoji="1" lang="en-US" altLang="ko-Kore-KR" sz="2800" b="1" spc="-40" dirty="0">
                <a:latin typeface="+mn-ea"/>
              </a:rPr>
              <a:t> </a:t>
            </a:r>
            <a:endParaRPr kumimoji="1" lang="en-US" altLang="ko-Kore-KR" sz="2800" spc="-4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E590CB-FE71-7C3D-A5D8-CDBAB5326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51" y="1617740"/>
            <a:ext cx="3205067" cy="73428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5302D03-F7EC-BA7D-EC7C-EAEFD68C2E49}"/>
              </a:ext>
            </a:extLst>
          </p:cNvPr>
          <p:cNvSpPr/>
          <p:nvPr/>
        </p:nvSpPr>
        <p:spPr>
          <a:xfrm>
            <a:off x="1713812" y="1856807"/>
            <a:ext cx="813916" cy="293497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4294E3-A05F-7769-E804-7836DD2C1BFD}"/>
              </a:ext>
            </a:extLst>
          </p:cNvPr>
          <p:cNvSpPr/>
          <p:nvPr/>
        </p:nvSpPr>
        <p:spPr>
          <a:xfrm>
            <a:off x="2687951" y="1863114"/>
            <a:ext cx="311954" cy="293497"/>
          </a:xfrm>
          <a:prstGeom prst="rect">
            <a:avLst/>
          </a:prstGeom>
          <a:solidFill>
            <a:srgbClr val="1D6FA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F19C2E9-7B93-6960-683B-00A3E9733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151" y="3525703"/>
            <a:ext cx="2863646" cy="100850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8262315-96D7-39C7-0A86-5D4C18633507}"/>
              </a:ext>
            </a:extLst>
          </p:cNvPr>
          <p:cNvSpPr/>
          <p:nvPr/>
        </p:nvSpPr>
        <p:spPr>
          <a:xfrm>
            <a:off x="680004" y="1397450"/>
            <a:ext cx="3400985" cy="44744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2183D4-6D01-7632-7296-252052E0E2F9}"/>
              </a:ext>
            </a:extLst>
          </p:cNvPr>
          <p:cNvSpPr txBox="1"/>
          <p:nvPr/>
        </p:nvSpPr>
        <p:spPr>
          <a:xfrm>
            <a:off x="1305950" y="2430251"/>
            <a:ext cx="2443556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Utility function</a:t>
            </a:r>
            <a:r>
              <a:rPr kumimoji="1" lang="ko-Kore-KR" altLang="en-US" spc="-40" dirty="0">
                <a:latin typeface="+mn-ea"/>
              </a:rPr>
              <a:t>은 </a:t>
            </a:r>
            <a:r>
              <a:rPr kumimoji="1" lang="en-US" altLang="ko-Kore-KR" spc="-40" dirty="0">
                <a:latin typeface="+mn-ea"/>
              </a:rPr>
              <a:t>f(z, p)</a:t>
            </a:r>
          </a:p>
          <a:p>
            <a:pPr marL="342900" indent="-342900" algn="l">
              <a:buFontTx/>
              <a:buChar char="-"/>
            </a:pPr>
            <a:r>
              <a:rPr kumimoji="1" lang="en-US" altLang="ko-KR" spc="-40" dirty="0">
                <a:latin typeface="+mn-ea"/>
              </a:rPr>
              <a:t>Product attribute</a:t>
            </a:r>
          </a:p>
          <a:p>
            <a:pPr marL="342900" indent="-342900" algn="l">
              <a:buFontTx/>
              <a:buChar char="-"/>
            </a:pPr>
            <a:r>
              <a:rPr kumimoji="1" lang="en-US" altLang="ko-Kore-KR" spc="-40" dirty="0">
                <a:latin typeface="+mn-ea"/>
              </a:rPr>
              <a:t>Product price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7A205A-8FAF-8FBC-C5B3-97E4F09D1CB5}"/>
              </a:ext>
            </a:extLst>
          </p:cNvPr>
          <p:cNvSpPr txBox="1"/>
          <p:nvPr/>
        </p:nvSpPr>
        <p:spPr>
          <a:xfrm>
            <a:off x="1400515" y="4708181"/>
            <a:ext cx="201112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Multi-logit of utility 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F68B32A-2157-5044-9A99-2DFCD82F2809}"/>
              </a:ext>
            </a:extLst>
          </p:cNvPr>
          <p:cNvSpPr/>
          <p:nvPr/>
        </p:nvSpPr>
        <p:spPr>
          <a:xfrm>
            <a:off x="4850947" y="1397450"/>
            <a:ext cx="3751179" cy="44744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7FDD6B3-039B-444D-C46A-B95D7036FB0A}"/>
              </a:ext>
            </a:extLst>
          </p:cNvPr>
          <p:cNvSpPr txBox="1"/>
          <p:nvPr/>
        </p:nvSpPr>
        <p:spPr>
          <a:xfrm>
            <a:off x="875211" y="5372943"/>
            <a:ext cx="3061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i="1" spc="-40" dirty="0">
                <a:latin typeface="+mn-ea"/>
              </a:rPr>
              <a:t>q</a:t>
            </a:r>
            <a:r>
              <a:rPr kumimoji="1" lang="en-US" altLang="ko-Kore-KR" i="1" spc="-40" baseline="-25000" dirty="0">
                <a:latin typeface="+mn-ea"/>
              </a:rPr>
              <a:t>i</a:t>
            </a:r>
            <a:r>
              <a:rPr kumimoji="1" lang="en-US" altLang="ko-Kore-KR" i="1" spc="-40" dirty="0">
                <a:latin typeface="+mn-ea"/>
              </a:rPr>
              <a:t> </a:t>
            </a:r>
            <a:r>
              <a:rPr kumimoji="1" lang="en-US" altLang="ko-Kore-KR" spc="-40" dirty="0">
                <a:latin typeface="+mn-ea"/>
              </a:rPr>
              <a:t>: whole quantity of market </a:t>
            </a:r>
            <a:r>
              <a:rPr kumimoji="1" lang="en-US" altLang="ko-Kore-KR" spc="-40" dirty="0" err="1">
                <a:latin typeface="+mn-ea"/>
              </a:rPr>
              <a:t>i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43485A5-4EC4-C410-D5D3-0C2D2B83129C}"/>
              </a:ext>
            </a:extLst>
          </p:cNvPr>
          <p:cNvSpPr txBox="1"/>
          <p:nvPr/>
        </p:nvSpPr>
        <p:spPr>
          <a:xfrm>
            <a:off x="4916263" y="1644466"/>
            <a:ext cx="358970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i="1" spc="-40" dirty="0" err="1">
                <a:latin typeface="+mn-ea"/>
              </a:rPr>
              <a:t>m</a:t>
            </a:r>
            <a:r>
              <a:rPr kumimoji="1" lang="en-US" altLang="ko-Kore-KR" i="1" spc="-40" baseline="-25000" dirty="0" err="1">
                <a:latin typeface="+mn-ea"/>
              </a:rPr>
              <a:t>jk</a:t>
            </a:r>
            <a:r>
              <a:rPr kumimoji="1" lang="en-US" altLang="ko-Kore-KR" spc="-40" dirty="0">
                <a:latin typeface="+mn-ea"/>
              </a:rPr>
              <a:t> : module instance k of module j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53F9E4D-D4FC-59D4-6B3E-CF0BC3866146}"/>
              </a:ext>
            </a:extLst>
          </p:cNvPr>
          <p:cNvSpPr txBox="1"/>
          <p:nvPr/>
        </p:nvSpPr>
        <p:spPr>
          <a:xfrm>
            <a:off x="4916263" y="2002606"/>
            <a:ext cx="365247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i="1" spc="-40" dirty="0" err="1">
                <a:latin typeface="+mn-ea"/>
              </a:rPr>
              <a:t>x</a:t>
            </a:r>
            <a:r>
              <a:rPr kumimoji="1" lang="en-US" altLang="ko-Kore-KR" i="1" spc="-40" baseline="-25000" dirty="0" err="1">
                <a:latin typeface="+mn-ea"/>
              </a:rPr>
              <a:t>ijk</a:t>
            </a:r>
            <a:r>
              <a:rPr kumimoji="1" lang="en-US" altLang="ko-Kore-KR" i="1" spc="-40" dirty="0">
                <a:latin typeface="+mn-ea"/>
              </a:rPr>
              <a:t> </a:t>
            </a:r>
            <a:r>
              <a:rPr kumimoji="1" lang="en-US" altLang="ko-Kore-KR" spc="-40" dirty="0">
                <a:latin typeface="+mn-ea"/>
              </a:rPr>
              <a:t>: whether</a:t>
            </a:r>
            <a:r>
              <a:rPr kumimoji="1" lang="en-US" altLang="ko-Kore-KR" i="1" spc="-40" dirty="0">
                <a:latin typeface="+mn-ea"/>
              </a:rPr>
              <a:t> </a:t>
            </a:r>
            <a:r>
              <a:rPr kumimoji="1" lang="en-US" altLang="ko-Kore-KR" i="1" spc="-40" dirty="0" err="1">
                <a:latin typeface="+mn-ea"/>
              </a:rPr>
              <a:t>m</a:t>
            </a:r>
            <a:r>
              <a:rPr kumimoji="1" lang="en-US" altLang="ko-Kore-KR" i="1" spc="-40" baseline="-25000" dirty="0" err="1">
                <a:latin typeface="+mn-ea"/>
              </a:rPr>
              <a:t>jk</a:t>
            </a:r>
            <a:r>
              <a:rPr kumimoji="1" lang="en-US" altLang="ko-Kore-KR" i="1" spc="-40" dirty="0">
                <a:latin typeface="+mn-ea"/>
              </a:rPr>
              <a:t> </a:t>
            </a:r>
            <a:r>
              <a:rPr kumimoji="1" lang="en-US" altLang="ko-Kore-KR" spc="-40" dirty="0">
                <a:latin typeface="+mn-ea"/>
              </a:rPr>
              <a:t>is used at market </a:t>
            </a:r>
            <a:r>
              <a:rPr kumimoji="1" lang="en-US" altLang="ko-Kore-KR" spc="-40" dirty="0" err="1">
                <a:latin typeface="+mn-ea"/>
              </a:rPr>
              <a:t>i</a:t>
            </a:r>
            <a:r>
              <a:rPr kumimoji="1" lang="en-US" altLang="ko-Kore-KR" spc="-40" dirty="0">
                <a:latin typeface="+mn-ea"/>
              </a:rPr>
              <a:t> </a:t>
            </a:r>
            <a:endParaRPr kumimoji="1" lang="ko-Kore-KR" altLang="en-US" spc="-40" dirty="0">
              <a:latin typeface="+mn-ea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74363AF-9F9C-3811-A99E-DAF1E56A8496}"/>
              </a:ext>
            </a:extLst>
          </p:cNvPr>
          <p:cNvGrpSpPr/>
          <p:nvPr/>
        </p:nvGrpSpPr>
        <p:grpSpPr>
          <a:xfrm>
            <a:off x="5352440" y="2943622"/>
            <a:ext cx="1829219" cy="564416"/>
            <a:chOff x="5191966" y="2504530"/>
            <a:chExt cx="1829219" cy="49031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0516BF1-A16A-DFA7-B976-169239955CE2}"/>
                </a:ext>
              </a:extLst>
            </p:cNvPr>
            <p:cNvSpPr txBox="1"/>
            <p:nvPr/>
          </p:nvSpPr>
          <p:spPr>
            <a:xfrm>
              <a:off x="5191966" y="2504530"/>
              <a:ext cx="1829219" cy="24063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ore-KR" i="1" spc="-40" dirty="0" err="1">
                  <a:latin typeface="+mn-ea"/>
                </a:rPr>
                <a:t>m</a:t>
              </a:r>
              <a:r>
                <a:rPr kumimoji="1" lang="en-US" altLang="ko-Kore-KR" i="1" spc="-40" baseline="-25000" dirty="0" err="1">
                  <a:latin typeface="+mn-ea"/>
                </a:rPr>
                <a:t>jk</a:t>
              </a:r>
              <a:r>
                <a:rPr kumimoji="1" lang="en-US" altLang="ko-Kore-KR" spc="-40" dirty="0">
                  <a:latin typeface="+mn-ea"/>
                </a:rPr>
                <a:t>  =  ∑  (</a:t>
              </a:r>
              <a:r>
                <a:rPr kumimoji="1" lang="en-US" altLang="ko-Kore-KR" i="1" spc="-40" dirty="0">
                  <a:latin typeface="+mn-ea"/>
                </a:rPr>
                <a:t>q</a:t>
              </a:r>
              <a:r>
                <a:rPr kumimoji="1" lang="en-US" altLang="ko-Kore-KR" i="1" spc="-40" baseline="-25000" dirty="0">
                  <a:latin typeface="+mn-ea"/>
                </a:rPr>
                <a:t>i </a:t>
              </a:r>
              <a:r>
                <a:rPr kumimoji="1" lang="en-US" altLang="ko-Kore-KR" i="1" spc="-40" dirty="0" err="1">
                  <a:latin typeface="+mn-ea"/>
                </a:rPr>
                <a:t>s</a:t>
              </a:r>
              <a:r>
                <a:rPr kumimoji="1" lang="en-US" altLang="ko-Kore-KR" i="1" spc="-40" baseline="-25000" dirty="0" err="1">
                  <a:latin typeface="+mn-ea"/>
                </a:rPr>
                <a:t>ij</a:t>
              </a:r>
              <a:r>
                <a:rPr kumimoji="1" lang="en-US" altLang="ko-Kore-KR" i="1" spc="-40" dirty="0">
                  <a:latin typeface="+mn-ea"/>
                </a:rPr>
                <a:t>)</a:t>
              </a:r>
              <a:r>
                <a:rPr kumimoji="1" lang="en-US" altLang="ko-Kore-KR" i="1" spc="-40" dirty="0" err="1">
                  <a:latin typeface="+mn-ea"/>
                </a:rPr>
                <a:t>x</a:t>
              </a:r>
              <a:r>
                <a:rPr kumimoji="1" lang="en-US" altLang="ko-Kore-KR" i="1" spc="-40" baseline="-25000" dirty="0" err="1">
                  <a:latin typeface="+mn-ea"/>
                </a:rPr>
                <a:t>ijk</a:t>
              </a:r>
              <a:endParaRPr kumimoji="1" lang="ko-Kore-KR" altLang="en-US" i="1" spc="-40" dirty="0">
                <a:latin typeface="+mn-ea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51A77DB-BB86-124C-8736-964F641705D0}"/>
                </a:ext>
              </a:extLst>
            </p:cNvPr>
            <p:cNvSpPr txBox="1"/>
            <p:nvPr/>
          </p:nvSpPr>
          <p:spPr>
            <a:xfrm>
              <a:off x="5891920" y="2748628"/>
              <a:ext cx="293991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ore-KR" sz="1600" spc="-40" dirty="0" err="1">
                  <a:latin typeface="+mn-ea"/>
                </a:rPr>
                <a:t>i</a:t>
              </a:r>
              <a:r>
                <a:rPr kumimoji="1" lang="en-US" altLang="ko-Kore-KR" sz="1600" spc="-40" dirty="0">
                  <a:latin typeface="+mn-ea"/>
                </a:rPr>
                <a:t>=1</a:t>
              </a:r>
              <a:endParaRPr kumimoji="1" lang="ko-Kore-KR" altLang="en-US" sz="1600" spc="-40" dirty="0">
                <a:latin typeface="+mn-ea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6A9AAFA-9AB9-23F2-D1C6-2A022F8E4DCA}"/>
              </a:ext>
            </a:extLst>
          </p:cNvPr>
          <p:cNvSpPr txBox="1"/>
          <p:nvPr/>
        </p:nvSpPr>
        <p:spPr>
          <a:xfrm>
            <a:off x="5185887" y="4385378"/>
            <a:ext cx="261796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Minimum order quantity 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8D6373A-11DE-DD3A-3323-AA3476020378}"/>
              </a:ext>
            </a:extLst>
          </p:cNvPr>
          <p:cNvSpPr txBox="1"/>
          <p:nvPr/>
        </p:nvSpPr>
        <p:spPr>
          <a:xfrm rot="5400000">
            <a:off x="6549369" y="3480887"/>
            <a:ext cx="32348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400" b="1" spc="-40" dirty="0">
                <a:latin typeface="+mn-ea"/>
                <a:sym typeface="Wingdings" pitchFamily="2" charset="2"/>
              </a:rPr>
              <a:t></a:t>
            </a:r>
            <a:endParaRPr kumimoji="1" lang="ko-Kore-KR" altLang="en-US" sz="2400" b="1" spc="-40" dirty="0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D6ABD39-CEA2-1C03-C42B-D5D18198D2FB}"/>
              </a:ext>
            </a:extLst>
          </p:cNvPr>
          <p:cNvSpPr txBox="1"/>
          <p:nvPr/>
        </p:nvSpPr>
        <p:spPr>
          <a:xfrm>
            <a:off x="5012378" y="3952969"/>
            <a:ext cx="279147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b="1" spc="-40" dirty="0">
                <a:latin typeface="+mn-ea"/>
              </a:rPr>
              <a:t>Discontinued constraint</a:t>
            </a:r>
            <a:endParaRPr kumimoji="1" lang="ko-Kore-KR" altLang="en-US" sz="2000" b="1" spc="-40" dirty="0">
              <a:latin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70D7E23-4313-248B-A3FA-CF5290F05676}"/>
              </a:ext>
            </a:extLst>
          </p:cNvPr>
          <p:cNvSpPr txBox="1"/>
          <p:nvPr/>
        </p:nvSpPr>
        <p:spPr>
          <a:xfrm>
            <a:off x="5256262" y="4693646"/>
            <a:ext cx="1090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i="1" spc="-40" dirty="0" err="1">
                <a:latin typeface="+mn-ea"/>
              </a:rPr>
              <a:t>m</a:t>
            </a:r>
            <a:r>
              <a:rPr kumimoji="1" lang="en-US" altLang="ko-Kore-KR" i="1" spc="-40" baseline="-25000" dirty="0" err="1">
                <a:latin typeface="+mn-ea"/>
              </a:rPr>
              <a:t>jk</a:t>
            </a:r>
            <a:r>
              <a:rPr kumimoji="1" lang="en-US" altLang="ko-Kore-KR" i="1" spc="-40" baseline="-25000" dirty="0">
                <a:latin typeface="+mn-ea"/>
              </a:rPr>
              <a:t> </a:t>
            </a:r>
            <a:r>
              <a:rPr kumimoji="1" lang="en-US" altLang="ko-Kore-KR" spc="-40" dirty="0">
                <a:latin typeface="+mn-ea"/>
              </a:rPr>
              <a:t>&gt;</a:t>
            </a:r>
            <a:r>
              <a:rPr kumimoji="1" lang="en-US" altLang="ko-Kore-KR" b="1" i="1" spc="-40" dirty="0" err="1">
                <a:latin typeface="+mn-ea"/>
              </a:rPr>
              <a:t>ß</a:t>
            </a:r>
            <a:endParaRPr lang="ko-Kore-KR" altLang="en-US" b="1" i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8C35040-7BF5-E0C6-F8E5-19FE48EB308D}"/>
              </a:ext>
            </a:extLst>
          </p:cNvPr>
          <p:cNvSpPr txBox="1"/>
          <p:nvPr/>
        </p:nvSpPr>
        <p:spPr>
          <a:xfrm>
            <a:off x="4916263" y="2388088"/>
            <a:ext cx="295491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i="1" spc="-40" dirty="0" err="1">
                <a:latin typeface="+mn-ea"/>
              </a:rPr>
              <a:t>ß</a:t>
            </a:r>
            <a:r>
              <a:rPr kumimoji="1" lang="en-US" altLang="ko-Kore-KR" i="1" spc="-40" dirty="0">
                <a:latin typeface="+mn-ea"/>
              </a:rPr>
              <a:t>  </a:t>
            </a:r>
            <a:r>
              <a:rPr kumimoji="1" lang="en-US" altLang="ko-Kore-KR" spc="-40" dirty="0">
                <a:latin typeface="+mn-ea"/>
              </a:rPr>
              <a:t>: Minimum order quantity 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B23B51B-BBDA-3976-CF55-A9B75B16DB97}"/>
              </a:ext>
            </a:extLst>
          </p:cNvPr>
          <p:cNvSpPr txBox="1"/>
          <p:nvPr/>
        </p:nvSpPr>
        <p:spPr>
          <a:xfrm>
            <a:off x="4990861" y="5192089"/>
            <a:ext cx="351510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ore-KR" sz="2000" i="1" spc="-40" dirty="0">
                <a:latin typeface="+mn-ea"/>
              </a:rPr>
              <a:t>If not all </a:t>
            </a:r>
            <a:r>
              <a:rPr kumimoji="1" lang="en-US" altLang="ko-Kore-KR" sz="2000" i="1" spc="-40" dirty="0" err="1">
                <a:latin typeface="+mn-ea"/>
              </a:rPr>
              <a:t>m</a:t>
            </a:r>
            <a:r>
              <a:rPr kumimoji="1" lang="en-US" altLang="ko-Kore-KR" sz="2000" i="1" spc="-40" baseline="-25000" dirty="0" err="1">
                <a:latin typeface="+mn-ea"/>
              </a:rPr>
              <a:t>jk</a:t>
            </a:r>
            <a:r>
              <a:rPr kumimoji="1" lang="en-US" altLang="ko-Kore-KR" sz="2000" i="1" spc="-40" baseline="-25000" dirty="0">
                <a:latin typeface="+mn-ea"/>
              </a:rPr>
              <a:t> </a:t>
            </a:r>
            <a:r>
              <a:rPr kumimoji="1" lang="en-US" altLang="ko-Kore-KR" sz="2000" spc="-40" dirty="0">
                <a:latin typeface="+mn-ea"/>
              </a:rPr>
              <a:t>&gt;</a:t>
            </a:r>
            <a:r>
              <a:rPr kumimoji="1" lang="en-US" altLang="ko-Kore-KR" sz="2000" b="1" i="1" spc="-40" dirty="0" err="1">
                <a:latin typeface="+mn-ea"/>
              </a:rPr>
              <a:t>ß</a:t>
            </a:r>
            <a:r>
              <a:rPr kumimoji="1" lang="en-US" altLang="ko-Kore-KR" sz="2000" i="1" spc="-40" baseline="-25000" dirty="0">
                <a:latin typeface="+mn-ea"/>
              </a:rPr>
              <a:t>  </a:t>
            </a:r>
            <a:r>
              <a:rPr kumimoji="1" lang="en-US" altLang="ko-Kore-KR" sz="2000" i="1" spc="-40" dirty="0">
                <a:latin typeface="+mn-ea"/>
              </a:rPr>
              <a:t>in product :</a:t>
            </a:r>
          </a:p>
          <a:p>
            <a:r>
              <a:rPr kumimoji="1" lang="en-US" altLang="ko-Kore-KR" sz="2000" i="1" spc="-40" dirty="0">
                <a:latin typeface="+mn-ea"/>
              </a:rPr>
              <a:t>    </a:t>
            </a:r>
            <a:r>
              <a:rPr kumimoji="1" lang="en-US" altLang="ko-Kore-KR" sz="2000" b="1" i="1" spc="-40" dirty="0">
                <a:solidFill>
                  <a:srgbClr val="C00000"/>
                </a:solidFill>
                <a:latin typeface="+mn-ea"/>
              </a:rPr>
              <a:t>it is discontinued </a:t>
            </a:r>
            <a:endParaRPr kumimoji="1" lang="ko-Kore-KR" altLang="en-US" sz="2000" b="1" i="1" spc="-4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FB95EC6-07AE-B785-A50A-E4DC526AB4AE}"/>
              </a:ext>
            </a:extLst>
          </p:cNvPr>
          <p:cNvSpPr txBox="1"/>
          <p:nvPr/>
        </p:nvSpPr>
        <p:spPr>
          <a:xfrm>
            <a:off x="1497753" y="1191402"/>
            <a:ext cx="181665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kumimoji="1" lang="en-US" altLang="ko-Kore-KR" sz="2000" b="1" spc="-40" dirty="0">
                <a:latin typeface="+mn-ea"/>
              </a:rPr>
              <a:t>Market share</a:t>
            </a:r>
            <a:endParaRPr kumimoji="1" lang="en-US" altLang="ko-Kore-KR" sz="2000" spc="-40" dirty="0">
              <a:latin typeface="+mn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DC47B13-79FA-7F06-7DF8-86176BD8A120}"/>
              </a:ext>
            </a:extLst>
          </p:cNvPr>
          <p:cNvSpPr txBox="1"/>
          <p:nvPr/>
        </p:nvSpPr>
        <p:spPr>
          <a:xfrm>
            <a:off x="5987197" y="1183168"/>
            <a:ext cx="181665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kumimoji="1" lang="en-US" altLang="ko-Kore-KR" sz="2000" b="1" spc="-40" dirty="0">
                <a:latin typeface="+mn-ea"/>
              </a:rPr>
              <a:t>Module share</a:t>
            </a:r>
            <a:endParaRPr kumimoji="1" lang="en-US" altLang="ko-Kore-KR" sz="2000" spc="-40" dirty="0">
              <a:latin typeface="+mn-ea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3E09AED-1F80-45F5-A047-11C239BCE818}"/>
              </a:ext>
            </a:extLst>
          </p:cNvPr>
          <p:cNvCxnSpPr>
            <a:cxnSpLocks/>
          </p:cNvCxnSpPr>
          <p:nvPr/>
        </p:nvCxnSpPr>
        <p:spPr>
          <a:xfrm>
            <a:off x="4191056" y="3692642"/>
            <a:ext cx="59632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E6F2D050-59E7-9B76-7B20-4C97B6AF2D08}"/>
              </a:ext>
            </a:extLst>
          </p:cNvPr>
          <p:cNvCxnSpPr>
            <a:cxnSpLocks/>
            <a:stCxn id="33" idx="2"/>
            <a:endCxn id="21" idx="2"/>
          </p:cNvCxnSpPr>
          <p:nvPr/>
        </p:nvCxnSpPr>
        <p:spPr>
          <a:xfrm rot="5400000">
            <a:off x="4553517" y="3698862"/>
            <a:ext cx="12700" cy="4346040"/>
          </a:xfrm>
          <a:prstGeom prst="bentConnector3">
            <a:avLst>
              <a:gd name="adj1" fmla="val 4296000"/>
            </a:avLst>
          </a:prstGeom>
          <a:ln w="2222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0AF9E360-371D-96BB-02AD-AAE7719E33DC}"/>
              </a:ext>
            </a:extLst>
          </p:cNvPr>
          <p:cNvSpPr txBox="1"/>
          <p:nvPr/>
        </p:nvSpPr>
        <p:spPr>
          <a:xfrm>
            <a:off x="4149498" y="6020142"/>
            <a:ext cx="82073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iteration</a:t>
            </a:r>
            <a:endParaRPr kumimoji="1" lang="ko-Kore-KR" altLang="en-US" spc="-4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085469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672DF3-82DD-0D03-CAEF-C6893EA71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A1A37B-987E-42FD-5962-900F108C1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AE73E6-0B61-59EB-491F-37BC29E42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136" y="345146"/>
            <a:ext cx="3245728" cy="54311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A7076F-BD9C-3A60-CBBD-D00D3A9C2DC4}"/>
              </a:ext>
            </a:extLst>
          </p:cNvPr>
          <p:cNvSpPr txBox="1"/>
          <p:nvPr/>
        </p:nvSpPr>
        <p:spPr>
          <a:xfrm>
            <a:off x="4165799" y="5780553"/>
            <a:ext cx="8124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100" dirty="0">
                <a:latin typeface="AdvPS8E82"/>
              </a:rPr>
              <a:t>Jarret (2011)</a:t>
            </a:r>
            <a:r>
              <a:rPr kumimoji="1" lang="ko-Kore-KR" altLang="en-US" b="1" spc="-40" dirty="0">
                <a:effectLst/>
                <a:latin typeface="+mn-ea"/>
              </a:rPr>
              <a:t> </a:t>
            </a:r>
            <a:endParaRPr lang="en" altLang="ko-Kore-KR" dirty="0"/>
          </a:p>
        </p:txBody>
      </p:sp>
    </p:spTree>
    <p:extLst>
      <p:ext uri="{BB962C8B-B14F-4D97-AF65-F5344CB8AC3E}">
        <p14:creationId xmlns:p14="http://schemas.microsoft.com/office/powerpoint/2010/main" val="40493005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387709-10B5-CA42-E283-AEA257333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F5A7A3-E5C4-A127-1D6F-8EEACAD8E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0ABC84D3-691D-54B7-CA13-80F03F0D13F0}"/>
              </a:ext>
            </a:extLst>
          </p:cNvPr>
          <p:cNvSpPr txBox="1">
            <a:spLocks/>
          </p:cNvSpPr>
          <p:nvPr/>
        </p:nvSpPr>
        <p:spPr>
          <a:xfrm>
            <a:off x="75553" y="80460"/>
            <a:ext cx="9068448" cy="586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0" dirty="0"/>
              <a:t>여러 기능적 요구사항을 다루기 위한 </a:t>
            </a:r>
            <a:r>
              <a:rPr lang="en-US" altLang="ko-KR" sz="2400" b="0" dirty="0"/>
              <a:t>‘</a:t>
            </a:r>
            <a:r>
              <a:rPr lang="ko-KR" altLang="en-US" sz="2400" dirty="0"/>
              <a:t>설계변경 대안 선정</a:t>
            </a:r>
            <a:r>
              <a:rPr lang="en-US" altLang="ko-KR" sz="2400" dirty="0"/>
              <a:t>’</a:t>
            </a:r>
            <a:r>
              <a:rPr lang="en-US" altLang="ko-KR" sz="2400" b="0" dirty="0"/>
              <a:t> </a:t>
            </a:r>
            <a:r>
              <a:rPr lang="ko-KR" altLang="en-US" sz="2400" b="0" dirty="0"/>
              <a:t>방법론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B77FEE-CB18-5770-1901-C8AC687FD3C4}"/>
              </a:ext>
            </a:extLst>
          </p:cNvPr>
          <p:cNvSpPr txBox="1"/>
          <p:nvPr/>
        </p:nvSpPr>
        <p:spPr>
          <a:xfrm>
            <a:off x="50043" y="6964140"/>
            <a:ext cx="506754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* N</a:t>
            </a:r>
            <a:r>
              <a:rPr kumimoji="1" lang="ko-Kore-KR" altLang="en-US" b="1" spc="-40" dirty="0">
                <a:latin typeface="+mn-ea"/>
              </a:rPr>
              <a:t>개를 </a:t>
            </a:r>
            <a:r>
              <a:rPr kumimoji="1" lang="en-US" altLang="ko-Kore-KR" b="1" spc="-40" dirty="0">
                <a:latin typeface="+mn-ea"/>
              </a:rPr>
              <a:t>k</a:t>
            </a:r>
            <a:r>
              <a:rPr kumimoji="1" lang="ko-Kore-KR" altLang="en-US" b="1" spc="-40" dirty="0">
                <a:latin typeface="+mn-ea"/>
              </a:rPr>
              <a:t>개로 묶고 </a:t>
            </a:r>
            <a:r>
              <a:rPr kumimoji="1" lang="en-US" altLang="ko-Kore-KR" b="1" spc="-40" dirty="0">
                <a:latin typeface="+mn-ea"/>
              </a:rPr>
              <a:t>sequence </a:t>
            </a:r>
            <a:r>
              <a:rPr kumimoji="1" lang="ko-Kore-KR" altLang="en-US" b="1" spc="-40" dirty="0">
                <a:latin typeface="+mn-ea"/>
              </a:rPr>
              <a:t>하는 것은 </a:t>
            </a:r>
            <a:r>
              <a:rPr kumimoji="1" lang="en-US" altLang="ko-Kore-KR" b="1" spc="-40" dirty="0">
                <a:latin typeface="+mn-ea"/>
              </a:rPr>
              <a:t>NP-hard</a:t>
            </a:r>
            <a:endParaRPr kumimoji="1" lang="ko-Kore-KR" altLang="en-US" b="1" spc="-40" dirty="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97EE5D-F991-CD43-0F30-4EEB5838D5D5}"/>
              </a:ext>
            </a:extLst>
          </p:cNvPr>
          <p:cNvSpPr txBox="1"/>
          <p:nvPr/>
        </p:nvSpPr>
        <p:spPr>
          <a:xfrm>
            <a:off x="783122" y="2939345"/>
            <a:ext cx="36625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latin typeface="+mn-ea"/>
              </a:rPr>
              <a:t>FR</a:t>
            </a:r>
            <a:r>
              <a:rPr kumimoji="1" lang="en-US" altLang="ko-Kore-KR" sz="2000" spc="-40" baseline="-25000" dirty="0">
                <a:latin typeface="+mn-ea"/>
              </a:rPr>
              <a:t>1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89055DE3-FE55-AD76-665A-88F68D530518}"/>
              </a:ext>
            </a:extLst>
          </p:cNvPr>
          <p:cNvSpPr/>
          <p:nvPr/>
        </p:nvSpPr>
        <p:spPr>
          <a:xfrm>
            <a:off x="622576" y="4109423"/>
            <a:ext cx="637008" cy="6370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00D450F-8912-3C01-3315-A50A9BDA288F}"/>
              </a:ext>
            </a:extLst>
          </p:cNvPr>
          <p:cNvSpPr txBox="1"/>
          <p:nvPr/>
        </p:nvSpPr>
        <p:spPr>
          <a:xfrm>
            <a:off x="770778" y="4277141"/>
            <a:ext cx="36625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latin typeface="+mn-ea"/>
              </a:rPr>
              <a:t>FR</a:t>
            </a:r>
            <a:r>
              <a:rPr kumimoji="1" lang="en-US" altLang="ko-KR" sz="2000" spc="-40" baseline="-25000" dirty="0">
                <a:latin typeface="+mn-ea"/>
              </a:rPr>
              <a:t>2</a:t>
            </a:r>
            <a:endParaRPr kumimoji="1" lang="en-US" altLang="ko-Kore-KR" sz="2000" spc="-40" baseline="-25000" dirty="0">
              <a:latin typeface="+mn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CF28657-2161-9557-8D59-3EA0D95B475E}"/>
              </a:ext>
            </a:extLst>
          </p:cNvPr>
          <p:cNvSpPr txBox="1"/>
          <p:nvPr/>
        </p:nvSpPr>
        <p:spPr>
          <a:xfrm>
            <a:off x="2504391" y="1928347"/>
            <a:ext cx="1784144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latin typeface="+mn-ea"/>
              </a:rPr>
              <a:t> 1) </a:t>
            </a:r>
            <a:r>
              <a:rPr kumimoji="1" lang="en-US" altLang="ko-KR" spc="-40" dirty="0">
                <a:solidFill>
                  <a:srgbClr val="C00000"/>
                </a:solidFill>
                <a:latin typeface="+mn-ea"/>
              </a:rPr>
              <a:t>D</a:t>
            </a:r>
            <a:r>
              <a:rPr kumimoji="1" lang="en-US" altLang="ko-Kore-KR" spc="-40" dirty="0">
                <a:solidFill>
                  <a:srgbClr val="C00000"/>
                </a:solidFill>
                <a:latin typeface="+mn-ea"/>
              </a:rPr>
              <a:t>P1↑ </a:t>
            </a:r>
            <a:r>
              <a:rPr kumimoji="1" lang="en-US" altLang="ko-Kore-KR" spc="-40" dirty="0">
                <a:latin typeface="+mn-ea"/>
              </a:rPr>
              <a:t>, </a:t>
            </a:r>
            <a:r>
              <a:rPr kumimoji="1" lang="en-US" altLang="ko-KR" spc="-40" dirty="0">
                <a:solidFill>
                  <a:srgbClr val="C00000"/>
                </a:solidFill>
                <a:latin typeface="+mn-ea"/>
              </a:rPr>
              <a:t>DP2</a:t>
            </a:r>
            <a:r>
              <a:rPr kumimoji="1" lang="en-US" altLang="ko-Kore-KR" spc="-40" dirty="0">
                <a:solidFill>
                  <a:srgbClr val="C00000"/>
                </a:solidFill>
                <a:latin typeface="+mn-ea"/>
              </a:rPr>
              <a:t>↑</a:t>
            </a:r>
            <a:endParaRPr kumimoji="1" lang="en-US" altLang="ko-Kore-KR" spc="-40" dirty="0">
              <a:solidFill>
                <a:srgbClr val="1D6FA9"/>
              </a:solidFill>
              <a:latin typeface="+mn-ea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DED5260-6E7F-0F93-12B7-1C13B9C966CA}"/>
              </a:ext>
            </a:extLst>
          </p:cNvPr>
          <p:cNvSpPr txBox="1"/>
          <p:nvPr/>
        </p:nvSpPr>
        <p:spPr>
          <a:xfrm>
            <a:off x="2504391" y="2597642"/>
            <a:ext cx="1796844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latin typeface="+mn-ea"/>
              </a:rPr>
              <a:t> </a:t>
            </a:r>
            <a:r>
              <a:rPr kumimoji="1" lang="en-US" altLang="ko-KR" b="1" spc="-40" dirty="0">
                <a:highlight>
                  <a:srgbClr val="FFFF00"/>
                </a:highlight>
                <a:latin typeface="+mn-ea"/>
              </a:rPr>
              <a:t>2)</a:t>
            </a:r>
            <a:r>
              <a:rPr kumimoji="1" lang="en-US" altLang="ko-KR" b="1" spc="-40" dirty="0">
                <a:latin typeface="+mn-ea"/>
              </a:rPr>
              <a:t> </a:t>
            </a:r>
            <a:r>
              <a:rPr kumimoji="1" lang="en-US" altLang="ko-KR" spc="-40" dirty="0">
                <a:solidFill>
                  <a:srgbClr val="C00000"/>
                </a:solidFill>
                <a:latin typeface="+mn-ea"/>
              </a:rPr>
              <a:t>D</a:t>
            </a:r>
            <a:r>
              <a:rPr kumimoji="1" lang="en-US" altLang="ko-Kore-KR" spc="-40" dirty="0">
                <a:solidFill>
                  <a:srgbClr val="C00000"/>
                </a:solidFill>
                <a:latin typeface="+mn-ea"/>
              </a:rPr>
              <a:t>P4↑ </a:t>
            </a:r>
            <a:r>
              <a:rPr kumimoji="1" lang="en-US" altLang="ko-Kore-KR" spc="-40" dirty="0">
                <a:latin typeface="+mn-ea"/>
              </a:rPr>
              <a:t>, </a:t>
            </a:r>
            <a:r>
              <a:rPr kumimoji="1" lang="en-US" altLang="ko-KR" spc="-40" dirty="0">
                <a:solidFill>
                  <a:srgbClr val="1D6FA9"/>
                </a:solidFill>
                <a:latin typeface="+mn-ea"/>
              </a:rPr>
              <a:t>D</a:t>
            </a:r>
            <a:r>
              <a:rPr kumimoji="1" lang="en-US" altLang="ko-Kore-KR" spc="-40" dirty="0">
                <a:solidFill>
                  <a:srgbClr val="1D6FA9"/>
                </a:solidFill>
                <a:latin typeface="+mn-ea"/>
              </a:rPr>
              <a:t>P3↓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EDC538-23F0-DC9C-EA2A-5C228AE6B99E}"/>
              </a:ext>
            </a:extLst>
          </p:cNvPr>
          <p:cNvSpPr txBox="1"/>
          <p:nvPr/>
        </p:nvSpPr>
        <p:spPr>
          <a:xfrm>
            <a:off x="412017" y="1190987"/>
            <a:ext cx="1022716" cy="55399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ko-Kore-KR" spc="-40" dirty="0">
                <a:latin typeface="+mn-ea"/>
              </a:rPr>
              <a:t>Functional</a:t>
            </a:r>
            <a:br>
              <a:rPr kumimoji="1" lang="en-US" altLang="ko-Kore-KR" spc="-40" dirty="0">
                <a:latin typeface="+mn-ea"/>
              </a:rPr>
            </a:br>
            <a:r>
              <a:rPr kumimoji="1" lang="en-US" altLang="ko-Kore-KR" spc="-40" dirty="0">
                <a:latin typeface="+mn-ea"/>
              </a:rPr>
              <a:t>Domain</a:t>
            </a:r>
            <a:endParaRPr kumimoji="1" lang="ko-Kore-KR" altLang="en-US" spc="-40" dirty="0">
              <a:latin typeface="+mn-ea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3CC9271B-4F03-E956-C811-7EA5575285B2}"/>
              </a:ext>
            </a:extLst>
          </p:cNvPr>
          <p:cNvCxnSpPr>
            <a:cxnSpLocks/>
            <a:endCxn id="136" idx="3"/>
          </p:cNvCxnSpPr>
          <p:nvPr/>
        </p:nvCxnSpPr>
        <p:spPr>
          <a:xfrm flipV="1">
            <a:off x="2527850" y="2403766"/>
            <a:ext cx="1760685" cy="9522"/>
          </a:xfrm>
          <a:prstGeom prst="line">
            <a:avLst/>
          </a:prstGeom>
          <a:ln w="15875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1D71C10E-7B14-266F-9815-B6A95A176348}"/>
              </a:ext>
            </a:extLst>
          </p:cNvPr>
          <p:cNvSpPr/>
          <p:nvPr/>
        </p:nvSpPr>
        <p:spPr>
          <a:xfrm>
            <a:off x="2504393" y="1746653"/>
            <a:ext cx="1784142" cy="131422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0EBE7E3D-F434-A322-21B9-39EA9A3AD3CF}"/>
              </a:ext>
            </a:extLst>
          </p:cNvPr>
          <p:cNvSpPr txBox="1"/>
          <p:nvPr/>
        </p:nvSpPr>
        <p:spPr>
          <a:xfrm>
            <a:off x="2504391" y="3672321"/>
            <a:ext cx="1784144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latin typeface="+mn-ea"/>
              </a:rPr>
              <a:t> 1) </a:t>
            </a:r>
            <a:r>
              <a:rPr kumimoji="1" lang="en-US" altLang="ko-KR" spc="-40" dirty="0">
                <a:solidFill>
                  <a:srgbClr val="C00000"/>
                </a:solidFill>
                <a:latin typeface="+mn-ea"/>
              </a:rPr>
              <a:t>D</a:t>
            </a:r>
            <a:r>
              <a:rPr kumimoji="1" lang="en-US" altLang="ko-Kore-KR" spc="-40" dirty="0">
                <a:solidFill>
                  <a:srgbClr val="C00000"/>
                </a:solidFill>
                <a:latin typeface="+mn-ea"/>
              </a:rPr>
              <a:t>P1↑ </a:t>
            </a:r>
            <a:r>
              <a:rPr kumimoji="1" lang="en-US" altLang="ko-Kore-KR" spc="-40" dirty="0">
                <a:latin typeface="+mn-ea"/>
              </a:rPr>
              <a:t>, </a:t>
            </a:r>
            <a:r>
              <a:rPr kumimoji="1" lang="en-US" altLang="ko-KR" spc="-40" dirty="0">
                <a:solidFill>
                  <a:srgbClr val="1D6FA9"/>
                </a:solidFill>
                <a:latin typeface="+mn-ea"/>
              </a:rPr>
              <a:t>D</a:t>
            </a:r>
            <a:r>
              <a:rPr kumimoji="1" lang="en-US" altLang="ko-Kore-KR" spc="-40" dirty="0">
                <a:solidFill>
                  <a:srgbClr val="1D6FA9"/>
                </a:solidFill>
                <a:latin typeface="+mn-ea"/>
              </a:rPr>
              <a:t>P</a:t>
            </a:r>
            <a:r>
              <a:rPr kumimoji="1" lang="en-US" altLang="ko-KR" spc="-40" dirty="0">
                <a:solidFill>
                  <a:srgbClr val="1D6FA9"/>
                </a:solidFill>
                <a:latin typeface="+mn-ea"/>
              </a:rPr>
              <a:t>4</a:t>
            </a:r>
            <a:r>
              <a:rPr kumimoji="1" lang="en-US" altLang="ko-Kore-KR" spc="-40" dirty="0">
                <a:solidFill>
                  <a:srgbClr val="1D6FA9"/>
                </a:solidFill>
                <a:latin typeface="+mn-ea"/>
              </a:rPr>
              <a:t>↓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5A627C4-5CA8-3BEE-EF0E-8923E02313C9}"/>
              </a:ext>
            </a:extLst>
          </p:cNvPr>
          <p:cNvSpPr txBox="1"/>
          <p:nvPr/>
        </p:nvSpPr>
        <p:spPr>
          <a:xfrm>
            <a:off x="2504393" y="4109423"/>
            <a:ext cx="1784142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latin typeface="+mn-ea"/>
              </a:rPr>
              <a:t> 2) </a:t>
            </a:r>
            <a:r>
              <a:rPr kumimoji="1" lang="en-US" altLang="ko-KR" spc="-40" dirty="0">
                <a:solidFill>
                  <a:srgbClr val="C00000"/>
                </a:solidFill>
                <a:latin typeface="+mn-ea"/>
              </a:rPr>
              <a:t>DP3</a:t>
            </a:r>
            <a:r>
              <a:rPr kumimoji="1" lang="en-US" altLang="ko-Kore-KR" spc="-40" dirty="0">
                <a:solidFill>
                  <a:srgbClr val="C00000"/>
                </a:solidFill>
                <a:latin typeface="+mn-ea"/>
              </a:rPr>
              <a:t>↑</a:t>
            </a:r>
            <a:endParaRPr kumimoji="1" lang="en-US" altLang="ko-Kore-KR" spc="-40" dirty="0">
              <a:solidFill>
                <a:srgbClr val="1D6FA9"/>
              </a:solidFill>
              <a:latin typeface="+mn-ea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C31CB6AC-01CA-CDE6-4EB8-073CD882EF74}"/>
              </a:ext>
            </a:extLst>
          </p:cNvPr>
          <p:cNvSpPr txBox="1"/>
          <p:nvPr/>
        </p:nvSpPr>
        <p:spPr>
          <a:xfrm>
            <a:off x="2504391" y="4566585"/>
            <a:ext cx="1784144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latin typeface="+mn-ea"/>
              </a:rPr>
              <a:t> </a:t>
            </a:r>
            <a:r>
              <a:rPr kumimoji="1" lang="en-US" altLang="ko-KR" b="1" spc="-40" dirty="0">
                <a:highlight>
                  <a:srgbClr val="FFFF00"/>
                </a:highlight>
                <a:latin typeface="+mn-ea"/>
              </a:rPr>
              <a:t>3)</a:t>
            </a:r>
            <a:r>
              <a:rPr kumimoji="1" lang="en-US" altLang="ko-KR" b="1" spc="-40" dirty="0">
                <a:latin typeface="+mn-ea"/>
              </a:rPr>
              <a:t> </a:t>
            </a:r>
            <a:r>
              <a:rPr kumimoji="1" lang="en-US" altLang="ko-KR" spc="-40" dirty="0">
                <a:solidFill>
                  <a:srgbClr val="C00000"/>
                </a:solidFill>
                <a:latin typeface="+mn-ea"/>
              </a:rPr>
              <a:t>D</a:t>
            </a:r>
            <a:r>
              <a:rPr kumimoji="1" lang="en-US" altLang="ko-Kore-KR" spc="-40" dirty="0">
                <a:solidFill>
                  <a:srgbClr val="C00000"/>
                </a:solidFill>
                <a:latin typeface="+mn-ea"/>
              </a:rPr>
              <a:t>P</a:t>
            </a:r>
            <a:r>
              <a:rPr kumimoji="1" lang="en-US" altLang="ko-KR" spc="-40" dirty="0">
                <a:solidFill>
                  <a:srgbClr val="C00000"/>
                </a:solidFill>
                <a:latin typeface="+mn-ea"/>
              </a:rPr>
              <a:t>5</a:t>
            </a:r>
            <a:r>
              <a:rPr kumimoji="1" lang="en-US" altLang="ko-Kore-KR" spc="-40" dirty="0">
                <a:solidFill>
                  <a:srgbClr val="C00000"/>
                </a:solidFill>
                <a:latin typeface="+mn-ea"/>
              </a:rPr>
              <a:t>↑ </a:t>
            </a:r>
            <a:endParaRPr kumimoji="1" lang="en-US" altLang="ko-Kore-KR" spc="-40" dirty="0">
              <a:solidFill>
                <a:srgbClr val="1D6FA9"/>
              </a:solidFill>
              <a:latin typeface="+mn-ea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8A332913-CBEC-00C1-2554-0366D6DBF2BC}"/>
              </a:ext>
            </a:extLst>
          </p:cNvPr>
          <p:cNvCxnSpPr>
            <a:cxnSpLocks/>
          </p:cNvCxnSpPr>
          <p:nvPr/>
        </p:nvCxnSpPr>
        <p:spPr>
          <a:xfrm>
            <a:off x="2527850" y="4024907"/>
            <a:ext cx="1760685" cy="0"/>
          </a:xfrm>
          <a:prstGeom prst="line">
            <a:avLst/>
          </a:prstGeom>
          <a:ln w="15875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31EA3871-9FAE-DC21-8F9B-585BB17F031C}"/>
              </a:ext>
            </a:extLst>
          </p:cNvPr>
          <p:cNvSpPr/>
          <p:nvPr/>
        </p:nvSpPr>
        <p:spPr>
          <a:xfrm>
            <a:off x="2504393" y="3592122"/>
            <a:ext cx="1796842" cy="131422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3" name="직선 연결선[R] 162">
            <a:extLst>
              <a:ext uri="{FF2B5EF4-FFF2-40B4-BE49-F238E27FC236}">
                <a16:creationId xmlns:a16="http://schemas.microsoft.com/office/drawing/2014/main" id="{EB57C13C-A17D-0E5F-328F-866BDEAE9B2B}"/>
              </a:ext>
            </a:extLst>
          </p:cNvPr>
          <p:cNvCxnSpPr>
            <a:cxnSpLocks/>
          </p:cNvCxnSpPr>
          <p:nvPr/>
        </p:nvCxnSpPr>
        <p:spPr>
          <a:xfrm>
            <a:off x="2527850" y="4480744"/>
            <a:ext cx="1760685" cy="0"/>
          </a:xfrm>
          <a:prstGeom prst="line">
            <a:avLst/>
          </a:prstGeom>
          <a:ln w="15875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5" name="타원 214">
            <a:extLst>
              <a:ext uri="{FF2B5EF4-FFF2-40B4-BE49-F238E27FC236}">
                <a16:creationId xmlns:a16="http://schemas.microsoft.com/office/drawing/2014/main" id="{B909FC97-B551-9E35-2204-14AEFE567D5D}"/>
              </a:ext>
            </a:extLst>
          </p:cNvPr>
          <p:cNvSpPr/>
          <p:nvPr/>
        </p:nvSpPr>
        <p:spPr>
          <a:xfrm>
            <a:off x="466482" y="2127629"/>
            <a:ext cx="974847" cy="36549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A6A6023A-23F0-B281-0D49-83F2CDE5E77D}"/>
              </a:ext>
            </a:extLst>
          </p:cNvPr>
          <p:cNvSpPr/>
          <p:nvPr/>
        </p:nvSpPr>
        <p:spPr>
          <a:xfrm>
            <a:off x="622576" y="2801906"/>
            <a:ext cx="637008" cy="6370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8" name="모서리가 둥근 직사각형 227">
            <a:extLst>
              <a:ext uri="{FF2B5EF4-FFF2-40B4-BE49-F238E27FC236}">
                <a16:creationId xmlns:a16="http://schemas.microsoft.com/office/drawing/2014/main" id="{8120D20A-0860-2B19-5357-73CFFD5072DD}"/>
              </a:ext>
            </a:extLst>
          </p:cNvPr>
          <p:cNvSpPr/>
          <p:nvPr/>
        </p:nvSpPr>
        <p:spPr>
          <a:xfrm>
            <a:off x="2279293" y="1357698"/>
            <a:ext cx="2734924" cy="467903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29" name="직선 연결선[R] 228">
            <a:extLst>
              <a:ext uri="{FF2B5EF4-FFF2-40B4-BE49-F238E27FC236}">
                <a16:creationId xmlns:a16="http://schemas.microsoft.com/office/drawing/2014/main" id="{8F84340D-6B66-7610-F388-C4612D40C6F5}"/>
              </a:ext>
            </a:extLst>
          </p:cNvPr>
          <p:cNvCxnSpPr>
            <a:cxnSpLocks/>
            <a:stCxn id="222" idx="6"/>
            <a:endCxn id="136" idx="1"/>
          </p:cNvCxnSpPr>
          <p:nvPr/>
        </p:nvCxnSpPr>
        <p:spPr>
          <a:xfrm flipV="1">
            <a:off x="1259584" y="2403766"/>
            <a:ext cx="1244809" cy="7166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DF55842-2564-2FB2-E0D5-8ADD8CEFE361}"/>
              </a:ext>
            </a:extLst>
          </p:cNvPr>
          <p:cNvSpPr txBox="1"/>
          <p:nvPr/>
        </p:nvSpPr>
        <p:spPr>
          <a:xfrm>
            <a:off x="2716933" y="1191662"/>
            <a:ext cx="1939635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ko-Kore-KR" sz="2000" b="1" spc="-40" dirty="0">
                <a:latin typeface="+mn-ea"/>
              </a:rPr>
              <a:t>Physical Domain</a:t>
            </a:r>
            <a:endParaRPr kumimoji="1" lang="ko-Kore-KR" altLang="en-US" sz="2000" b="1" spc="-40" dirty="0">
              <a:latin typeface="+mn-ea"/>
            </a:endParaRPr>
          </a:p>
        </p:txBody>
      </p:sp>
      <p:cxnSp>
        <p:nvCxnSpPr>
          <p:cNvPr id="259" name="꺾인 연결선[E] 258">
            <a:extLst>
              <a:ext uri="{FF2B5EF4-FFF2-40B4-BE49-F238E27FC236}">
                <a16:creationId xmlns:a16="http://schemas.microsoft.com/office/drawing/2014/main" id="{304DF9DF-6B72-9C0E-04E1-E42D1CFB8979}"/>
              </a:ext>
            </a:extLst>
          </p:cNvPr>
          <p:cNvCxnSpPr>
            <a:cxnSpLocks/>
            <a:stCxn id="78" idx="3"/>
            <a:endCxn id="162" idx="3"/>
          </p:cNvCxnSpPr>
          <p:nvPr/>
        </p:nvCxnSpPr>
        <p:spPr>
          <a:xfrm>
            <a:off x="4301235" y="2736142"/>
            <a:ext cx="12700" cy="1513093"/>
          </a:xfrm>
          <a:prstGeom prst="bentConnector3">
            <a:avLst>
              <a:gd name="adj1" fmla="val 3200000"/>
            </a:avLst>
          </a:prstGeom>
          <a:ln w="15875">
            <a:solidFill>
              <a:srgbClr val="1D6F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꺾인 연결선[E] 175">
            <a:extLst>
              <a:ext uri="{FF2B5EF4-FFF2-40B4-BE49-F238E27FC236}">
                <a16:creationId xmlns:a16="http://schemas.microsoft.com/office/drawing/2014/main" id="{366F472A-9BBD-365F-5A64-823EBC28E9F3}"/>
              </a:ext>
            </a:extLst>
          </p:cNvPr>
          <p:cNvCxnSpPr>
            <a:cxnSpLocks/>
            <a:stCxn id="76" idx="3"/>
            <a:endCxn id="158" idx="3"/>
          </p:cNvCxnSpPr>
          <p:nvPr/>
        </p:nvCxnSpPr>
        <p:spPr>
          <a:xfrm>
            <a:off x="4288535" y="2066847"/>
            <a:ext cx="12700" cy="1743974"/>
          </a:xfrm>
          <a:prstGeom prst="bentConnector3">
            <a:avLst>
              <a:gd name="adj1" fmla="val 1800000"/>
            </a:avLst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연결선[R] 265">
            <a:extLst>
              <a:ext uri="{FF2B5EF4-FFF2-40B4-BE49-F238E27FC236}">
                <a16:creationId xmlns:a16="http://schemas.microsoft.com/office/drawing/2014/main" id="{004779BB-6D01-320A-4142-C9D2AF246287}"/>
              </a:ext>
            </a:extLst>
          </p:cNvPr>
          <p:cNvCxnSpPr/>
          <p:nvPr/>
        </p:nvCxnSpPr>
        <p:spPr>
          <a:xfrm>
            <a:off x="2504393" y="5165014"/>
            <a:ext cx="31192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직선 연결선[R] 266">
            <a:extLst>
              <a:ext uri="{FF2B5EF4-FFF2-40B4-BE49-F238E27FC236}">
                <a16:creationId xmlns:a16="http://schemas.microsoft.com/office/drawing/2014/main" id="{E2D8657B-BCA0-4390-216A-86A7EBA1D1A1}"/>
              </a:ext>
            </a:extLst>
          </p:cNvPr>
          <p:cNvCxnSpPr/>
          <p:nvPr/>
        </p:nvCxnSpPr>
        <p:spPr>
          <a:xfrm>
            <a:off x="2504393" y="5488804"/>
            <a:ext cx="311926" cy="0"/>
          </a:xfrm>
          <a:prstGeom prst="line">
            <a:avLst/>
          </a:prstGeom>
          <a:ln w="25400">
            <a:solidFill>
              <a:srgbClr val="1D6F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연결선[R] 267">
            <a:extLst>
              <a:ext uri="{FF2B5EF4-FFF2-40B4-BE49-F238E27FC236}">
                <a16:creationId xmlns:a16="http://schemas.microsoft.com/office/drawing/2014/main" id="{E3C5EADF-0C59-04BE-DA85-0C2B7635791B}"/>
              </a:ext>
            </a:extLst>
          </p:cNvPr>
          <p:cNvCxnSpPr/>
          <p:nvPr/>
        </p:nvCxnSpPr>
        <p:spPr>
          <a:xfrm>
            <a:off x="2504393" y="5838428"/>
            <a:ext cx="311926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3894D37F-E7D3-8DF4-A8E8-173DFC22F354}"/>
              </a:ext>
            </a:extLst>
          </p:cNvPr>
          <p:cNvSpPr txBox="1"/>
          <p:nvPr/>
        </p:nvSpPr>
        <p:spPr>
          <a:xfrm>
            <a:off x="3012817" y="5345881"/>
            <a:ext cx="83676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: conflict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1066946B-9B2D-60DE-645E-D6B7B8DA44C7}"/>
              </a:ext>
            </a:extLst>
          </p:cNvPr>
          <p:cNvSpPr txBox="1"/>
          <p:nvPr/>
        </p:nvSpPr>
        <p:spPr>
          <a:xfrm>
            <a:off x="3012817" y="4990954"/>
            <a:ext cx="8883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: synergy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F32128A-D0F9-090E-E2D7-B219438272D1}"/>
              </a:ext>
            </a:extLst>
          </p:cNvPr>
          <p:cNvSpPr txBox="1"/>
          <p:nvPr/>
        </p:nvSpPr>
        <p:spPr>
          <a:xfrm>
            <a:off x="3012817" y="5670030"/>
            <a:ext cx="194700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: depends on CPM </a:t>
            </a:r>
            <a:endParaRPr kumimoji="1" lang="ko-Kore-KR" altLang="en-US" spc="-40" dirty="0">
              <a:latin typeface="+mn-ea"/>
            </a:endParaRPr>
          </a:p>
        </p:txBody>
      </p:sp>
      <p:cxnSp>
        <p:nvCxnSpPr>
          <p:cNvPr id="281" name="꺾인 연결선[E] 280">
            <a:extLst>
              <a:ext uri="{FF2B5EF4-FFF2-40B4-BE49-F238E27FC236}">
                <a16:creationId xmlns:a16="http://schemas.microsoft.com/office/drawing/2014/main" id="{CBA26C80-F28C-9A6C-C950-C9A5DC308FC5}"/>
              </a:ext>
            </a:extLst>
          </p:cNvPr>
          <p:cNvCxnSpPr>
            <a:cxnSpLocks/>
            <a:stCxn id="136" idx="3"/>
            <a:endCxn id="160" idx="3"/>
          </p:cNvCxnSpPr>
          <p:nvPr/>
        </p:nvCxnSpPr>
        <p:spPr>
          <a:xfrm>
            <a:off x="4288535" y="2403766"/>
            <a:ext cx="12700" cy="2301319"/>
          </a:xfrm>
          <a:prstGeom prst="bentConnector3">
            <a:avLst>
              <a:gd name="adj1" fmla="val 4500000"/>
            </a:avLst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9" name="그림 338">
            <a:extLst>
              <a:ext uri="{FF2B5EF4-FFF2-40B4-BE49-F238E27FC236}">
                <a16:creationId xmlns:a16="http://schemas.microsoft.com/office/drawing/2014/main" id="{D6C3FC5A-25ED-A791-3386-6DA2A06B8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434" y="1629385"/>
            <a:ext cx="3085072" cy="3286083"/>
          </a:xfrm>
          <a:prstGeom prst="rect">
            <a:avLst/>
          </a:prstGeom>
        </p:spPr>
      </p:pic>
      <p:sp>
        <p:nvSpPr>
          <p:cNvPr id="342" name="모서리가 둥근 직사각형 341">
            <a:extLst>
              <a:ext uri="{FF2B5EF4-FFF2-40B4-BE49-F238E27FC236}">
                <a16:creationId xmlns:a16="http://schemas.microsoft.com/office/drawing/2014/main" id="{B80DEE23-63CC-1E07-E210-E254CAE01CF9}"/>
              </a:ext>
            </a:extLst>
          </p:cNvPr>
          <p:cNvSpPr/>
          <p:nvPr/>
        </p:nvSpPr>
        <p:spPr>
          <a:xfrm>
            <a:off x="5583435" y="1357698"/>
            <a:ext cx="3281880" cy="467903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8A0E3C48-2A16-2A06-56BA-B07DB660086E}"/>
              </a:ext>
            </a:extLst>
          </p:cNvPr>
          <p:cNvSpPr txBox="1"/>
          <p:nvPr/>
        </p:nvSpPr>
        <p:spPr>
          <a:xfrm>
            <a:off x="6667328" y="1195565"/>
            <a:ext cx="1265218" cy="3077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ko-Kore-KR" sz="2000" b="1" spc="-40" dirty="0">
                <a:latin typeface="+mn-ea"/>
              </a:rPr>
              <a:t>Candidate </a:t>
            </a:r>
            <a:endParaRPr kumimoji="1" lang="ko-Kore-KR" altLang="en-US" sz="2000" b="1" spc="-40" dirty="0">
              <a:latin typeface="+mn-ea"/>
            </a:endParaRP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8D998E6F-A907-4304-D9AD-772C76F94A27}"/>
              </a:ext>
            </a:extLst>
          </p:cNvPr>
          <p:cNvSpPr txBox="1"/>
          <p:nvPr/>
        </p:nvSpPr>
        <p:spPr>
          <a:xfrm>
            <a:off x="5760889" y="5048656"/>
            <a:ext cx="306718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Assemble of each best option 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8ACD3B0F-4DE3-93E9-C49C-62BF107148F7}"/>
              </a:ext>
            </a:extLst>
          </p:cNvPr>
          <p:cNvSpPr txBox="1"/>
          <p:nvPr/>
        </p:nvSpPr>
        <p:spPr>
          <a:xfrm>
            <a:off x="7184813" y="5375624"/>
            <a:ext cx="15677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≠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B2C0799F-0775-5530-59BB-C204D27887A4}"/>
              </a:ext>
            </a:extLst>
          </p:cNvPr>
          <p:cNvSpPr txBox="1"/>
          <p:nvPr/>
        </p:nvSpPr>
        <p:spPr>
          <a:xfrm flipH="1">
            <a:off x="5961693" y="5660759"/>
            <a:ext cx="255638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Best option for global FR </a:t>
            </a:r>
            <a:endParaRPr kumimoji="1" lang="ko-Kore-KR" altLang="en-US" spc="-40" dirty="0">
              <a:latin typeface="+mn-ea"/>
            </a:endParaRPr>
          </a:p>
        </p:txBody>
      </p:sp>
      <p:cxnSp>
        <p:nvCxnSpPr>
          <p:cNvPr id="346" name="직선 연결선[R] 345">
            <a:extLst>
              <a:ext uri="{FF2B5EF4-FFF2-40B4-BE49-F238E27FC236}">
                <a16:creationId xmlns:a16="http://schemas.microsoft.com/office/drawing/2014/main" id="{717F91E2-98B4-B69F-10CA-866B1E839682}"/>
              </a:ext>
            </a:extLst>
          </p:cNvPr>
          <p:cNvCxnSpPr>
            <a:cxnSpLocks/>
            <a:stCxn id="228" idx="3"/>
            <a:endCxn id="342" idx="1"/>
          </p:cNvCxnSpPr>
          <p:nvPr/>
        </p:nvCxnSpPr>
        <p:spPr>
          <a:xfrm>
            <a:off x="5014217" y="3697217"/>
            <a:ext cx="5692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D02C024E-164B-683B-6C6A-321335B51254}"/>
              </a:ext>
            </a:extLst>
          </p:cNvPr>
          <p:cNvCxnSpPr>
            <a:cxnSpLocks/>
            <a:stCxn id="54" idx="6"/>
            <a:endCxn id="162" idx="1"/>
          </p:cNvCxnSpPr>
          <p:nvPr/>
        </p:nvCxnSpPr>
        <p:spPr>
          <a:xfrm flipV="1">
            <a:off x="1259584" y="4249235"/>
            <a:ext cx="1244809" cy="1786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1486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387709-10B5-CA42-E283-AEA257333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F5A7A3-E5C4-A127-1D6F-8EEACAD8E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0ABC84D3-691D-54B7-CA13-80F03F0D13F0}"/>
              </a:ext>
            </a:extLst>
          </p:cNvPr>
          <p:cNvSpPr txBox="1">
            <a:spLocks/>
          </p:cNvSpPr>
          <p:nvPr/>
        </p:nvSpPr>
        <p:spPr>
          <a:xfrm>
            <a:off x="-25022" y="-1306481"/>
            <a:ext cx="9144000" cy="586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400" b="0" dirty="0"/>
              <a:t>이건 실제 사례인데</a:t>
            </a:r>
            <a:r>
              <a:rPr lang="en-US" altLang="ko-KR" sz="2400" b="0" dirty="0"/>
              <a:t>?</a:t>
            </a:r>
            <a:endParaRPr lang="ko-KR" altLang="en-US" sz="2400" b="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B77FEE-CB18-5770-1901-C8AC687FD3C4}"/>
              </a:ext>
            </a:extLst>
          </p:cNvPr>
          <p:cNvSpPr txBox="1"/>
          <p:nvPr/>
        </p:nvSpPr>
        <p:spPr>
          <a:xfrm>
            <a:off x="50043" y="6964140"/>
            <a:ext cx="506754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* N</a:t>
            </a:r>
            <a:r>
              <a:rPr kumimoji="1" lang="ko-Kore-KR" altLang="en-US" b="1" spc="-40" dirty="0">
                <a:latin typeface="+mn-ea"/>
              </a:rPr>
              <a:t>개를 </a:t>
            </a:r>
            <a:r>
              <a:rPr kumimoji="1" lang="en-US" altLang="ko-Kore-KR" b="1" spc="-40" dirty="0">
                <a:latin typeface="+mn-ea"/>
              </a:rPr>
              <a:t>k</a:t>
            </a:r>
            <a:r>
              <a:rPr kumimoji="1" lang="ko-Kore-KR" altLang="en-US" b="1" spc="-40" dirty="0">
                <a:latin typeface="+mn-ea"/>
              </a:rPr>
              <a:t>개로 묶고 </a:t>
            </a:r>
            <a:r>
              <a:rPr kumimoji="1" lang="en-US" altLang="ko-Kore-KR" b="1" spc="-40" dirty="0">
                <a:latin typeface="+mn-ea"/>
              </a:rPr>
              <a:t>sequence </a:t>
            </a:r>
            <a:r>
              <a:rPr kumimoji="1" lang="ko-Kore-KR" altLang="en-US" b="1" spc="-40" dirty="0">
                <a:latin typeface="+mn-ea"/>
              </a:rPr>
              <a:t>하는 것은 </a:t>
            </a:r>
            <a:r>
              <a:rPr kumimoji="1" lang="en-US" altLang="ko-Kore-KR" b="1" spc="-40" dirty="0">
                <a:latin typeface="+mn-ea"/>
              </a:rPr>
              <a:t>NP-hard</a:t>
            </a:r>
            <a:endParaRPr kumimoji="1" lang="ko-Kore-KR" altLang="en-US" b="1" spc="-4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55F78A-D2B9-2297-D5E8-03713D0F99CD}"/>
              </a:ext>
            </a:extLst>
          </p:cNvPr>
          <p:cNvSpPr txBox="1"/>
          <p:nvPr/>
        </p:nvSpPr>
        <p:spPr>
          <a:xfrm>
            <a:off x="1786240" y="3150543"/>
            <a:ext cx="25592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sz="2000" i="1" spc="-40" dirty="0">
                <a:latin typeface="+mn-ea"/>
              </a:rPr>
              <a:t>FR</a:t>
            </a:r>
            <a:r>
              <a:rPr kumimoji="1" lang="en-US" altLang="ko-Kore-KR" sz="2000" i="1" spc="-40" baseline="-25000" dirty="0">
                <a:latin typeface="+mn-ea"/>
              </a:rPr>
              <a:t>1</a:t>
            </a:r>
            <a:r>
              <a:rPr kumimoji="1" lang="en-US" altLang="ko-Kore-KR" sz="2000" i="1" spc="-40" dirty="0">
                <a:latin typeface="+mn-ea"/>
              </a:rPr>
              <a:t> (</a:t>
            </a:r>
            <a:r>
              <a:rPr kumimoji="1" lang="ko-Kore-KR" altLang="en-US" sz="2000" i="1" spc="-40" dirty="0">
                <a:latin typeface="+mn-ea"/>
              </a:rPr>
              <a:t>조향성 증가</a:t>
            </a:r>
            <a:r>
              <a:rPr kumimoji="1" lang="en-US" altLang="ko-Kore-KR" sz="2000" i="1" spc="-40" dirty="0">
                <a:latin typeface="+mn-ea"/>
              </a:rPr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767A353-07F0-5E8E-1427-619A3B8D7A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53"/>
          <a:stretch/>
        </p:blipFill>
        <p:spPr>
          <a:xfrm>
            <a:off x="119214" y="947244"/>
            <a:ext cx="2818891" cy="18204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6F7B14-7213-7154-303F-3BA1343F2A91}"/>
              </a:ext>
            </a:extLst>
          </p:cNvPr>
          <p:cNvSpPr txBox="1"/>
          <p:nvPr/>
        </p:nvSpPr>
        <p:spPr>
          <a:xfrm flipH="1">
            <a:off x="7144106" y="5290697"/>
            <a:ext cx="139805" cy="32113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040443-AAAB-2D97-2A05-C4D201CE640C}"/>
              </a:ext>
            </a:extLst>
          </p:cNvPr>
          <p:cNvSpPr txBox="1"/>
          <p:nvPr/>
        </p:nvSpPr>
        <p:spPr>
          <a:xfrm>
            <a:off x="6441846" y="1019967"/>
            <a:ext cx="270215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sz="2000" spc="-40" dirty="0">
                <a:latin typeface="+mn-ea"/>
              </a:rPr>
              <a:t>FRs (FR</a:t>
            </a:r>
            <a:r>
              <a:rPr kumimoji="1" lang="en-US" altLang="ko-Kore-KR" sz="2000" spc="-40" baseline="-25000" dirty="0">
                <a:latin typeface="+mn-ea"/>
              </a:rPr>
              <a:t>1</a:t>
            </a:r>
            <a:r>
              <a:rPr kumimoji="1" lang="en-US" altLang="ko-Kore-KR" sz="2000" spc="-40" dirty="0">
                <a:latin typeface="+mn-ea"/>
              </a:rPr>
              <a:t>, FR</a:t>
            </a:r>
            <a:r>
              <a:rPr kumimoji="1" lang="en-US" altLang="ko-Kore-KR" sz="2000" spc="-40" baseline="-25000" dirty="0">
                <a:latin typeface="+mn-ea"/>
              </a:rPr>
              <a:t>2</a:t>
            </a:r>
            <a:r>
              <a:rPr kumimoji="1" lang="en-US" altLang="ko-Kore-KR" sz="2000" spc="-40" dirty="0">
                <a:latin typeface="+mn-ea"/>
              </a:rPr>
              <a:t>, FR</a:t>
            </a:r>
            <a:r>
              <a:rPr kumimoji="1" lang="en-US" altLang="ko-Kore-KR" sz="2000" spc="-40" baseline="-25000" dirty="0">
                <a:latin typeface="+mn-ea"/>
              </a:rPr>
              <a:t>3</a:t>
            </a:r>
            <a:r>
              <a:rPr kumimoji="1" lang="en-US" altLang="ko-KR" sz="2000" spc="-40" dirty="0">
                <a:latin typeface="+mn-ea"/>
              </a:rPr>
              <a:t>, </a:t>
            </a:r>
            <a:r>
              <a:rPr kumimoji="1" lang="en-US" altLang="ko-Kore-KR" sz="2000" spc="-40" dirty="0">
                <a:latin typeface="+mn-ea"/>
              </a:rPr>
              <a:t>FR</a:t>
            </a:r>
            <a:r>
              <a:rPr kumimoji="1" lang="en-US" altLang="ko-KR" sz="2000" spc="-40" baseline="-25000" dirty="0">
                <a:latin typeface="+mn-ea"/>
              </a:rPr>
              <a:t>4</a:t>
            </a:r>
            <a:r>
              <a:rPr kumimoji="1" lang="en-US" altLang="ko-Kore-KR" sz="2000" spc="-40" dirty="0">
                <a:latin typeface="+mn-ea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04D04-D40E-A642-03DE-A77FE010A2EC}"/>
              </a:ext>
            </a:extLst>
          </p:cNvPr>
          <p:cNvSpPr txBox="1"/>
          <p:nvPr/>
        </p:nvSpPr>
        <p:spPr>
          <a:xfrm>
            <a:off x="921179" y="188294"/>
            <a:ext cx="410657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z="2000" spc="-40" dirty="0">
                <a:latin typeface="+mn-ea"/>
              </a:rPr>
              <a:t>자전거 제품 구조</a:t>
            </a:r>
            <a:r>
              <a:rPr kumimoji="1" lang="en-US" altLang="ko-Kore-KR" sz="2000" spc="-40" dirty="0">
                <a:latin typeface="+mn-ea"/>
              </a:rPr>
              <a:t> / DP</a:t>
            </a:r>
            <a:r>
              <a:rPr kumimoji="1" lang="ko-Kore-KR" altLang="en-US" sz="2000" spc="-40" dirty="0">
                <a:latin typeface="+mn-ea"/>
              </a:rPr>
              <a:t>단위로의 관계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B28602-EC7B-50E3-502C-69E25E4EBD41}"/>
              </a:ext>
            </a:extLst>
          </p:cNvPr>
          <p:cNvSpPr txBox="1"/>
          <p:nvPr/>
        </p:nvSpPr>
        <p:spPr>
          <a:xfrm>
            <a:off x="6834524" y="188208"/>
            <a:ext cx="167738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z="2000" spc="-40" dirty="0">
                <a:latin typeface="+mn-ea"/>
              </a:rPr>
              <a:t>설계 변경 관리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3B7C3B-C9A6-1FA8-F644-C0D9CED3D723}"/>
              </a:ext>
            </a:extLst>
          </p:cNvPr>
          <p:cNvSpPr txBox="1"/>
          <p:nvPr/>
        </p:nvSpPr>
        <p:spPr>
          <a:xfrm>
            <a:off x="6884270" y="1468993"/>
            <a:ext cx="1946712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ore-KR" spc="-40" dirty="0">
                <a:latin typeface="+mn-ea"/>
              </a:rPr>
              <a:t>- </a:t>
            </a:r>
            <a:r>
              <a:rPr kumimoji="1" lang="ko-Kore-KR" altLang="en-US" spc="-40" dirty="0">
                <a:latin typeface="+mn-ea"/>
              </a:rPr>
              <a:t>조향성 증가</a:t>
            </a:r>
            <a:endParaRPr kumimoji="1" lang="en-US" altLang="ko-Kore-KR" spc="-40" dirty="0">
              <a:latin typeface="+mn-ea"/>
            </a:endParaRPr>
          </a:p>
          <a:p>
            <a:r>
              <a:rPr kumimoji="1" lang="en-US" altLang="ko-Kore-KR" spc="-40" dirty="0">
                <a:latin typeface="+mn-ea"/>
              </a:rPr>
              <a:t>- </a:t>
            </a:r>
            <a:r>
              <a:rPr kumimoji="1" lang="ko-Kore-KR" altLang="en-US" spc="-40" dirty="0">
                <a:latin typeface="+mn-ea"/>
              </a:rPr>
              <a:t>안전성 증가</a:t>
            </a:r>
            <a:endParaRPr kumimoji="1" lang="en-US" altLang="ko-Kore-KR" spc="-40" dirty="0">
              <a:latin typeface="+mn-ea"/>
            </a:endParaRPr>
          </a:p>
          <a:p>
            <a:r>
              <a:rPr kumimoji="1" lang="en-US" altLang="ko-Kore-KR" spc="-40" dirty="0">
                <a:latin typeface="+mn-ea"/>
              </a:rPr>
              <a:t>- </a:t>
            </a:r>
            <a:r>
              <a:rPr kumimoji="1" lang="ko-Kore-KR" altLang="en-US" spc="-40" dirty="0">
                <a:latin typeface="+mn-ea"/>
              </a:rPr>
              <a:t>가속도 증가</a:t>
            </a:r>
            <a:endParaRPr kumimoji="1" lang="en-US" altLang="ko-Kore-KR" spc="-40" dirty="0">
              <a:latin typeface="+mn-ea"/>
            </a:endParaRPr>
          </a:p>
          <a:p>
            <a:r>
              <a:rPr kumimoji="1" lang="en-US" altLang="ko-KR" spc="-40" dirty="0">
                <a:latin typeface="+mn-ea"/>
              </a:rPr>
              <a:t>- </a:t>
            </a:r>
            <a:r>
              <a:rPr kumimoji="1" lang="ko-KR" altLang="en-US" spc="-40" dirty="0">
                <a:latin typeface="+mn-ea"/>
              </a:rPr>
              <a:t>속도 제어 향상</a:t>
            </a:r>
            <a:endParaRPr kumimoji="1" lang="en-US" altLang="ko-Kore-KR" spc="-40" dirty="0"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C74B573-EDE7-9DE3-B12E-D8DC4DA31FBA}"/>
              </a:ext>
            </a:extLst>
          </p:cNvPr>
          <p:cNvSpPr/>
          <p:nvPr/>
        </p:nvSpPr>
        <p:spPr>
          <a:xfrm>
            <a:off x="6441846" y="959467"/>
            <a:ext cx="2613254" cy="1721107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BE352C24-69B2-D76F-CE1B-B329AB3BA264}"/>
              </a:ext>
            </a:extLst>
          </p:cNvPr>
          <p:cNvCxnSpPr>
            <a:cxnSpLocks/>
          </p:cNvCxnSpPr>
          <p:nvPr/>
        </p:nvCxnSpPr>
        <p:spPr>
          <a:xfrm>
            <a:off x="6441846" y="1363207"/>
            <a:ext cx="26132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7" name="표 6">
            <a:extLst>
              <a:ext uri="{FF2B5EF4-FFF2-40B4-BE49-F238E27FC236}">
                <a16:creationId xmlns:a16="http://schemas.microsoft.com/office/drawing/2014/main" id="{B959FED0-2ACE-BCF8-4703-861D0EAD35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878383"/>
              </p:ext>
            </p:extLst>
          </p:nvPr>
        </p:nvGraphicFramePr>
        <p:xfrm>
          <a:off x="3186038" y="854484"/>
          <a:ext cx="2818891" cy="205155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15239">
                  <a:extLst>
                    <a:ext uri="{9D8B030D-6E8A-4147-A177-3AD203B41FA5}">
                      <a16:colId xmlns:a16="http://schemas.microsoft.com/office/drawing/2014/main" val="1223708999"/>
                    </a:ext>
                  </a:extLst>
                </a:gridCol>
                <a:gridCol w="475760">
                  <a:extLst>
                    <a:ext uri="{9D8B030D-6E8A-4147-A177-3AD203B41FA5}">
                      <a16:colId xmlns:a16="http://schemas.microsoft.com/office/drawing/2014/main" val="2132387630"/>
                    </a:ext>
                  </a:extLst>
                </a:gridCol>
                <a:gridCol w="337982">
                  <a:extLst>
                    <a:ext uri="{9D8B030D-6E8A-4147-A177-3AD203B41FA5}">
                      <a16:colId xmlns:a16="http://schemas.microsoft.com/office/drawing/2014/main" val="1372662273"/>
                    </a:ext>
                  </a:extLst>
                </a:gridCol>
                <a:gridCol w="337982">
                  <a:extLst>
                    <a:ext uri="{9D8B030D-6E8A-4147-A177-3AD203B41FA5}">
                      <a16:colId xmlns:a16="http://schemas.microsoft.com/office/drawing/2014/main" val="1999170121"/>
                    </a:ext>
                  </a:extLst>
                </a:gridCol>
                <a:gridCol w="337982">
                  <a:extLst>
                    <a:ext uri="{9D8B030D-6E8A-4147-A177-3AD203B41FA5}">
                      <a16:colId xmlns:a16="http://schemas.microsoft.com/office/drawing/2014/main" val="971049935"/>
                    </a:ext>
                  </a:extLst>
                </a:gridCol>
                <a:gridCol w="337982">
                  <a:extLst>
                    <a:ext uri="{9D8B030D-6E8A-4147-A177-3AD203B41FA5}">
                      <a16:colId xmlns:a16="http://schemas.microsoft.com/office/drawing/2014/main" val="2499008506"/>
                    </a:ext>
                  </a:extLst>
                </a:gridCol>
                <a:gridCol w="337982">
                  <a:extLst>
                    <a:ext uri="{9D8B030D-6E8A-4147-A177-3AD203B41FA5}">
                      <a16:colId xmlns:a16="http://schemas.microsoft.com/office/drawing/2014/main" val="3114795183"/>
                    </a:ext>
                  </a:extLst>
                </a:gridCol>
                <a:gridCol w="337982">
                  <a:extLst>
                    <a:ext uri="{9D8B030D-6E8A-4147-A177-3AD203B41FA5}">
                      <a16:colId xmlns:a16="http://schemas.microsoft.com/office/drawing/2014/main" val="26112435"/>
                    </a:ext>
                  </a:extLst>
                </a:gridCol>
              </a:tblGrid>
              <a:tr h="3286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1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5309" marR="65309" marT="32654" marB="32654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1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5309" marR="65309" marT="32654" marB="32654"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chemeClr val="bg1"/>
                          </a:solidFill>
                          <a:latin typeface="+mj-lt"/>
                        </a:rPr>
                        <a:t>A</a:t>
                      </a:r>
                      <a:endParaRPr lang="ko-Kore-KR" altLang="en-US" sz="11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85763" marR="85763" marT="42882" marB="42882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dirty="0">
                          <a:solidFill>
                            <a:schemeClr val="bg1"/>
                          </a:solidFill>
                          <a:latin typeface="+mj-lt"/>
                        </a:rPr>
                        <a:t>B</a:t>
                      </a:r>
                      <a:endParaRPr lang="ko-Kore-KR" altLang="en-US" sz="11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85763" marR="85763" marT="42882" marB="42882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dirty="0">
                          <a:solidFill>
                            <a:schemeClr val="bg1"/>
                          </a:solidFill>
                          <a:latin typeface="+mj-lt"/>
                        </a:rPr>
                        <a:t>…</a:t>
                      </a:r>
                      <a:endParaRPr lang="ko-Kore-KR" altLang="en-US" sz="11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9720" marR="79720" marT="39861" marB="39861"/>
                </a:tc>
                <a:extLst>
                  <a:ext uri="{0D108BD9-81ED-4DB2-BD59-A6C34878D82A}">
                    <a16:rowId xmlns:a16="http://schemas.microsoft.com/office/drawing/2014/main" val="1074469483"/>
                  </a:ext>
                </a:extLst>
              </a:tr>
              <a:tr h="2553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1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5309" marR="65309" marT="32654" marB="32654" vert="eaVert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DP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/>
                </a:tc>
                <a:extLst>
                  <a:ext uri="{0D108BD9-81ED-4DB2-BD59-A6C34878D82A}">
                    <a16:rowId xmlns:a16="http://schemas.microsoft.com/office/drawing/2014/main" val="1509310541"/>
                  </a:ext>
                </a:extLst>
              </a:tr>
              <a:tr h="244586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85763" marR="85763" marT="42882" marB="42882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/>
                </a:tc>
                <a:extLst>
                  <a:ext uri="{0D108BD9-81ED-4DB2-BD59-A6C34878D82A}">
                    <a16:rowId xmlns:a16="http://schemas.microsoft.com/office/drawing/2014/main" val="971290227"/>
                  </a:ext>
                </a:extLst>
              </a:tr>
              <a:tr h="24458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-0.4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-0.1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/>
                </a:tc>
                <a:extLst>
                  <a:ext uri="{0D108BD9-81ED-4DB2-BD59-A6C34878D82A}">
                    <a16:rowId xmlns:a16="http://schemas.microsoft.com/office/drawing/2014/main" val="3409766992"/>
                  </a:ext>
                </a:extLst>
              </a:tr>
              <a:tr h="24458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0.6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0.3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rgbClr val="C00000"/>
                          </a:solidFill>
                          <a:latin typeface="+mj-lt"/>
                        </a:rPr>
                        <a:t>-0.5</a:t>
                      </a:r>
                      <a:endParaRPr lang="ko-Kore-KR" altLang="en-US" sz="11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65309" marR="65309" marT="32654" marB="326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5105521"/>
                  </a:ext>
                </a:extLst>
              </a:tr>
              <a:tr h="244586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85763" marR="85763" marT="42882" marB="42882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rgbClr val="C00000"/>
                          </a:solidFill>
                          <a:latin typeface="+mj-lt"/>
                        </a:rPr>
                        <a:t>0.2</a:t>
                      </a:r>
                      <a:endParaRPr lang="ko-Kore-KR" altLang="en-US" sz="11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65309" marR="65309" marT="32654" marB="326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31473572"/>
                  </a:ext>
                </a:extLst>
              </a:tr>
              <a:tr h="244586">
                <a:tc vMerge="1">
                  <a:txBody>
                    <a:bodyPr/>
                    <a:lstStyle/>
                    <a:p>
                      <a:pPr algn="ctr"/>
                      <a:endParaRPr lang="ko-Kore-KR" altLang="en-US" sz="1800" b="0" dirty="0">
                        <a:latin typeface="+mj-lt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287819"/>
                  </a:ext>
                </a:extLst>
              </a:tr>
              <a:tr h="24458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chemeClr val="bg1"/>
                          </a:solidFill>
                          <a:latin typeface="+mj-lt"/>
                        </a:rPr>
                        <a:t>…</a:t>
                      </a:r>
                      <a:endParaRPr lang="ko-Kore-KR" altLang="en-US" sz="11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9720" marR="79720" marT="39861" marB="39861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57223071"/>
                  </a:ext>
                </a:extLst>
              </a:tr>
            </a:tbl>
          </a:graphicData>
        </a:graphic>
      </p:graphicFrame>
      <p:sp>
        <p:nvSpPr>
          <p:cNvPr id="40" name="왼쪽 중괄호[L] 39">
            <a:extLst>
              <a:ext uri="{FF2B5EF4-FFF2-40B4-BE49-F238E27FC236}">
                <a16:creationId xmlns:a16="http://schemas.microsoft.com/office/drawing/2014/main" id="{57C65636-BF2C-DEDB-1953-A23A9553CBFF}"/>
              </a:ext>
            </a:extLst>
          </p:cNvPr>
          <p:cNvSpPr/>
          <p:nvPr/>
        </p:nvSpPr>
        <p:spPr>
          <a:xfrm rot="5400000">
            <a:off x="2837278" y="-1373830"/>
            <a:ext cx="178515" cy="410121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CAC497-E0B1-31A5-CB66-2102CC23E6BA}"/>
              </a:ext>
            </a:extLst>
          </p:cNvPr>
          <p:cNvSpPr txBox="1"/>
          <p:nvPr/>
        </p:nvSpPr>
        <p:spPr>
          <a:xfrm>
            <a:off x="6075723" y="1672333"/>
            <a:ext cx="28982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3200" b="1" spc="-40" dirty="0">
                <a:latin typeface="+mn-ea"/>
              </a:rPr>
              <a:t>+</a:t>
            </a:r>
            <a:endParaRPr kumimoji="1" lang="ko-Kore-KR" altLang="en-US" sz="3200" b="1" spc="-40" dirty="0">
              <a:latin typeface="+mn-ea"/>
            </a:endParaRPr>
          </a:p>
        </p:txBody>
      </p: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F10CE5DE-3047-C26D-9AE9-FAC3E282E285}"/>
              </a:ext>
            </a:extLst>
          </p:cNvPr>
          <p:cNvCxnSpPr>
            <a:cxnSpLocks/>
          </p:cNvCxnSpPr>
          <p:nvPr/>
        </p:nvCxnSpPr>
        <p:spPr>
          <a:xfrm>
            <a:off x="-14262" y="3043358"/>
            <a:ext cx="90939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EBDB97A-A401-6277-2935-EF749C09C140}"/>
              </a:ext>
            </a:extLst>
          </p:cNvPr>
          <p:cNvSpPr txBox="1"/>
          <p:nvPr/>
        </p:nvSpPr>
        <p:spPr>
          <a:xfrm>
            <a:off x="1508227" y="3548522"/>
            <a:ext cx="87908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Option1)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22D237-ADB6-95A7-1685-095305EED3AF}"/>
              </a:ext>
            </a:extLst>
          </p:cNvPr>
          <p:cNvSpPr txBox="1"/>
          <p:nvPr/>
        </p:nvSpPr>
        <p:spPr>
          <a:xfrm>
            <a:off x="57268" y="4822939"/>
            <a:ext cx="62709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Comp</a:t>
            </a:r>
            <a:endParaRPr kumimoji="1" lang="ko-Kore-KR" altLang="en-US" b="1" spc="-40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4C8346-9AEF-6AD4-A53D-988C44891C14}"/>
              </a:ext>
            </a:extLst>
          </p:cNvPr>
          <p:cNvSpPr txBox="1"/>
          <p:nvPr/>
        </p:nvSpPr>
        <p:spPr>
          <a:xfrm>
            <a:off x="211500" y="5611446"/>
            <a:ext cx="30392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DP</a:t>
            </a:r>
            <a:endParaRPr kumimoji="1" lang="ko-Kore-KR" altLang="en-US" b="1" spc="-40" dirty="0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8B8197-AB6D-1E70-2BB9-700B73EB4B62}"/>
              </a:ext>
            </a:extLst>
          </p:cNvPr>
          <p:cNvSpPr txBox="1"/>
          <p:nvPr/>
        </p:nvSpPr>
        <p:spPr>
          <a:xfrm>
            <a:off x="746886" y="5409941"/>
            <a:ext cx="224644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ko-Kore-KR" spc="-40" dirty="0">
                <a:latin typeface="+mn-ea"/>
              </a:rPr>
              <a:t>Steering Angle (A</a:t>
            </a:r>
            <a:r>
              <a:rPr kumimoji="1" lang="en-US" altLang="ko-Kore-KR" spc="-40" baseline="-25000" dirty="0">
                <a:latin typeface="+mn-ea"/>
              </a:rPr>
              <a:t>1</a:t>
            </a:r>
            <a:r>
              <a:rPr kumimoji="1" lang="en-US" altLang="ko-Kore-KR" spc="-40" dirty="0">
                <a:latin typeface="+mn-ea"/>
              </a:rPr>
              <a:t>)</a:t>
            </a:r>
          </a:p>
          <a:p>
            <a:pPr algn="ctr"/>
            <a:r>
              <a:rPr kumimoji="1" lang="en-US" altLang="ko-Kore-KR" spc="-40" dirty="0">
                <a:latin typeface="+mn-ea"/>
              </a:rPr>
              <a:t>length, height (C</a:t>
            </a:r>
            <a:r>
              <a:rPr kumimoji="1" lang="en-US" altLang="ko-Kore-KR" spc="-40" baseline="-25000" dirty="0">
                <a:latin typeface="+mn-ea"/>
              </a:rPr>
              <a:t>1</a:t>
            </a:r>
            <a:r>
              <a:rPr kumimoji="1" lang="en-US" altLang="ko-Kore-KR" spc="-40" dirty="0">
                <a:latin typeface="+mn-ea"/>
              </a:rPr>
              <a:t>, C</a:t>
            </a:r>
            <a:r>
              <a:rPr kumimoji="1" lang="en-US" altLang="ko-Kore-KR" spc="-40" baseline="-25000" dirty="0">
                <a:latin typeface="+mn-ea"/>
              </a:rPr>
              <a:t>3</a:t>
            </a:r>
            <a:r>
              <a:rPr kumimoji="1" lang="en-US" altLang="ko-Kore-KR" spc="-40" dirty="0">
                <a:latin typeface="+mn-ea"/>
              </a:rPr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6B715E-C456-0400-BFC3-B2391C0F81BC}"/>
              </a:ext>
            </a:extLst>
          </p:cNvPr>
          <p:cNvSpPr txBox="1"/>
          <p:nvPr/>
        </p:nvSpPr>
        <p:spPr>
          <a:xfrm>
            <a:off x="1210186" y="4720125"/>
            <a:ext cx="131984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ko-Kore-KR" spc="-40" dirty="0">
                <a:latin typeface="+mn-ea"/>
              </a:rPr>
              <a:t>Top tube (A)</a:t>
            </a:r>
          </a:p>
          <a:p>
            <a:pPr algn="ctr"/>
            <a:r>
              <a:rPr kumimoji="1" lang="en-US" altLang="ko-Kore-KR" spc="-40" dirty="0">
                <a:latin typeface="+mn-ea"/>
              </a:rPr>
              <a:t>Teat tube (C)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5615B7-8C64-F37D-BAF5-CEAC49A9807F}"/>
              </a:ext>
            </a:extLst>
          </p:cNvPr>
          <p:cNvSpPr txBox="1"/>
          <p:nvPr/>
        </p:nvSpPr>
        <p:spPr>
          <a:xfrm>
            <a:off x="154753" y="4034432"/>
            <a:ext cx="4174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way</a:t>
            </a:r>
            <a:endParaRPr kumimoji="1" lang="ko-Kore-KR" altLang="en-US" b="1" spc="-40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0DE518-51A2-538D-0F0A-9E808EF7C7C5}"/>
              </a:ext>
            </a:extLst>
          </p:cNvPr>
          <p:cNvSpPr txBox="1"/>
          <p:nvPr/>
        </p:nvSpPr>
        <p:spPr>
          <a:xfrm>
            <a:off x="1306116" y="4066336"/>
            <a:ext cx="113281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ko-Kore-KR" spc="-40" dirty="0">
                <a:latin typeface="+mn-ea"/>
              </a:rPr>
              <a:t>Trail</a:t>
            </a:r>
            <a:r>
              <a:rPr kumimoji="1" lang="ko-Kore-KR" altLang="en-US" spc="-40" dirty="0">
                <a:latin typeface="+mn-ea"/>
              </a:rPr>
              <a:t>길이 </a:t>
            </a:r>
            <a:r>
              <a:rPr kumimoji="1" lang="en-US" altLang="ko-Kore-KR" spc="-40" dirty="0">
                <a:solidFill>
                  <a:srgbClr val="1D6FA9"/>
                </a:solidFill>
                <a:latin typeface="+mn-ea"/>
              </a:rPr>
              <a:t>↓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B07346-DFAE-8F23-4FE3-5F8AEBCB7FAD}"/>
              </a:ext>
            </a:extLst>
          </p:cNvPr>
          <p:cNvSpPr txBox="1"/>
          <p:nvPr/>
        </p:nvSpPr>
        <p:spPr>
          <a:xfrm>
            <a:off x="3622930" y="3548522"/>
            <a:ext cx="93519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solidFill>
                  <a:srgbClr val="C00000"/>
                </a:solidFill>
                <a:latin typeface="+mn-ea"/>
              </a:rPr>
              <a:t>Option</a:t>
            </a:r>
            <a:r>
              <a:rPr kumimoji="1" lang="en-US" altLang="ko-KR" b="1" spc="-40" dirty="0">
                <a:solidFill>
                  <a:srgbClr val="C00000"/>
                </a:solidFill>
                <a:latin typeface="+mn-ea"/>
              </a:rPr>
              <a:t>2</a:t>
            </a:r>
            <a:r>
              <a:rPr kumimoji="1" lang="en-US" altLang="ko-Kore-KR" b="1" spc="-40" dirty="0">
                <a:solidFill>
                  <a:srgbClr val="C00000"/>
                </a:solidFill>
                <a:latin typeface="+mn-ea"/>
              </a:rPr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24F481-B50E-C75E-33C1-83799FC7DE64}"/>
              </a:ext>
            </a:extLst>
          </p:cNvPr>
          <p:cNvSpPr txBox="1"/>
          <p:nvPr/>
        </p:nvSpPr>
        <p:spPr>
          <a:xfrm>
            <a:off x="3033282" y="5429025"/>
            <a:ext cx="2624436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ko-Kore-KR" spc="-40" dirty="0">
                <a:latin typeface="+mn-ea"/>
              </a:rPr>
              <a:t>Wheel size, weight(N</a:t>
            </a:r>
            <a:r>
              <a:rPr kumimoji="1" lang="en-US" altLang="ko-Kore-KR" spc="-40" baseline="-25000" dirty="0">
                <a:latin typeface="+mn-ea"/>
              </a:rPr>
              <a:t>1</a:t>
            </a:r>
            <a:r>
              <a:rPr kumimoji="1" lang="en-US" altLang="ko-Kore-KR" spc="-40" dirty="0">
                <a:latin typeface="+mn-ea"/>
              </a:rPr>
              <a:t>, N</a:t>
            </a:r>
            <a:r>
              <a:rPr kumimoji="1" lang="en-US" altLang="ko-Kore-KR" spc="-40" baseline="-25000" dirty="0">
                <a:latin typeface="+mn-ea"/>
              </a:rPr>
              <a:t>2</a:t>
            </a:r>
            <a:r>
              <a:rPr kumimoji="1" lang="en-US" altLang="ko-Kore-KR" spc="-40" dirty="0">
                <a:latin typeface="+mn-ea"/>
              </a:rPr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B4B47D-E0C9-5AC6-E98F-5EE105912746}"/>
              </a:ext>
            </a:extLst>
          </p:cNvPr>
          <p:cNvSpPr txBox="1"/>
          <p:nvPr/>
        </p:nvSpPr>
        <p:spPr>
          <a:xfrm>
            <a:off x="3583984" y="4720125"/>
            <a:ext cx="154234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ko-Kore-KR" spc="-40" dirty="0">
                <a:latin typeface="+mn-ea"/>
              </a:rPr>
              <a:t>Wheel base (N)</a:t>
            </a:r>
          </a:p>
          <a:p>
            <a:pPr algn="ctr"/>
            <a:r>
              <a:rPr kumimoji="1" lang="en-US" altLang="ko-Kore-KR" spc="-40" dirty="0">
                <a:latin typeface="+mn-ea"/>
              </a:rPr>
              <a:t>Fork (D)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EEC235A-E362-B73A-C971-8B0F9CAA3078}"/>
              </a:ext>
            </a:extLst>
          </p:cNvPr>
          <p:cNvSpPr txBox="1"/>
          <p:nvPr/>
        </p:nvSpPr>
        <p:spPr>
          <a:xfrm>
            <a:off x="3549224" y="4066336"/>
            <a:ext cx="161903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ko-Kore-KR" altLang="en-US" spc="-40" dirty="0">
                <a:latin typeface="+mn-ea"/>
              </a:rPr>
              <a:t>휠 길이</a:t>
            </a:r>
            <a:r>
              <a:rPr kumimoji="1" lang="en-US" altLang="ko-Kore-KR" spc="-40" dirty="0">
                <a:latin typeface="+mn-ea"/>
              </a:rPr>
              <a:t>, </a:t>
            </a:r>
            <a:r>
              <a:rPr kumimoji="1" lang="ko-Kore-KR" altLang="en-US" spc="-40" dirty="0">
                <a:latin typeface="+mn-ea"/>
              </a:rPr>
              <a:t>무게 </a:t>
            </a:r>
            <a:r>
              <a:rPr kumimoji="1" lang="en-US" altLang="ko-Kore-KR" spc="-40" dirty="0">
                <a:solidFill>
                  <a:srgbClr val="1D6FA9"/>
                </a:solidFill>
                <a:latin typeface="+mn-ea"/>
              </a:rPr>
              <a:t>↓</a:t>
            </a:r>
          </a:p>
          <a:p>
            <a:pPr algn="ctr"/>
            <a:r>
              <a:rPr kumimoji="1" lang="en-US" altLang="ko-Kore-KR" spc="-40" dirty="0">
                <a:latin typeface="+mn-ea"/>
              </a:rPr>
              <a:t>Fork </a:t>
            </a:r>
            <a:r>
              <a:rPr kumimoji="1" lang="ko-Kore-KR" altLang="en-US" spc="-40" dirty="0">
                <a:latin typeface="+mn-ea"/>
              </a:rPr>
              <a:t>길이 </a:t>
            </a:r>
            <a:r>
              <a:rPr kumimoji="1" lang="en-US" altLang="ko-Kore-KR" spc="-40" dirty="0">
                <a:solidFill>
                  <a:srgbClr val="1D6FA9"/>
                </a:solidFill>
                <a:latin typeface="+mn-ea"/>
              </a:rPr>
              <a:t>↓</a:t>
            </a:r>
            <a:endParaRPr kumimoji="1" lang="ko-Kore-KR" altLang="en-US" spc="-40" dirty="0">
              <a:latin typeface="+mn-ea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AA2E90F-E869-29B6-208D-27C390EE9B46}"/>
              </a:ext>
            </a:extLst>
          </p:cNvPr>
          <p:cNvCxnSpPr>
            <a:cxnSpLocks/>
          </p:cNvCxnSpPr>
          <p:nvPr/>
        </p:nvCxnSpPr>
        <p:spPr>
          <a:xfrm flipH="1" flipV="1">
            <a:off x="5747583" y="3550607"/>
            <a:ext cx="5981" cy="23399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17DE8FD-F685-20AE-939C-FF8EC38D0EFA}"/>
              </a:ext>
            </a:extLst>
          </p:cNvPr>
          <p:cNvSpPr txBox="1"/>
          <p:nvPr/>
        </p:nvSpPr>
        <p:spPr>
          <a:xfrm>
            <a:off x="5935102" y="3125983"/>
            <a:ext cx="25592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sz="2000" i="1" spc="-40" dirty="0">
                <a:latin typeface="+mn-ea"/>
              </a:rPr>
              <a:t>FR</a:t>
            </a:r>
            <a:r>
              <a:rPr kumimoji="1" lang="en-US" altLang="ko-Kore-KR" sz="2000" i="1" spc="-40" baseline="-25000" dirty="0">
                <a:latin typeface="+mn-ea"/>
              </a:rPr>
              <a:t>3</a:t>
            </a:r>
            <a:r>
              <a:rPr kumimoji="1" lang="en-US" altLang="ko-Kore-KR" sz="2000" i="1" spc="-40" dirty="0">
                <a:latin typeface="+mn-ea"/>
              </a:rPr>
              <a:t> (</a:t>
            </a:r>
            <a:r>
              <a:rPr kumimoji="1" lang="ko-Kore-KR" altLang="en-US" sz="2000" i="1" spc="-40" dirty="0">
                <a:latin typeface="+mn-ea"/>
              </a:rPr>
              <a:t>가속도 증가</a:t>
            </a:r>
            <a:r>
              <a:rPr kumimoji="1" lang="en-US" altLang="ko-Kore-KR" sz="2000" i="1" spc="-40" dirty="0">
                <a:latin typeface="+mn-ea"/>
              </a:rPr>
              <a:t>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1022200-83BD-FC2B-DADC-151B93880DF9}"/>
              </a:ext>
            </a:extLst>
          </p:cNvPr>
          <p:cNvSpPr txBox="1"/>
          <p:nvPr/>
        </p:nvSpPr>
        <p:spPr>
          <a:xfrm>
            <a:off x="6293303" y="3548522"/>
            <a:ext cx="93519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solidFill>
                  <a:srgbClr val="C00000"/>
                </a:solidFill>
                <a:latin typeface="+mn-ea"/>
              </a:rPr>
              <a:t>Option1)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608507A-C9C1-86FF-D29D-477E7AC9723A}"/>
              </a:ext>
            </a:extLst>
          </p:cNvPr>
          <p:cNvSpPr txBox="1"/>
          <p:nvPr/>
        </p:nvSpPr>
        <p:spPr>
          <a:xfrm>
            <a:off x="7759326" y="5526549"/>
            <a:ext cx="132311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Gear size(H2)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5F26B99-D85F-0D7A-0D08-00286FFDB623}"/>
              </a:ext>
            </a:extLst>
          </p:cNvPr>
          <p:cNvSpPr txBox="1"/>
          <p:nvPr/>
        </p:nvSpPr>
        <p:spPr>
          <a:xfrm>
            <a:off x="7805329" y="4852775"/>
            <a:ext cx="122886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ko-Kore-KR" spc="-40" dirty="0">
                <a:latin typeface="+mn-ea"/>
              </a:rPr>
              <a:t>Crank set(H)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12313BB-46D6-20A7-8DA8-17128FC9E959}"/>
              </a:ext>
            </a:extLst>
          </p:cNvPr>
          <p:cNvSpPr txBox="1"/>
          <p:nvPr/>
        </p:nvSpPr>
        <p:spPr>
          <a:xfrm>
            <a:off x="7947331" y="4066336"/>
            <a:ext cx="96856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ko-Kore-KR" altLang="en-US" spc="-40" dirty="0">
                <a:latin typeface="+mn-ea"/>
              </a:rPr>
              <a:t>기어비 </a:t>
            </a:r>
            <a:r>
              <a:rPr kumimoji="1" lang="en-US" altLang="ko-Kore-KR" spc="-40" dirty="0">
                <a:solidFill>
                  <a:srgbClr val="C00000"/>
                </a:solidFill>
                <a:latin typeface="+mn-ea"/>
              </a:rPr>
              <a:t>↑</a:t>
            </a:r>
            <a:r>
              <a:rPr kumimoji="1" lang="ko-Kore-KR" altLang="en-US" spc="-40" dirty="0">
                <a:latin typeface="+mn-ea"/>
              </a:rPr>
              <a:t>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952907F-1C79-1662-5ADA-E7346E8DC394}"/>
              </a:ext>
            </a:extLst>
          </p:cNvPr>
          <p:cNvSpPr txBox="1"/>
          <p:nvPr/>
        </p:nvSpPr>
        <p:spPr>
          <a:xfrm>
            <a:off x="7916982" y="3548522"/>
            <a:ext cx="87908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Option</a:t>
            </a:r>
            <a:r>
              <a:rPr kumimoji="1" lang="en-US" altLang="ko-KR" spc="-40" dirty="0">
                <a:latin typeface="+mn-ea"/>
              </a:rPr>
              <a:t>2</a:t>
            </a:r>
            <a:r>
              <a:rPr kumimoji="1" lang="en-US" altLang="ko-Kore-KR" spc="-40" dirty="0">
                <a:latin typeface="+mn-ea"/>
              </a:rPr>
              <a:t>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416CC93-5003-2CBE-8A8A-E75A77981B6E}"/>
              </a:ext>
            </a:extLst>
          </p:cNvPr>
          <p:cNvSpPr txBox="1"/>
          <p:nvPr/>
        </p:nvSpPr>
        <p:spPr>
          <a:xfrm>
            <a:off x="6064649" y="5395278"/>
            <a:ext cx="1495922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Wheel size(N</a:t>
            </a:r>
            <a:r>
              <a:rPr kumimoji="1" lang="en-US" altLang="ko-Kore-KR" spc="-40" baseline="-25000" dirty="0">
                <a:latin typeface="+mn-ea"/>
              </a:rPr>
              <a:t>1</a:t>
            </a:r>
            <a:r>
              <a:rPr kumimoji="1" lang="en-US" altLang="ko-Kore-KR" spc="-40" dirty="0">
                <a:latin typeface="+mn-ea"/>
              </a:rPr>
              <a:t>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4B9B56C-813B-EFA5-2330-532213168B48}"/>
              </a:ext>
            </a:extLst>
          </p:cNvPr>
          <p:cNvSpPr txBox="1"/>
          <p:nvPr/>
        </p:nvSpPr>
        <p:spPr>
          <a:xfrm>
            <a:off x="5771800" y="4066336"/>
            <a:ext cx="202427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ko-Kore-KR" altLang="en-US" spc="-40" dirty="0">
                <a:latin typeface="+mn-ea"/>
              </a:rPr>
              <a:t>휠 길이 </a:t>
            </a:r>
            <a:r>
              <a:rPr kumimoji="1" lang="en-US" altLang="ko-Kore-KR" spc="-40" dirty="0">
                <a:solidFill>
                  <a:srgbClr val="1D6FA9"/>
                </a:solidFill>
                <a:latin typeface="+mn-ea"/>
              </a:rPr>
              <a:t>↓</a:t>
            </a:r>
          </a:p>
          <a:p>
            <a:pPr algn="ctr"/>
            <a:r>
              <a:rPr kumimoji="1" lang="ko-Kore-KR" altLang="en-US" spc="-40" dirty="0">
                <a:latin typeface="+mn-ea"/>
              </a:rPr>
              <a:t>체인스테이 길이 </a:t>
            </a:r>
            <a:r>
              <a:rPr kumimoji="1" lang="en-US" altLang="ko-Kore-KR" spc="-40" dirty="0">
                <a:solidFill>
                  <a:srgbClr val="1D6FA9"/>
                </a:solidFill>
                <a:latin typeface="+mn-ea"/>
              </a:rPr>
              <a:t>↓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71" name="제목 1">
            <a:extLst>
              <a:ext uri="{FF2B5EF4-FFF2-40B4-BE49-F238E27FC236}">
                <a16:creationId xmlns:a16="http://schemas.microsoft.com/office/drawing/2014/main" id="{0795723A-8683-5A14-08B4-6AD99F114A7B}"/>
              </a:ext>
            </a:extLst>
          </p:cNvPr>
          <p:cNvSpPr txBox="1">
            <a:spLocks/>
          </p:cNvSpPr>
          <p:nvPr/>
        </p:nvSpPr>
        <p:spPr>
          <a:xfrm>
            <a:off x="0" y="-1703297"/>
            <a:ext cx="9144000" cy="586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ore-KR" altLang="en-US" sz="2400" b="0" dirty="0"/>
              <a:t>추상화 하기 이전에</a:t>
            </a:r>
            <a:r>
              <a:rPr lang="en-US" altLang="ko-Kore-KR" sz="2400" b="0" dirty="0"/>
              <a:t>, </a:t>
            </a:r>
            <a:r>
              <a:rPr lang="ko-Kore-KR" altLang="en-US" sz="2400" b="0" dirty="0"/>
              <a:t>전체적인 로직 </a:t>
            </a:r>
            <a:r>
              <a:rPr lang="en-US" altLang="ko-Kore-KR" sz="2400" b="0" dirty="0"/>
              <a:t>(</a:t>
            </a:r>
            <a:r>
              <a:rPr lang="ko-Kore-KR" altLang="en-US" sz="2400" b="0" dirty="0"/>
              <a:t>얘가 이거 하려고 하는구나</a:t>
            </a:r>
            <a:r>
              <a:rPr lang="en-US" altLang="ko-Kore-KR" sz="2400" b="0" dirty="0"/>
              <a:t>!</a:t>
            </a:r>
            <a:r>
              <a:rPr lang="en-US" altLang="ko-KR" sz="2400" b="0" dirty="0"/>
              <a:t>)</a:t>
            </a:r>
            <a:endParaRPr lang="ko-KR" altLang="en-US" sz="2400" b="0" dirty="0"/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DAF6DECA-29CE-929C-11AB-387FD37ED183}"/>
              </a:ext>
            </a:extLst>
          </p:cNvPr>
          <p:cNvCxnSpPr>
            <a:cxnSpLocks/>
          </p:cNvCxnSpPr>
          <p:nvPr/>
        </p:nvCxnSpPr>
        <p:spPr>
          <a:xfrm>
            <a:off x="778674" y="3944191"/>
            <a:ext cx="83151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3934C02E-0245-96CC-6D98-067FC7933F09}"/>
              </a:ext>
            </a:extLst>
          </p:cNvPr>
          <p:cNvSpPr txBox="1"/>
          <p:nvPr/>
        </p:nvSpPr>
        <p:spPr>
          <a:xfrm>
            <a:off x="5942805" y="5686940"/>
            <a:ext cx="1730410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 err="1">
                <a:latin typeface="+mn-ea"/>
              </a:rPr>
              <a:t>Chain.S</a:t>
            </a:r>
            <a:r>
              <a:rPr kumimoji="1" lang="en-US" altLang="ko-Kore-KR" spc="-40" dirty="0">
                <a:latin typeface="+mn-ea"/>
              </a:rPr>
              <a:t> length(J</a:t>
            </a:r>
            <a:r>
              <a:rPr kumimoji="1" lang="en-US" altLang="ko-Kore-KR" spc="-40" baseline="-25000" dirty="0">
                <a:latin typeface="+mn-ea"/>
              </a:rPr>
              <a:t>1</a:t>
            </a:r>
            <a:r>
              <a:rPr kumimoji="1" lang="en-US" altLang="ko-Kore-KR" spc="-40" dirty="0">
                <a:latin typeface="+mn-ea"/>
              </a:rPr>
              <a:t>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9DE91EB-554A-16A2-FD2B-B661E68AAAA0}"/>
              </a:ext>
            </a:extLst>
          </p:cNvPr>
          <p:cNvSpPr txBox="1"/>
          <p:nvPr/>
        </p:nvSpPr>
        <p:spPr>
          <a:xfrm>
            <a:off x="5995946" y="4720125"/>
            <a:ext cx="154234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ko-Kore-KR" spc="-40" dirty="0">
                <a:latin typeface="+mn-ea"/>
              </a:rPr>
              <a:t>Wheel base (N)</a:t>
            </a:r>
          </a:p>
          <a:p>
            <a:pPr algn="ctr"/>
            <a:r>
              <a:rPr kumimoji="1" lang="en-US" altLang="ko-Kore-KR" spc="-40" dirty="0">
                <a:latin typeface="+mn-ea"/>
              </a:rPr>
              <a:t>Chain stay (J)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D8E1B3-8EF3-137E-7CB5-5F85B7C0000F}"/>
              </a:ext>
            </a:extLst>
          </p:cNvPr>
          <p:cNvSpPr txBox="1"/>
          <p:nvPr/>
        </p:nvSpPr>
        <p:spPr>
          <a:xfrm>
            <a:off x="3648533" y="5706024"/>
            <a:ext cx="1514967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ko-Kore-KR" spc="-40" dirty="0">
                <a:latin typeface="+mn-ea"/>
              </a:rPr>
              <a:t>Fork length(D</a:t>
            </a:r>
            <a:r>
              <a:rPr kumimoji="1" lang="en-US" altLang="ko-Kore-KR" spc="-40" baseline="-25000" dirty="0">
                <a:latin typeface="+mn-ea"/>
              </a:rPr>
              <a:t>2</a:t>
            </a:r>
            <a:r>
              <a:rPr kumimoji="1" lang="en-US" altLang="ko-Kore-KR" spc="-40" dirty="0">
                <a:latin typeface="+mn-ea"/>
              </a:rPr>
              <a:t>)</a:t>
            </a:r>
          </a:p>
        </p:txBody>
      </p: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A893713F-4DE5-F1A1-512B-D7E7C89CD3A6}"/>
              </a:ext>
            </a:extLst>
          </p:cNvPr>
          <p:cNvCxnSpPr>
            <a:cxnSpLocks/>
          </p:cNvCxnSpPr>
          <p:nvPr/>
        </p:nvCxnSpPr>
        <p:spPr>
          <a:xfrm>
            <a:off x="824546" y="4686575"/>
            <a:ext cx="826928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직선 연결선[R] 79">
            <a:extLst>
              <a:ext uri="{FF2B5EF4-FFF2-40B4-BE49-F238E27FC236}">
                <a16:creationId xmlns:a16="http://schemas.microsoft.com/office/drawing/2014/main" id="{0A8A51DC-CBF0-3998-F539-3548020809BB}"/>
              </a:ext>
            </a:extLst>
          </p:cNvPr>
          <p:cNvCxnSpPr>
            <a:cxnSpLocks/>
          </p:cNvCxnSpPr>
          <p:nvPr/>
        </p:nvCxnSpPr>
        <p:spPr>
          <a:xfrm>
            <a:off x="824546" y="5356532"/>
            <a:ext cx="826928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FE671BCC-D37A-DA38-99FF-5070F7A903DB}"/>
              </a:ext>
            </a:extLst>
          </p:cNvPr>
          <p:cNvCxnSpPr>
            <a:stCxn id="77" idx="2"/>
            <a:endCxn id="74" idx="2"/>
          </p:cNvCxnSpPr>
          <p:nvPr/>
        </p:nvCxnSpPr>
        <p:spPr>
          <a:xfrm rot="5400000" flipH="1" flipV="1">
            <a:off x="5597471" y="4772484"/>
            <a:ext cx="19084" cy="2401993"/>
          </a:xfrm>
          <a:prstGeom prst="bentConnector3">
            <a:avLst>
              <a:gd name="adj1" fmla="val -809369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4FCA9421-A258-A0B0-A853-053FFA5857F7}"/>
              </a:ext>
            </a:extLst>
          </p:cNvPr>
          <p:cNvSpPr txBox="1"/>
          <p:nvPr/>
        </p:nvSpPr>
        <p:spPr>
          <a:xfrm>
            <a:off x="3859822" y="6170663"/>
            <a:ext cx="37755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solidFill>
                  <a:srgbClr val="C00000"/>
                </a:solidFill>
                <a:latin typeface="+mn-ea"/>
              </a:rPr>
              <a:t>Depends on architecture (DP relation)</a:t>
            </a:r>
            <a:endParaRPr kumimoji="1" lang="ko-Kore-KR" altLang="en-US" spc="-40" dirty="0">
              <a:solidFill>
                <a:srgbClr val="C00000"/>
              </a:solidFill>
              <a:latin typeface="+mn-ea"/>
            </a:endParaRPr>
          </a:p>
        </p:txBody>
      </p:sp>
      <p:graphicFrame>
        <p:nvGraphicFramePr>
          <p:cNvPr id="108" name="표 6">
            <a:extLst>
              <a:ext uri="{FF2B5EF4-FFF2-40B4-BE49-F238E27FC236}">
                <a16:creationId xmlns:a16="http://schemas.microsoft.com/office/drawing/2014/main" id="{11A9A5A0-C992-C08F-D346-D58189AE65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554548"/>
              </p:ext>
            </p:extLst>
          </p:nvPr>
        </p:nvGraphicFramePr>
        <p:xfrm>
          <a:off x="3298097" y="942935"/>
          <a:ext cx="2818891" cy="205155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15239">
                  <a:extLst>
                    <a:ext uri="{9D8B030D-6E8A-4147-A177-3AD203B41FA5}">
                      <a16:colId xmlns:a16="http://schemas.microsoft.com/office/drawing/2014/main" val="1223708999"/>
                    </a:ext>
                  </a:extLst>
                </a:gridCol>
                <a:gridCol w="475760">
                  <a:extLst>
                    <a:ext uri="{9D8B030D-6E8A-4147-A177-3AD203B41FA5}">
                      <a16:colId xmlns:a16="http://schemas.microsoft.com/office/drawing/2014/main" val="2132387630"/>
                    </a:ext>
                  </a:extLst>
                </a:gridCol>
                <a:gridCol w="337982">
                  <a:extLst>
                    <a:ext uri="{9D8B030D-6E8A-4147-A177-3AD203B41FA5}">
                      <a16:colId xmlns:a16="http://schemas.microsoft.com/office/drawing/2014/main" val="1372662273"/>
                    </a:ext>
                  </a:extLst>
                </a:gridCol>
                <a:gridCol w="337982">
                  <a:extLst>
                    <a:ext uri="{9D8B030D-6E8A-4147-A177-3AD203B41FA5}">
                      <a16:colId xmlns:a16="http://schemas.microsoft.com/office/drawing/2014/main" val="1999170121"/>
                    </a:ext>
                  </a:extLst>
                </a:gridCol>
                <a:gridCol w="337982">
                  <a:extLst>
                    <a:ext uri="{9D8B030D-6E8A-4147-A177-3AD203B41FA5}">
                      <a16:colId xmlns:a16="http://schemas.microsoft.com/office/drawing/2014/main" val="971049935"/>
                    </a:ext>
                  </a:extLst>
                </a:gridCol>
                <a:gridCol w="337982">
                  <a:extLst>
                    <a:ext uri="{9D8B030D-6E8A-4147-A177-3AD203B41FA5}">
                      <a16:colId xmlns:a16="http://schemas.microsoft.com/office/drawing/2014/main" val="2499008506"/>
                    </a:ext>
                  </a:extLst>
                </a:gridCol>
                <a:gridCol w="337982">
                  <a:extLst>
                    <a:ext uri="{9D8B030D-6E8A-4147-A177-3AD203B41FA5}">
                      <a16:colId xmlns:a16="http://schemas.microsoft.com/office/drawing/2014/main" val="3114795183"/>
                    </a:ext>
                  </a:extLst>
                </a:gridCol>
                <a:gridCol w="337982">
                  <a:extLst>
                    <a:ext uri="{9D8B030D-6E8A-4147-A177-3AD203B41FA5}">
                      <a16:colId xmlns:a16="http://schemas.microsoft.com/office/drawing/2014/main" val="26112435"/>
                    </a:ext>
                  </a:extLst>
                </a:gridCol>
              </a:tblGrid>
              <a:tr h="3286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1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5309" marR="65309" marT="32654" marB="32654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1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5309" marR="65309" marT="32654" marB="32654"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chemeClr val="bg1"/>
                          </a:solidFill>
                          <a:latin typeface="+mj-lt"/>
                        </a:rPr>
                        <a:t>A</a:t>
                      </a:r>
                      <a:endParaRPr lang="ko-Kore-KR" altLang="en-US" sz="11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85763" marR="85763" marT="42882" marB="42882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dirty="0">
                          <a:solidFill>
                            <a:schemeClr val="bg1"/>
                          </a:solidFill>
                          <a:latin typeface="+mj-lt"/>
                        </a:rPr>
                        <a:t>B</a:t>
                      </a:r>
                      <a:endParaRPr lang="ko-Kore-KR" altLang="en-US" sz="11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85763" marR="85763" marT="42882" marB="42882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dirty="0">
                          <a:solidFill>
                            <a:schemeClr val="bg1"/>
                          </a:solidFill>
                          <a:latin typeface="+mj-lt"/>
                        </a:rPr>
                        <a:t>…</a:t>
                      </a:r>
                      <a:endParaRPr lang="ko-Kore-KR" altLang="en-US" sz="11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9720" marR="79720" marT="39861" marB="39861"/>
                </a:tc>
                <a:extLst>
                  <a:ext uri="{0D108BD9-81ED-4DB2-BD59-A6C34878D82A}">
                    <a16:rowId xmlns:a16="http://schemas.microsoft.com/office/drawing/2014/main" val="1074469483"/>
                  </a:ext>
                </a:extLst>
              </a:tr>
              <a:tr h="2553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1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5309" marR="65309" marT="32654" marB="32654" vert="eaVert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DP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/>
                </a:tc>
                <a:extLst>
                  <a:ext uri="{0D108BD9-81ED-4DB2-BD59-A6C34878D82A}">
                    <a16:rowId xmlns:a16="http://schemas.microsoft.com/office/drawing/2014/main" val="1509310541"/>
                  </a:ext>
                </a:extLst>
              </a:tr>
              <a:tr h="244586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85763" marR="85763" marT="42882" marB="42882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/>
                </a:tc>
                <a:extLst>
                  <a:ext uri="{0D108BD9-81ED-4DB2-BD59-A6C34878D82A}">
                    <a16:rowId xmlns:a16="http://schemas.microsoft.com/office/drawing/2014/main" val="971290227"/>
                  </a:ext>
                </a:extLst>
              </a:tr>
              <a:tr h="24458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-0.4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-0.1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/>
                </a:tc>
                <a:extLst>
                  <a:ext uri="{0D108BD9-81ED-4DB2-BD59-A6C34878D82A}">
                    <a16:rowId xmlns:a16="http://schemas.microsoft.com/office/drawing/2014/main" val="3409766992"/>
                  </a:ext>
                </a:extLst>
              </a:tr>
              <a:tr h="24458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0.6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0.3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rgbClr val="C00000"/>
                          </a:solidFill>
                          <a:latin typeface="+mj-lt"/>
                        </a:rPr>
                        <a:t>-0.5</a:t>
                      </a:r>
                      <a:endParaRPr lang="ko-Kore-KR" altLang="en-US" sz="11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65309" marR="65309" marT="32654" marB="326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5105521"/>
                  </a:ext>
                </a:extLst>
              </a:tr>
              <a:tr h="244586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85763" marR="85763" marT="42882" marB="42882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rgbClr val="C00000"/>
                          </a:solidFill>
                          <a:latin typeface="+mj-lt"/>
                        </a:rPr>
                        <a:t>0.2</a:t>
                      </a:r>
                      <a:endParaRPr lang="ko-Kore-KR" altLang="en-US" sz="11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65309" marR="65309" marT="32654" marB="326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31473572"/>
                  </a:ext>
                </a:extLst>
              </a:tr>
              <a:tr h="244586">
                <a:tc vMerge="1">
                  <a:txBody>
                    <a:bodyPr/>
                    <a:lstStyle/>
                    <a:p>
                      <a:pPr algn="ctr"/>
                      <a:endParaRPr lang="ko-Kore-KR" altLang="en-US" sz="1800" b="0" dirty="0">
                        <a:latin typeface="+mj-lt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287819"/>
                  </a:ext>
                </a:extLst>
              </a:tr>
              <a:tr h="24458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chemeClr val="bg1"/>
                          </a:solidFill>
                          <a:latin typeface="+mj-lt"/>
                        </a:rPr>
                        <a:t>…</a:t>
                      </a:r>
                      <a:endParaRPr lang="ko-Kore-KR" altLang="en-US" sz="11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9720" marR="79720" marT="39861" marB="39861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5309" marR="65309" marT="32654" marB="32654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572230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41193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DA36226-9A3F-2467-0B01-3E87EC63F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516E8D-3345-D3D0-E277-2C2A8CF89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8B2505-4878-6E39-2AB0-8F4D22287D8C}"/>
              </a:ext>
            </a:extLst>
          </p:cNvPr>
          <p:cNvSpPr txBox="1"/>
          <p:nvPr/>
        </p:nvSpPr>
        <p:spPr>
          <a:xfrm>
            <a:off x="2266065" y="4721403"/>
            <a:ext cx="4514697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spc="-40" dirty="0">
                <a:latin typeface="+mn-ea"/>
              </a:rPr>
              <a:t>DP</a:t>
            </a:r>
            <a:r>
              <a:rPr kumimoji="1" lang="ko-Kore-KR" altLang="en-US" spc="-40" dirty="0">
                <a:latin typeface="+mn-ea"/>
              </a:rPr>
              <a:t>의 관계 </a:t>
            </a:r>
            <a:r>
              <a:rPr kumimoji="1" lang="en-US" altLang="ko-Kore-KR" spc="-40" dirty="0">
                <a:latin typeface="+mn-ea"/>
              </a:rPr>
              <a:t>compatibility</a:t>
            </a:r>
            <a:r>
              <a:rPr kumimoji="1" lang="ko-Kore-KR" altLang="en-US" spc="-40" dirty="0">
                <a:latin typeface="+mn-ea"/>
              </a:rPr>
              <a:t>을 고려하여 </a:t>
            </a:r>
            <a:endParaRPr kumimoji="1" lang="en-US" altLang="ko-Kore-KR" spc="-40" dirty="0">
              <a:latin typeface="+mn-ea"/>
            </a:endParaRPr>
          </a:p>
          <a:p>
            <a:pPr algn="ctr"/>
            <a:endParaRPr kumimoji="1" lang="en-US" altLang="ko-Kore-KR" spc="-40" dirty="0">
              <a:latin typeface="+mn-ea"/>
            </a:endParaRPr>
          </a:p>
          <a:p>
            <a:pPr algn="ctr"/>
            <a:r>
              <a:rPr kumimoji="1" lang="en-US" altLang="ko-Kore-KR" spc="-40" dirty="0">
                <a:solidFill>
                  <a:srgbClr val="C00000"/>
                </a:solidFill>
                <a:latin typeface="+mn-ea"/>
              </a:rPr>
              <a:t>FR</a:t>
            </a:r>
            <a:r>
              <a:rPr kumimoji="1" lang="ko-Kore-KR" altLang="en-US" spc="-40" dirty="0">
                <a:solidFill>
                  <a:srgbClr val="C00000"/>
                </a:solidFill>
                <a:latin typeface="+mn-ea"/>
              </a:rPr>
              <a:t>들의 </a:t>
            </a:r>
            <a:r>
              <a:rPr kumimoji="1" lang="en-US" altLang="ko-Kore-KR" spc="-40" dirty="0">
                <a:solidFill>
                  <a:srgbClr val="C00000"/>
                </a:solidFill>
                <a:latin typeface="+mn-ea"/>
              </a:rPr>
              <a:t>Grouping</a:t>
            </a:r>
            <a:r>
              <a:rPr kumimoji="1" lang="ko-Kore-KR" altLang="en-US" spc="-40" dirty="0">
                <a:solidFill>
                  <a:srgbClr val="C00000"/>
                </a:solidFill>
                <a:latin typeface="+mn-ea"/>
              </a:rPr>
              <a:t> </a:t>
            </a:r>
            <a:r>
              <a:rPr kumimoji="1" lang="en-US" altLang="ko-Kore-KR" spc="-40" dirty="0">
                <a:solidFill>
                  <a:srgbClr val="C00000"/>
                </a:solidFill>
                <a:latin typeface="+mn-ea"/>
              </a:rPr>
              <a:t>&amp; </a:t>
            </a:r>
            <a:r>
              <a:rPr kumimoji="1" lang="en-US" altLang="ko-KR" spc="-40" dirty="0">
                <a:solidFill>
                  <a:srgbClr val="C00000"/>
                </a:solidFill>
                <a:latin typeface="+mn-ea"/>
              </a:rPr>
              <a:t>sequence</a:t>
            </a:r>
            <a:r>
              <a:rPr kumimoji="1" lang="ko-KR" altLang="en-US" spc="-40" dirty="0">
                <a:latin typeface="+mn-ea"/>
              </a:rPr>
              <a:t>을 해보자</a:t>
            </a:r>
            <a:r>
              <a:rPr kumimoji="1" lang="en-US" altLang="ko-KR" spc="-40" dirty="0">
                <a:latin typeface="+mn-ea"/>
              </a:rPr>
              <a:t>.</a:t>
            </a:r>
          </a:p>
          <a:p>
            <a:pPr algn="ctr"/>
            <a:endParaRPr kumimoji="1" lang="en-US" altLang="ko-Kore-KR" spc="-40" dirty="0">
              <a:latin typeface="+mn-ea"/>
            </a:endParaRPr>
          </a:p>
          <a:p>
            <a:pPr algn="ctr"/>
            <a:r>
              <a:rPr kumimoji="1" lang="en-US" altLang="ko-Kore-KR" spc="-40" dirty="0">
                <a:latin typeface="+mn-ea"/>
              </a:rPr>
              <a:t>To minimize rework duration</a:t>
            </a:r>
            <a:endParaRPr kumimoji="1" lang="ko-Kore-KR" altLang="en-US" spc="-40" dirty="0">
              <a:latin typeface="+mn-ea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C2AB472-24ED-23E9-63B8-35B6046080E3}"/>
              </a:ext>
            </a:extLst>
          </p:cNvPr>
          <p:cNvCxnSpPr>
            <a:cxnSpLocks/>
            <a:stCxn id="12" idx="2"/>
            <a:endCxn id="19" idx="0"/>
          </p:cNvCxnSpPr>
          <p:nvPr/>
        </p:nvCxnSpPr>
        <p:spPr>
          <a:xfrm>
            <a:off x="2296060" y="3824859"/>
            <a:ext cx="2227354" cy="896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30473CAD-831A-2969-B5D2-9B0B4C7A14A8}"/>
              </a:ext>
            </a:extLst>
          </p:cNvPr>
          <p:cNvCxnSpPr>
            <a:cxnSpLocks/>
            <a:stCxn id="32" idx="2"/>
            <a:endCxn id="19" idx="0"/>
          </p:cNvCxnSpPr>
          <p:nvPr/>
        </p:nvCxnSpPr>
        <p:spPr>
          <a:xfrm flipH="1">
            <a:off x="4523414" y="3866669"/>
            <a:ext cx="2321493" cy="8547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A1914759-197F-D2DD-97CD-1AB294363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599" y="1142641"/>
            <a:ext cx="3906615" cy="27240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E2EB687-ECF6-5ADD-41D4-58371AE2149D}"/>
              </a:ext>
            </a:extLst>
          </p:cNvPr>
          <p:cNvSpPr txBox="1"/>
          <p:nvPr/>
        </p:nvSpPr>
        <p:spPr>
          <a:xfrm>
            <a:off x="6834073" y="4917940"/>
            <a:ext cx="2291333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ko-Kore-KR" altLang="en-US" spc="-40" dirty="0">
                <a:latin typeface="+mn-ea"/>
              </a:rPr>
              <a:t>순서에 따라</a:t>
            </a:r>
            <a:r>
              <a:rPr kumimoji="1" lang="en-US" altLang="ko-Kore-KR" spc="-40" dirty="0">
                <a:latin typeface="+mn-ea"/>
              </a:rPr>
              <a:t>, </a:t>
            </a:r>
          </a:p>
          <a:p>
            <a:pPr algn="ctr"/>
            <a:r>
              <a:rPr kumimoji="1" lang="en-US" altLang="ko-Kore-KR" spc="-40" dirty="0">
                <a:latin typeface="+mn-ea"/>
              </a:rPr>
              <a:t>DP</a:t>
            </a:r>
            <a:r>
              <a:rPr kumimoji="1" lang="ko-Kore-KR" altLang="en-US" spc="-40" dirty="0">
                <a:latin typeface="+mn-ea"/>
              </a:rPr>
              <a:t>의 관계정도 달라짐</a:t>
            </a:r>
            <a:endParaRPr kumimoji="1" lang="en-US" altLang="ko-Kore-KR" spc="-40" dirty="0">
              <a:latin typeface="+mn-ea"/>
            </a:endParaRPr>
          </a:p>
          <a:p>
            <a:pPr algn="ctr"/>
            <a:r>
              <a:rPr kumimoji="1" lang="en-US" altLang="ko-KR" spc="-40" dirty="0">
                <a:latin typeface="+mn-ea"/>
              </a:rPr>
              <a:t>(likelihood, impact)</a:t>
            </a:r>
            <a:endParaRPr kumimoji="1" lang="en-US" altLang="ko-Kore-KR" spc="-40" dirty="0"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CEE337D-994C-E24A-C972-CD5C8C38249A}"/>
              </a:ext>
            </a:extLst>
          </p:cNvPr>
          <p:cNvSpPr txBox="1"/>
          <p:nvPr/>
        </p:nvSpPr>
        <p:spPr>
          <a:xfrm>
            <a:off x="115224" y="4913727"/>
            <a:ext cx="1990865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ko-Kore-KR" spc="-40" dirty="0">
                <a:latin typeface="+mn-ea"/>
              </a:rPr>
              <a:t>FR grouping</a:t>
            </a:r>
            <a:r>
              <a:rPr kumimoji="1" lang="ko-Kore-KR" altLang="en-US" spc="-40" dirty="0">
                <a:latin typeface="+mn-ea"/>
              </a:rPr>
              <a:t>을 통한</a:t>
            </a:r>
            <a:endParaRPr kumimoji="1" lang="en-US" altLang="ko-Kore-KR" spc="-40" dirty="0">
              <a:latin typeface="+mn-ea"/>
            </a:endParaRPr>
          </a:p>
          <a:p>
            <a:pPr algn="ctr"/>
            <a:r>
              <a:rPr kumimoji="1" lang="en-US" altLang="ko-Kore-KR" spc="-40" dirty="0">
                <a:latin typeface="+mn-ea"/>
              </a:rPr>
              <a:t>Redesign duration</a:t>
            </a:r>
          </a:p>
          <a:p>
            <a:pPr algn="ctr"/>
            <a:r>
              <a:rPr kumimoji="1" lang="ko-Kore-KR" altLang="en-US" spc="-40" dirty="0">
                <a:latin typeface="+mn-ea"/>
              </a:rPr>
              <a:t>감소</a:t>
            </a:r>
            <a:r>
              <a:rPr kumimoji="1" lang="en-US" altLang="ko-Kore-KR" spc="-40" dirty="0">
                <a:latin typeface="+mn-ea"/>
              </a:rPr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CA1118-3331-A679-BD12-3148150BE500}"/>
              </a:ext>
            </a:extLst>
          </p:cNvPr>
          <p:cNvSpPr txBox="1"/>
          <p:nvPr/>
        </p:nvSpPr>
        <p:spPr>
          <a:xfrm>
            <a:off x="7404029" y="5855109"/>
            <a:ext cx="97430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100" dirty="0">
                <a:latin typeface="AdvPS8E82"/>
              </a:rPr>
              <a:t>Clarkson (2013)</a:t>
            </a:r>
            <a:r>
              <a:rPr kumimoji="1" lang="ko-Kore-KR" altLang="en-US" b="1" spc="-40" dirty="0">
                <a:effectLst/>
                <a:latin typeface="+mn-ea"/>
              </a:rPr>
              <a:t> </a:t>
            </a:r>
            <a:endParaRPr lang="en" altLang="ko-Kore-KR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B90E088-BC2F-FC87-B5D1-58E6FAF3F952}"/>
              </a:ext>
            </a:extLst>
          </p:cNvPr>
          <p:cNvSpPr txBox="1"/>
          <p:nvPr/>
        </p:nvSpPr>
        <p:spPr>
          <a:xfrm>
            <a:off x="701249" y="5858786"/>
            <a:ext cx="81881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100" dirty="0">
                <a:latin typeface="AdvPS8E82"/>
              </a:rPr>
              <a:t>schuh (2017)</a:t>
            </a:r>
            <a:r>
              <a:rPr kumimoji="1" lang="ko-Kore-KR" altLang="en-US" b="1" spc="-40" dirty="0">
                <a:effectLst/>
                <a:latin typeface="+mn-ea"/>
              </a:rPr>
              <a:t> </a:t>
            </a:r>
            <a:endParaRPr lang="en" altLang="ko-Kore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7A189A-5390-6F8E-1BC2-88FB8DDD49A8}"/>
              </a:ext>
            </a:extLst>
          </p:cNvPr>
          <p:cNvSpPr txBox="1"/>
          <p:nvPr/>
        </p:nvSpPr>
        <p:spPr>
          <a:xfrm>
            <a:off x="285684" y="808394"/>
            <a:ext cx="408592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Interface compatibility</a:t>
            </a:r>
            <a:r>
              <a:rPr kumimoji="1" lang="ko-Kore-KR" altLang="en-US" spc="-40" dirty="0">
                <a:latin typeface="+mn-ea"/>
              </a:rPr>
              <a:t>를 고려한 </a:t>
            </a:r>
            <a:r>
              <a:rPr kumimoji="1" lang="en-US" altLang="ko-Kore-KR" spc="-40" dirty="0">
                <a:latin typeface="+mn-ea"/>
              </a:rPr>
              <a:t>DP </a:t>
            </a:r>
            <a:r>
              <a:rPr kumimoji="1" lang="ko-Kore-KR" altLang="en-US" spc="-40" dirty="0">
                <a:latin typeface="+mn-ea"/>
              </a:rPr>
              <a:t>관계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0F9361-FA6B-8F0F-1859-37F434CFD1A7}"/>
              </a:ext>
            </a:extLst>
          </p:cNvPr>
          <p:cNvSpPr txBox="1"/>
          <p:nvPr/>
        </p:nvSpPr>
        <p:spPr>
          <a:xfrm>
            <a:off x="4891599" y="808393"/>
            <a:ext cx="252921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pc="-40" dirty="0">
                <a:latin typeface="+mn-ea"/>
              </a:rPr>
              <a:t>여러 설계 변경 대안 </a:t>
            </a:r>
            <a:r>
              <a:rPr kumimoji="1" lang="en-US" altLang="ko-Kore-KR" spc="-40" dirty="0">
                <a:latin typeface="+mn-ea"/>
              </a:rPr>
              <a:t>(DP)</a:t>
            </a:r>
            <a:endParaRPr kumimoji="1" lang="ko-Kore-KR" altLang="en-US" spc="-40" dirty="0">
              <a:latin typeface="+mn-ea"/>
            </a:endParaRPr>
          </a:p>
        </p:txBody>
      </p:sp>
      <p:graphicFrame>
        <p:nvGraphicFramePr>
          <p:cNvPr id="12" name="표 6">
            <a:extLst>
              <a:ext uri="{FF2B5EF4-FFF2-40B4-BE49-F238E27FC236}">
                <a16:creationId xmlns:a16="http://schemas.microsoft.com/office/drawing/2014/main" id="{E538FA65-37CB-0A83-CB06-C0E14AF7F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21956"/>
              </p:ext>
            </p:extLst>
          </p:nvPr>
        </p:nvGraphicFramePr>
        <p:xfrm>
          <a:off x="310649" y="1255432"/>
          <a:ext cx="3970823" cy="256942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7161">
                  <a:extLst>
                    <a:ext uri="{9D8B030D-6E8A-4147-A177-3AD203B41FA5}">
                      <a16:colId xmlns:a16="http://schemas.microsoft.com/office/drawing/2014/main" val="1223708999"/>
                    </a:ext>
                  </a:extLst>
                </a:gridCol>
                <a:gridCol w="496869">
                  <a:extLst>
                    <a:ext uri="{9D8B030D-6E8A-4147-A177-3AD203B41FA5}">
                      <a16:colId xmlns:a16="http://schemas.microsoft.com/office/drawing/2014/main" val="2132387630"/>
                    </a:ext>
                  </a:extLst>
                </a:gridCol>
                <a:gridCol w="352977">
                  <a:extLst>
                    <a:ext uri="{9D8B030D-6E8A-4147-A177-3AD203B41FA5}">
                      <a16:colId xmlns:a16="http://schemas.microsoft.com/office/drawing/2014/main" val="1372662273"/>
                    </a:ext>
                  </a:extLst>
                </a:gridCol>
                <a:gridCol w="352977">
                  <a:extLst>
                    <a:ext uri="{9D8B030D-6E8A-4147-A177-3AD203B41FA5}">
                      <a16:colId xmlns:a16="http://schemas.microsoft.com/office/drawing/2014/main" val="1999170121"/>
                    </a:ext>
                  </a:extLst>
                </a:gridCol>
                <a:gridCol w="352977">
                  <a:extLst>
                    <a:ext uri="{9D8B030D-6E8A-4147-A177-3AD203B41FA5}">
                      <a16:colId xmlns:a16="http://schemas.microsoft.com/office/drawing/2014/main" val="971049935"/>
                    </a:ext>
                  </a:extLst>
                </a:gridCol>
                <a:gridCol w="352977">
                  <a:extLst>
                    <a:ext uri="{9D8B030D-6E8A-4147-A177-3AD203B41FA5}">
                      <a16:colId xmlns:a16="http://schemas.microsoft.com/office/drawing/2014/main" val="2499008506"/>
                    </a:ext>
                  </a:extLst>
                </a:gridCol>
                <a:gridCol w="352977">
                  <a:extLst>
                    <a:ext uri="{9D8B030D-6E8A-4147-A177-3AD203B41FA5}">
                      <a16:colId xmlns:a16="http://schemas.microsoft.com/office/drawing/2014/main" val="3114795183"/>
                    </a:ext>
                  </a:extLst>
                </a:gridCol>
                <a:gridCol w="352977">
                  <a:extLst>
                    <a:ext uri="{9D8B030D-6E8A-4147-A177-3AD203B41FA5}">
                      <a16:colId xmlns:a16="http://schemas.microsoft.com/office/drawing/2014/main" val="3108966744"/>
                    </a:ext>
                  </a:extLst>
                </a:gridCol>
                <a:gridCol w="352977">
                  <a:extLst>
                    <a:ext uri="{9D8B030D-6E8A-4147-A177-3AD203B41FA5}">
                      <a16:colId xmlns:a16="http://schemas.microsoft.com/office/drawing/2014/main" val="3347967339"/>
                    </a:ext>
                  </a:extLst>
                </a:gridCol>
                <a:gridCol w="352977">
                  <a:extLst>
                    <a:ext uri="{9D8B030D-6E8A-4147-A177-3AD203B41FA5}">
                      <a16:colId xmlns:a16="http://schemas.microsoft.com/office/drawing/2014/main" val="2355570405"/>
                    </a:ext>
                  </a:extLst>
                </a:gridCol>
                <a:gridCol w="352977">
                  <a:extLst>
                    <a:ext uri="{9D8B030D-6E8A-4147-A177-3AD203B41FA5}">
                      <a16:colId xmlns:a16="http://schemas.microsoft.com/office/drawing/2014/main" val="2735236718"/>
                    </a:ext>
                  </a:extLst>
                </a:gridCol>
              </a:tblGrid>
              <a:tr h="2340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1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3799" marR="43799" marT="21899" marB="2189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43799" marR="43799" marT="21899" marB="21899"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chemeClr val="bg1"/>
                          </a:solidFill>
                          <a:latin typeface="+mj-lt"/>
                        </a:rPr>
                        <a:t>Comp. 1</a:t>
                      </a:r>
                      <a:endParaRPr lang="ko-Kore-KR" altLang="en-US" sz="11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02690" marR="102690" marT="51345" marB="51345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dirty="0">
                          <a:solidFill>
                            <a:schemeClr val="bg1"/>
                          </a:solidFill>
                          <a:latin typeface="+mj-lt"/>
                        </a:rPr>
                        <a:t>Comp. 2</a:t>
                      </a:r>
                      <a:endParaRPr lang="ko-Kore-KR" altLang="en-US" sz="11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02690" marR="102690" marT="51345" marB="51345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chemeClr val="bg1"/>
                          </a:solidFill>
                          <a:latin typeface="+mj-lt"/>
                        </a:rPr>
                        <a:t>Comp. 3</a:t>
                      </a:r>
                      <a:endParaRPr lang="ko-Kore-KR" altLang="en-US" sz="11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02690" marR="102690" marT="51345" marB="51345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469483"/>
                  </a:ext>
                </a:extLst>
              </a:tr>
              <a:tr h="2542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1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3799" marR="43799" marT="21899" marB="21899" vert="eaVert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DP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4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extLst>
                  <a:ext uri="{0D108BD9-81ED-4DB2-BD59-A6C34878D82A}">
                    <a16:rowId xmlns:a16="http://schemas.microsoft.com/office/drawing/2014/main" val="1509310541"/>
                  </a:ext>
                </a:extLst>
              </a:tr>
              <a:tr h="214948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Comp. 1</a:t>
                      </a:r>
                    </a:p>
                  </a:txBody>
                  <a:tcPr marL="102690" marR="102690" marT="51345" marB="51345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extLst>
                  <a:ext uri="{0D108BD9-81ED-4DB2-BD59-A6C34878D82A}">
                    <a16:rowId xmlns:a16="http://schemas.microsoft.com/office/drawing/2014/main" val="971290227"/>
                  </a:ext>
                </a:extLst>
              </a:tr>
              <a:tr h="21494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0.4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0.1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>
                        <a:latin typeface="+mj-lt"/>
                      </a:endParaRPr>
                    </a:p>
                  </a:txBody>
                  <a:tcPr marL="43799" marR="43799" marT="21899" marB="21899"/>
                </a:tc>
                <a:extLst>
                  <a:ext uri="{0D108BD9-81ED-4DB2-BD59-A6C34878D82A}">
                    <a16:rowId xmlns:a16="http://schemas.microsoft.com/office/drawing/2014/main" val="3409766992"/>
                  </a:ext>
                </a:extLst>
              </a:tr>
              <a:tr h="21494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0.6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0.3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rgbClr val="C00000"/>
                          </a:solidFill>
                          <a:latin typeface="+mj-lt"/>
                        </a:rPr>
                        <a:t>0.5</a:t>
                      </a:r>
                      <a:endParaRPr lang="ko-Kore-KR" altLang="en-US" sz="11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rgbClr val="C00000"/>
                          </a:solidFill>
                          <a:latin typeface="+mj-lt"/>
                        </a:rPr>
                        <a:t>0.7</a:t>
                      </a:r>
                      <a:endParaRPr lang="ko-Kore-KR" altLang="en-US" sz="11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extLst>
                  <a:ext uri="{0D108BD9-81ED-4DB2-BD59-A6C34878D82A}">
                    <a16:rowId xmlns:a16="http://schemas.microsoft.com/office/drawing/2014/main" val="1055105521"/>
                  </a:ext>
                </a:extLst>
              </a:tr>
              <a:tr h="21494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Comp.</a:t>
                      </a:r>
                      <a:r>
                        <a:rPr lang="en-US" altLang="ko-KR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102690" marR="102690" marT="51345" marB="51345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rgbClr val="C00000"/>
                          </a:solidFill>
                          <a:latin typeface="+mj-lt"/>
                        </a:rPr>
                        <a:t>0.2</a:t>
                      </a:r>
                      <a:endParaRPr lang="ko-Kore-KR" altLang="en-US" sz="11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43799" marR="43799" marT="21899" marB="21899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extLst>
                  <a:ext uri="{0D108BD9-81ED-4DB2-BD59-A6C34878D82A}">
                    <a16:rowId xmlns:a16="http://schemas.microsoft.com/office/drawing/2014/main" val="1631473572"/>
                  </a:ext>
                </a:extLst>
              </a:tr>
              <a:tr h="325288">
                <a:tc vMerge="1">
                  <a:txBody>
                    <a:bodyPr/>
                    <a:lstStyle/>
                    <a:p>
                      <a:pPr algn="ctr"/>
                      <a:endParaRPr lang="ko-Kore-KR" altLang="en-US" sz="1800" b="0" dirty="0">
                        <a:latin typeface="+mj-lt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287819"/>
                  </a:ext>
                </a:extLst>
              </a:tr>
              <a:tr h="214948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 .</a:t>
                      </a:r>
                      <a:r>
                        <a:rPr lang="en-US" altLang="ko-KR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ore-KR" altLang="en-US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690" marR="102690" marT="51345" marB="51345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0.4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66870981"/>
                  </a:ext>
                </a:extLst>
              </a:tr>
              <a:tr h="21494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rgbClr val="C00000"/>
                          </a:solidFill>
                          <a:latin typeface="+mj-lt"/>
                        </a:rPr>
                        <a:t>0.3</a:t>
                      </a:r>
                      <a:endParaRPr lang="ko-Kore-KR" altLang="en-US" sz="11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3553724"/>
                  </a:ext>
                </a:extLst>
              </a:tr>
              <a:tr h="21494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0.3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06944541"/>
                  </a:ext>
                </a:extLst>
              </a:tr>
              <a:tr h="214948">
                <a:tc vMerge="1">
                  <a:txBody>
                    <a:bodyPr/>
                    <a:lstStyle/>
                    <a:p>
                      <a:pPr algn="ctr"/>
                      <a:endParaRPr lang="ko-Kore-KR" altLang="en-US" sz="1800" b="0" dirty="0">
                        <a:latin typeface="+mj-lt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4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0.5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0.4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7435024"/>
                  </a:ext>
                </a:extLst>
              </a:tr>
            </a:tbl>
          </a:graphicData>
        </a:graphic>
      </p:graphicFrame>
      <p:sp>
        <p:nvSpPr>
          <p:cNvPr id="17" name="제목 1">
            <a:extLst>
              <a:ext uri="{FF2B5EF4-FFF2-40B4-BE49-F238E27FC236}">
                <a16:creationId xmlns:a16="http://schemas.microsoft.com/office/drawing/2014/main" id="{052F3888-E625-A17A-9E24-8135C0905ED4}"/>
              </a:ext>
            </a:extLst>
          </p:cNvPr>
          <p:cNvSpPr txBox="1">
            <a:spLocks/>
          </p:cNvSpPr>
          <p:nvPr/>
        </p:nvSpPr>
        <p:spPr>
          <a:xfrm>
            <a:off x="1" y="104167"/>
            <a:ext cx="8798214" cy="461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/>
              <a:t>여러 기능적 요구사항으로 인한 설계변경을 대처하기 위한 </a:t>
            </a:r>
            <a:r>
              <a:rPr lang="en-US" altLang="ko-KR" sz="2000" dirty="0"/>
              <a:t>grouping and sequence</a:t>
            </a:r>
            <a:r>
              <a:rPr lang="ko-KR" altLang="en-US" sz="2000" dirty="0"/>
              <a:t> </a:t>
            </a:r>
          </a:p>
        </p:txBody>
      </p:sp>
      <p:graphicFrame>
        <p:nvGraphicFramePr>
          <p:cNvPr id="26" name="표 6">
            <a:extLst>
              <a:ext uri="{FF2B5EF4-FFF2-40B4-BE49-F238E27FC236}">
                <a16:creationId xmlns:a16="http://schemas.microsoft.com/office/drawing/2014/main" id="{8A077EFB-B997-CF2B-B502-076F95DFB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859904"/>
              </p:ext>
            </p:extLst>
          </p:nvPr>
        </p:nvGraphicFramePr>
        <p:xfrm>
          <a:off x="431620" y="1356904"/>
          <a:ext cx="3970823" cy="256942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7161">
                  <a:extLst>
                    <a:ext uri="{9D8B030D-6E8A-4147-A177-3AD203B41FA5}">
                      <a16:colId xmlns:a16="http://schemas.microsoft.com/office/drawing/2014/main" val="1223708999"/>
                    </a:ext>
                  </a:extLst>
                </a:gridCol>
                <a:gridCol w="496869">
                  <a:extLst>
                    <a:ext uri="{9D8B030D-6E8A-4147-A177-3AD203B41FA5}">
                      <a16:colId xmlns:a16="http://schemas.microsoft.com/office/drawing/2014/main" val="2132387630"/>
                    </a:ext>
                  </a:extLst>
                </a:gridCol>
                <a:gridCol w="352977">
                  <a:extLst>
                    <a:ext uri="{9D8B030D-6E8A-4147-A177-3AD203B41FA5}">
                      <a16:colId xmlns:a16="http://schemas.microsoft.com/office/drawing/2014/main" val="1372662273"/>
                    </a:ext>
                  </a:extLst>
                </a:gridCol>
                <a:gridCol w="352977">
                  <a:extLst>
                    <a:ext uri="{9D8B030D-6E8A-4147-A177-3AD203B41FA5}">
                      <a16:colId xmlns:a16="http://schemas.microsoft.com/office/drawing/2014/main" val="1999170121"/>
                    </a:ext>
                  </a:extLst>
                </a:gridCol>
                <a:gridCol w="352977">
                  <a:extLst>
                    <a:ext uri="{9D8B030D-6E8A-4147-A177-3AD203B41FA5}">
                      <a16:colId xmlns:a16="http://schemas.microsoft.com/office/drawing/2014/main" val="971049935"/>
                    </a:ext>
                  </a:extLst>
                </a:gridCol>
                <a:gridCol w="352977">
                  <a:extLst>
                    <a:ext uri="{9D8B030D-6E8A-4147-A177-3AD203B41FA5}">
                      <a16:colId xmlns:a16="http://schemas.microsoft.com/office/drawing/2014/main" val="2499008506"/>
                    </a:ext>
                  </a:extLst>
                </a:gridCol>
                <a:gridCol w="352977">
                  <a:extLst>
                    <a:ext uri="{9D8B030D-6E8A-4147-A177-3AD203B41FA5}">
                      <a16:colId xmlns:a16="http://schemas.microsoft.com/office/drawing/2014/main" val="3114795183"/>
                    </a:ext>
                  </a:extLst>
                </a:gridCol>
                <a:gridCol w="352977">
                  <a:extLst>
                    <a:ext uri="{9D8B030D-6E8A-4147-A177-3AD203B41FA5}">
                      <a16:colId xmlns:a16="http://schemas.microsoft.com/office/drawing/2014/main" val="3108966744"/>
                    </a:ext>
                  </a:extLst>
                </a:gridCol>
                <a:gridCol w="352977">
                  <a:extLst>
                    <a:ext uri="{9D8B030D-6E8A-4147-A177-3AD203B41FA5}">
                      <a16:colId xmlns:a16="http://schemas.microsoft.com/office/drawing/2014/main" val="3347967339"/>
                    </a:ext>
                  </a:extLst>
                </a:gridCol>
                <a:gridCol w="352977">
                  <a:extLst>
                    <a:ext uri="{9D8B030D-6E8A-4147-A177-3AD203B41FA5}">
                      <a16:colId xmlns:a16="http://schemas.microsoft.com/office/drawing/2014/main" val="2355570405"/>
                    </a:ext>
                  </a:extLst>
                </a:gridCol>
                <a:gridCol w="352977">
                  <a:extLst>
                    <a:ext uri="{9D8B030D-6E8A-4147-A177-3AD203B41FA5}">
                      <a16:colId xmlns:a16="http://schemas.microsoft.com/office/drawing/2014/main" val="2735236718"/>
                    </a:ext>
                  </a:extLst>
                </a:gridCol>
              </a:tblGrid>
              <a:tr h="2340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1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3799" marR="43799" marT="21899" marB="2189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43799" marR="43799" marT="21899" marB="21899"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chemeClr val="bg1"/>
                          </a:solidFill>
                          <a:latin typeface="+mj-lt"/>
                        </a:rPr>
                        <a:t>Comp. 1</a:t>
                      </a:r>
                      <a:endParaRPr lang="ko-Kore-KR" altLang="en-US" sz="11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02690" marR="102690" marT="51345" marB="51345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dirty="0">
                          <a:solidFill>
                            <a:schemeClr val="bg1"/>
                          </a:solidFill>
                          <a:latin typeface="+mj-lt"/>
                        </a:rPr>
                        <a:t>Comp. 2</a:t>
                      </a:r>
                      <a:endParaRPr lang="ko-Kore-KR" altLang="en-US" sz="11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02690" marR="102690" marT="51345" marB="51345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chemeClr val="bg1"/>
                          </a:solidFill>
                          <a:latin typeface="+mj-lt"/>
                        </a:rPr>
                        <a:t>Comp. 3</a:t>
                      </a:r>
                      <a:endParaRPr lang="ko-Kore-KR" altLang="en-US" sz="11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02690" marR="102690" marT="51345" marB="51345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469483"/>
                  </a:ext>
                </a:extLst>
              </a:tr>
              <a:tr h="2542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1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3799" marR="43799" marT="21899" marB="21899" vert="eaVert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DP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4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extLst>
                  <a:ext uri="{0D108BD9-81ED-4DB2-BD59-A6C34878D82A}">
                    <a16:rowId xmlns:a16="http://schemas.microsoft.com/office/drawing/2014/main" val="1509310541"/>
                  </a:ext>
                </a:extLst>
              </a:tr>
              <a:tr h="214948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Comp. 1</a:t>
                      </a:r>
                    </a:p>
                  </a:txBody>
                  <a:tcPr marL="102690" marR="102690" marT="51345" marB="51345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extLst>
                  <a:ext uri="{0D108BD9-81ED-4DB2-BD59-A6C34878D82A}">
                    <a16:rowId xmlns:a16="http://schemas.microsoft.com/office/drawing/2014/main" val="971290227"/>
                  </a:ext>
                </a:extLst>
              </a:tr>
              <a:tr h="21494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0.4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0.1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>
                        <a:latin typeface="+mj-lt"/>
                      </a:endParaRPr>
                    </a:p>
                  </a:txBody>
                  <a:tcPr marL="43799" marR="43799" marT="21899" marB="21899"/>
                </a:tc>
                <a:extLst>
                  <a:ext uri="{0D108BD9-81ED-4DB2-BD59-A6C34878D82A}">
                    <a16:rowId xmlns:a16="http://schemas.microsoft.com/office/drawing/2014/main" val="3409766992"/>
                  </a:ext>
                </a:extLst>
              </a:tr>
              <a:tr h="21494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0.6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0.3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rgbClr val="C00000"/>
                          </a:solidFill>
                          <a:latin typeface="+mj-lt"/>
                        </a:rPr>
                        <a:t>0.5</a:t>
                      </a:r>
                      <a:endParaRPr lang="ko-Kore-KR" altLang="en-US" sz="11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rgbClr val="C00000"/>
                          </a:solidFill>
                          <a:latin typeface="+mj-lt"/>
                        </a:rPr>
                        <a:t>0.7</a:t>
                      </a:r>
                      <a:endParaRPr lang="ko-Kore-KR" altLang="en-US" sz="11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extLst>
                  <a:ext uri="{0D108BD9-81ED-4DB2-BD59-A6C34878D82A}">
                    <a16:rowId xmlns:a16="http://schemas.microsoft.com/office/drawing/2014/main" val="1055105521"/>
                  </a:ext>
                </a:extLst>
              </a:tr>
              <a:tr h="21494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Comp.</a:t>
                      </a:r>
                      <a:r>
                        <a:rPr lang="en-US" altLang="ko-KR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102690" marR="102690" marT="51345" marB="51345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rgbClr val="C00000"/>
                          </a:solidFill>
                          <a:latin typeface="+mj-lt"/>
                        </a:rPr>
                        <a:t>0.2</a:t>
                      </a:r>
                      <a:endParaRPr lang="ko-Kore-KR" altLang="en-US" sz="11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43799" marR="43799" marT="21899" marB="21899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extLst>
                  <a:ext uri="{0D108BD9-81ED-4DB2-BD59-A6C34878D82A}">
                    <a16:rowId xmlns:a16="http://schemas.microsoft.com/office/drawing/2014/main" val="1631473572"/>
                  </a:ext>
                </a:extLst>
              </a:tr>
              <a:tr h="325288">
                <a:tc vMerge="1">
                  <a:txBody>
                    <a:bodyPr/>
                    <a:lstStyle/>
                    <a:p>
                      <a:pPr algn="ctr"/>
                      <a:endParaRPr lang="ko-Kore-KR" altLang="en-US" sz="1800" b="0" dirty="0">
                        <a:latin typeface="+mj-lt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287819"/>
                  </a:ext>
                </a:extLst>
              </a:tr>
              <a:tr h="214948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 .</a:t>
                      </a:r>
                      <a:r>
                        <a:rPr lang="en-US" altLang="ko-KR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ore-KR" altLang="en-US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690" marR="102690" marT="51345" marB="51345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0.4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66870981"/>
                  </a:ext>
                </a:extLst>
              </a:tr>
              <a:tr h="21494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rgbClr val="C00000"/>
                          </a:solidFill>
                          <a:latin typeface="+mj-lt"/>
                        </a:rPr>
                        <a:t>0.3</a:t>
                      </a:r>
                      <a:endParaRPr lang="ko-Kore-KR" altLang="en-US" sz="11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3553724"/>
                  </a:ext>
                </a:extLst>
              </a:tr>
              <a:tr h="21494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0.3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06944541"/>
                  </a:ext>
                </a:extLst>
              </a:tr>
              <a:tr h="214948">
                <a:tc vMerge="1">
                  <a:txBody>
                    <a:bodyPr/>
                    <a:lstStyle/>
                    <a:p>
                      <a:pPr algn="ctr"/>
                      <a:endParaRPr lang="ko-Kore-KR" altLang="en-US" sz="1800" b="0" dirty="0">
                        <a:latin typeface="+mj-lt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4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0.5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0.4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7435024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7B7D5F6A-5210-EFF3-3C28-C5DA449C1CE8}"/>
              </a:ext>
            </a:extLst>
          </p:cNvPr>
          <p:cNvSpPr txBox="1"/>
          <p:nvPr/>
        </p:nvSpPr>
        <p:spPr>
          <a:xfrm>
            <a:off x="370547" y="4027468"/>
            <a:ext cx="208980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- Likelihood / impact</a:t>
            </a:r>
            <a:endParaRPr kumimoji="1" lang="ko-Kore-KR" altLang="en-US" spc="-4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226981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387709-10B5-CA42-E283-AEA257333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F5A7A3-E5C4-A127-1D6F-8EEACAD8E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82" name="제목 1">
            <a:extLst>
              <a:ext uri="{FF2B5EF4-FFF2-40B4-BE49-F238E27FC236}">
                <a16:creationId xmlns:a16="http://schemas.microsoft.com/office/drawing/2014/main" id="{9CB6D439-4FD0-19A0-2E01-928F122C23E3}"/>
              </a:ext>
            </a:extLst>
          </p:cNvPr>
          <p:cNvSpPr txBox="1">
            <a:spLocks/>
          </p:cNvSpPr>
          <p:nvPr/>
        </p:nvSpPr>
        <p:spPr>
          <a:xfrm>
            <a:off x="165083" y="2692082"/>
            <a:ext cx="7399184" cy="586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0" dirty="0"/>
              <a:t>Parameter relationship (intra &amp; within)</a:t>
            </a:r>
            <a:endParaRPr lang="ko-KR" altLang="en-US" sz="2400" b="0" dirty="0"/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0B4C21BE-86D3-D181-7611-071852FBC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250425"/>
              </p:ext>
            </p:extLst>
          </p:nvPr>
        </p:nvGraphicFramePr>
        <p:xfrm>
          <a:off x="178070" y="3262850"/>
          <a:ext cx="6301805" cy="309259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04640">
                  <a:extLst>
                    <a:ext uri="{9D8B030D-6E8A-4147-A177-3AD203B41FA5}">
                      <a16:colId xmlns:a16="http://schemas.microsoft.com/office/drawing/2014/main" val="1223708999"/>
                    </a:ext>
                  </a:extLst>
                </a:gridCol>
                <a:gridCol w="784075">
                  <a:extLst>
                    <a:ext uri="{9D8B030D-6E8A-4147-A177-3AD203B41FA5}">
                      <a16:colId xmlns:a16="http://schemas.microsoft.com/office/drawing/2014/main" val="2132387630"/>
                    </a:ext>
                  </a:extLst>
                </a:gridCol>
                <a:gridCol w="557010">
                  <a:extLst>
                    <a:ext uri="{9D8B030D-6E8A-4147-A177-3AD203B41FA5}">
                      <a16:colId xmlns:a16="http://schemas.microsoft.com/office/drawing/2014/main" val="1372662273"/>
                    </a:ext>
                  </a:extLst>
                </a:gridCol>
                <a:gridCol w="557010">
                  <a:extLst>
                    <a:ext uri="{9D8B030D-6E8A-4147-A177-3AD203B41FA5}">
                      <a16:colId xmlns:a16="http://schemas.microsoft.com/office/drawing/2014/main" val="1999170121"/>
                    </a:ext>
                  </a:extLst>
                </a:gridCol>
                <a:gridCol w="557010">
                  <a:extLst>
                    <a:ext uri="{9D8B030D-6E8A-4147-A177-3AD203B41FA5}">
                      <a16:colId xmlns:a16="http://schemas.microsoft.com/office/drawing/2014/main" val="971049935"/>
                    </a:ext>
                  </a:extLst>
                </a:gridCol>
                <a:gridCol w="557010">
                  <a:extLst>
                    <a:ext uri="{9D8B030D-6E8A-4147-A177-3AD203B41FA5}">
                      <a16:colId xmlns:a16="http://schemas.microsoft.com/office/drawing/2014/main" val="2499008506"/>
                    </a:ext>
                  </a:extLst>
                </a:gridCol>
                <a:gridCol w="557010">
                  <a:extLst>
                    <a:ext uri="{9D8B030D-6E8A-4147-A177-3AD203B41FA5}">
                      <a16:colId xmlns:a16="http://schemas.microsoft.com/office/drawing/2014/main" val="3114795183"/>
                    </a:ext>
                  </a:extLst>
                </a:gridCol>
                <a:gridCol w="557010">
                  <a:extLst>
                    <a:ext uri="{9D8B030D-6E8A-4147-A177-3AD203B41FA5}">
                      <a16:colId xmlns:a16="http://schemas.microsoft.com/office/drawing/2014/main" val="3108966744"/>
                    </a:ext>
                  </a:extLst>
                </a:gridCol>
                <a:gridCol w="557010">
                  <a:extLst>
                    <a:ext uri="{9D8B030D-6E8A-4147-A177-3AD203B41FA5}">
                      <a16:colId xmlns:a16="http://schemas.microsoft.com/office/drawing/2014/main" val="3347967339"/>
                    </a:ext>
                  </a:extLst>
                </a:gridCol>
                <a:gridCol w="557010">
                  <a:extLst>
                    <a:ext uri="{9D8B030D-6E8A-4147-A177-3AD203B41FA5}">
                      <a16:colId xmlns:a16="http://schemas.microsoft.com/office/drawing/2014/main" val="2355570405"/>
                    </a:ext>
                  </a:extLst>
                </a:gridCol>
                <a:gridCol w="557010">
                  <a:extLst>
                    <a:ext uri="{9D8B030D-6E8A-4147-A177-3AD203B41FA5}">
                      <a16:colId xmlns:a16="http://schemas.microsoft.com/office/drawing/2014/main" val="2735236718"/>
                    </a:ext>
                  </a:extLst>
                </a:gridCol>
              </a:tblGrid>
              <a:tr h="2803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</a:t>
                      </a:r>
                      <a:endParaRPr lang="ko-Kore-KR" altLang="en-US" sz="12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116" marR="69116" marT="34558" marB="3455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69116" marR="69116" marT="34558" marB="34558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bg1"/>
                          </a:solidFill>
                          <a:latin typeface="+mj-lt"/>
                        </a:rPr>
                        <a:t>Comp. 1</a:t>
                      </a:r>
                      <a:endParaRPr lang="ko-Kore-KR" altLang="en-US" sz="12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89871" marR="89871" marT="44935" marB="44935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0" dirty="0">
                          <a:solidFill>
                            <a:schemeClr val="bg1"/>
                          </a:solidFill>
                          <a:latin typeface="+mj-lt"/>
                        </a:rPr>
                        <a:t>Comp. 2</a:t>
                      </a:r>
                      <a:endParaRPr lang="ko-Kore-KR" altLang="en-US" sz="12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89871" marR="89871" marT="44935" marB="44935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bg1"/>
                          </a:solidFill>
                          <a:latin typeface="+mj-lt"/>
                        </a:rPr>
                        <a:t>Comp. 3</a:t>
                      </a:r>
                      <a:endParaRPr lang="ko-Kore-KR" altLang="en-US" sz="12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89871" marR="89871" marT="44935" marB="44935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469483"/>
                  </a:ext>
                </a:extLst>
              </a:tr>
              <a:tr h="4011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2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116" marR="69116" marT="34558" marB="34558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DP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+mj-lt"/>
                        </a:rPr>
                        <a:t>1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2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3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+mj-lt"/>
                        </a:rPr>
                        <a:t>1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2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+mj-lt"/>
                        </a:rPr>
                        <a:t>1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2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3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4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extLst>
                  <a:ext uri="{0D108BD9-81ED-4DB2-BD59-A6C34878D82A}">
                    <a16:rowId xmlns:a16="http://schemas.microsoft.com/office/drawing/2014/main" val="1509310541"/>
                  </a:ext>
                </a:extLst>
              </a:tr>
              <a:tr h="280304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Comp. 1</a:t>
                      </a:r>
                    </a:p>
                  </a:txBody>
                  <a:tcPr marL="89871" marR="89871" marT="44935" marB="44935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+mj-lt"/>
                        </a:rPr>
                        <a:t>1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x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extLst>
                  <a:ext uri="{0D108BD9-81ED-4DB2-BD59-A6C34878D82A}">
                    <a16:rowId xmlns:a16="http://schemas.microsoft.com/office/drawing/2014/main" val="971290227"/>
                  </a:ext>
                </a:extLst>
              </a:tr>
              <a:tr h="28030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2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0.4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0.1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>
                        <a:latin typeface="+mj-lt"/>
                      </a:endParaRPr>
                    </a:p>
                  </a:txBody>
                  <a:tcPr marL="69116" marR="69116" marT="34558" marB="34558"/>
                </a:tc>
                <a:extLst>
                  <a:ext uri="{0D108BD9-81ED-4DB2-BD59-A6C34878D82A}">
                    <a16:rowId xmlns:a16="http://schemas.microsoft.com/office/drawing/2014/main" val="3409766992"/>
                  </a:ext>
                </a:extLst>
              </a:tr>
              <a:tr h="25342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3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0.6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0.3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rgbClr val="C00000"/>
                          </a:solidFill>
                          <a:latin typeface="+mj-lt"/>
                        </a:rPr>
                        <a:t>0.5</a:t>
                      </a:r>
                      <a:endParaRPr lang="ko-Kore-KR" altLang="en-US" sz="12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69116" marR="69116" marT="34558" marB="345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rgbClr val="C00000"/>
                          </a:solidFill>
                          <a:latin typeface="+mj-lt"/>
                        </a:rPr>
                        <a:t>0.7</a:t>
                      </a:r>
                      <a:endParaRPr lang="ko-Kore-KR" altLang="en-US" sz="12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extLst>
                  <a:ext uri="{0D108BD9-81ED-4DB2-BD59-A6C34878D82A}">
                    <a16:rowId xmlns:a16="http://schemas.microsoft.com/office/drawing/2014/main" val="1055105521"/>
                  </a:ext>
                </a:extLst>
              </a:tr>
              <a:tr h="329956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Comp.</a:t>
                      </a:r>
                      <a:r>
                        <a:rPr lang="en-US" altLang="ko-KR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89871" marR="89871" marT="44935" marB="44935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+mj-lt"/>
                        </a:rPr>
                        <a:t>1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rgbClr val="C00000"/>
                          </a:solidFill>
                          <a:latin typeface="+mj-lt"/>
                        </a:rPr>
                        <a:t>0.2</a:t>
                      </a:r>
                      <a:endParaRPr lang="ko-Kore-KR" altLang="en-US" sz="12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69116" marR="69116" marT="34558" marB="3455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1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extLst>
                  <a:ext uri="{0D108BD9-81ED-4DB2-BD59-A6C34878D82A}">
                    <a16:rowId xmlns:a16="http://schemas.microsoft.com/office/drawing/2014/main" val="1631473572"/>
                  </a:ext>
                </a:extLst>
              </a:tr>
              <a:tr h="253426">
                <a:tc vMerge="1">
                  <a:txBody>
                    <a:bodyPr/>
                    <a:lstStyle/>
                    <a:p>
                      <a:pPr algn="ctr"/>
                      <a:endParaRPr lang="ko-Kore-KR" altLang="en-US" sz="1800" b="0" dirty="0">
                        <a:latin typeface="+mj-lt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2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287819"/>
                  </a:ext>
                </a:extLst>
              </a:tr>
              <a:tr h="253426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 .</a:t>
                      </a:r>
                      <a:r>
                        <a:rPr lang="en-US" altLang="ko-KR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ore-KR" altLang="en-US" sz="12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871" marR="89871" marT="44935" marB="44935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1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0.4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66870981"/>
                  </a:ext>
                </a:extLst>
              </a:tr>
              <a:tr h="25342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2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rgbClr val="C00000"/>
                          </a:solidFill>
                          <a:latin typeface="+mj-lt"/>
                        </a:rPr>
                        <a:t>0.3</a:t>
                      </a:r>
                      <a:endParaRPr lang="ko-Kore-KR" altLang="en-US" sz="12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3553724"/>
                  </a:ext>
                </a:extLst>
              </a:tr>
              <a:tr h="25342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3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0.3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06944541"/>
                  </a:ext>
                </a:extLst>
              </a:tr>
              <a:tr h="253426">
                <a:tc vMerge="1">
                  <a:txBody>
                    <a:bodyPr/>
                    <a:lstStyle/>
                    <a:p>
                      <a:pPr algn="ctr"/>
                      <a:endParaRPr lang="ko-Kore-KR" altLang="en-US" sz="1800" b="0" dirty="0">
                        <a:latin typeface="+mj-lt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4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0.5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0.4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7435024"/>
                  </a:ext>
                </a:extLst>
              </a:tr>
            </a:tbl>
          </a:graphicData>
        </a:graphic>
      </p:graphicFrame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4F71768-A474-0A7F-BCB2-F0F9C71092C0}"/>
              </a:ext>
            </a:extLst>
          </p:cNvPr>
          <p:cNvCxnSpPr>
            <a:cxnSpLocks/>
            <a:stCxn id="39" idx="6"/>
            <a:endCxn id="54" idx="2"/>
          </p:cNvCxnSpPr>
          <p:nvPr/>
        </p:nvCxnSpPr>
        <p:spPr>
          <a:xfrm>
            <a:off x="10577884" y="1018472"/>
            <a:ext cx="226699" cy="503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F792CCA6-0D39-732E-1FDD-3E0BC655B5B0}"/>
              </a:ext>
            </a:extLst>
          </p:cNvPr>
          <p:cNvSpPr/>
          <p:nvPr/>
        </p:nvSpPr>
        <p:spPr>
          <a:xfrm>
            <a:off x="9423974" y="164063"/>
            <a:ext cx="2387600" cy="2387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BA2155F-D6CC-4258-90AD-1658D845FA10}"/>
              </a:ext>
            </a:extLst>
          </p:cNvPr>
          <p:cNvSpPr/>
          <p:nvPr/>
        </p:nvSpPr>
        <p:spPr>
          <a:xfrm>
            <a:off x="10318605" y="0"/>
            <a:ext cx="598337" cy="33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C</a:t>
            </a:r>
            <a:r>
              <a:rPr kumimoji="1" lang="en-US" altLang="ko-Kore-KR" baseline="-25000" dirty="0">
                <a:solidFill>
                  <a:schemeClr val="tx1"/>
                </a:solidFill>
              </a:rPr>
              <a:t>1</a:t>
            </a:r>
            <a:endParaRPr kumimoji="1" lang="ko-Kore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DF153B1-6898-C615-91F3-E32F96FEA84B}"/>
              </a:ext>
            </a:extLst>
          </p:cNvPr>
          <p:cNvSpPr/>
          <p:nvPr/>
        </p:nvSpPr>
        <p:spPr>
          <a:xfrm>
            <a:off x="9797592" y="628326"/>
            <a:ext cx="780292" cy="7802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DP</a:t>
            </a:r>
            <a:r>
              <a:rPr kumimoji="1" lang="en-US" altLang="ko-Kore-KR" sz="1600" baseline="-25000" dirty="0">
                <a:solidFill>
                  <a:schemeClr val="tx1"/>
                </a:solidFill>
              </a:rPr>
              <a:t>11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C030AD0-1B50-A8BC-CD28-2B83C9AC375E}"/>
              </a:ext>
            </a:extLst>
          </p:cNvPr>
          <p:cNvSpPr/>
          <p:nvPr/>
        </p:nvSpPr>
        <p:spPr>
          <a:xfrm>
            <a:off x="12487362" y="206304"/>
            <a:ext cx="2387600" cy="2387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4824FF1-0CEB-5B89-7995-F54A0718DE80}"/>
              </a:ext>
            </a:extLst>
          </p:cNvPr>
          <p:cNvSpPr/>
          <p:nvPr/>
        </p:nvSpPr>
        <p:spPr>
          <a:xfrm>
            <a:off x="13381993" y="42241"/>
            <a:ext cx="598337" cy="33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C</a:t>
            </a:r>
            <a:r>
              <a:rPr kumimoji="1" lang="en-US" altLang="ko-Kore-KR" baseline="-25000" dirty="0">
                <a:solidFill>
                  <a:schemeClr val="tx1"/>
                </a:solidFill>
              </a:rPr>
              <a:t>2</a:t>
            </a:r>
            <a:endParaRPr kumimoji="1" lang="ko-Kore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C0B12FA-D5C2-9423-B6CD-7A6084E19977}"/>
              </a:ext>
            </a:extLst>
          </p:cNvPr>
          <p:cNvSpPr/>
          <p:nvPr/>
        </p:nvSpPr>
        <p:spPr>
          <a:xfrm>
            <a:off x="11156611" y="2890440"/>
            <a:ext cx="2387600" cy="2387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B3B0AD9-5A03-1EA8-B6BD-68E9761D3ADD}"/>
              </a:ext>
            </a:extLst>
          </p:cNvPr>
          <p:cNvSpPr/>
          <p:nvPr/>
        </p:nvSpPr>
        <p:spPr>
          <a:xfrm>
            <a:off x="12051242" y="2726377"/>
            <a:ext cx="598337" cy="33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C</a:t>
            </a:r>
            <a:r>
              <a:rPr kumimoji="1" lang="en-US" altLang="ko-Kore-KR" baseline="-25000" dirty="0">
                <a:solidFill>
                  <a:schemeClr val="tx1"/>
                </a:solidFill>
              </a:rPr>
              <a:t>3</a:t>
            </a:r>
            <a:endParaRPr kumimoji="1" lang="ko-Kore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6BBF26C-EB1E-E1BF-5EE7-7ED3FFA4B88B}"/>
              </a:ext>
            </a:extLst>
          </p:cNvPr>
          <p:cNvSpPr/>
          <p:nvPr/>
        </p:nvSpPr>
        <p:spPr>
          <a:xfrm>
            <a:off x="10804583" y="678696"/>
            <a:ext cx="780292" cy="7802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DP</a:t>
            </a:r>
            <a:r>
              <a:rPr kumimoji="1" lang="en-US" altLang="ko-Kore-KR" sz="1600" baseline="-25000" dirty="0">
                <a:solidFill>
                  <a:schemeClr val="tx1"/>
                </a:solidFill>
              </a:rPr>
              <a:t>12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4DBE422-BECE-82F7-306E-64EE42000E9F}"/>
              </a:ext>
            </a:extLst>
          </p:cNvPr>
          <p:cNvSpPr/>
          <p:nvPr/>
        </p:nvSpPr>
        <p:spPr>
          <a:xfrm>
            <a:off x="10264075" y="1509260"/>
            <a:ext cx="780292" cy="7802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DP</a:t>
            </a:r>
            <a:r>
              <a:rPr kumimoji="1" lang="en-US" altLang="ko-Kore-KR" sz="1600" baseline="-25000" dirty="0">
                <a:solidFill>
                  <a:schemeClr val="tx1"/>
                </a:solidFill>
              </a:rPr>
              <a:t>13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9E7B9106-E83C-7F79-79E0-239D47124B45}"/>
              </a:ext>
            </a:extLst>
          </p:cNvPr>
          <p:cNvSpPr/>
          <p:nvPr/>
        </p:nvSpPr>
        <p:spPr>
          <a:xfrm>
            <a:off x="12800020" y="695752"/>
            <a:ext cx="780292" cy="7802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DP</a:t>
            </a:r>
            <a:r>
              <a:rPr kumimoji="1" lang="en-US" altLang="ko-Kore-KR" sz="1600" baseline="-25000" dirty="0">
                <a:solidFill>
                  <a:schemeClr val="tx1"/>
                </a:solidFill>
              </a:rPr>
              <a:t>21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C678040-4447-8CD0-0761-ACAA108DB199}"/>
              </a:ext>
            </a:extLst>
          </p:cNvPr>
          <p:cNvSpPr/>
          <p:nvPr/>
        </p:nvSpPr>
        <p:spPr>
          <a:xfrm>
            <a:off x="13807011" y="695752"/>
            <a:ext cx="780292" cy="7802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DP</a:t>
            </a:r>
            <a:r>
              <a:rPr kumimoji="1" lang="en-US" altLang="ko-Kore-KR" sz="1600" baseline="-25000" dirty="0">
                <a:solidFill>
                  <a:schemeClr val="tx1"/>
                </a:solidFill>
              </a:rPr>
              <a:t>22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331AEFA6-604A-5697-25FC-837E844B563D}"/>
              </a:ext>
            </a:extLst>
          </p:cNvPr>
          <p:cNvSpPr/>
          <p:nvPr/>
        </p:nvSpPr>
        <p:spPr>
          <a:xfrm>
            <a:off x="11469269" y="3242943"/>
            <a:ext cx="780292" cy="7802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DP</a:t>
            </a:r>
            <a:r>
              <a:rPr kumimoji="1" lang="en-US" altLang="ko-Kore-KR" sz="1600" baseline="-25000" dirty="0">
                <a:solidFill>
                  <a:schemeClr val="tx1"/>
                </a:solidFill>
              </a:rPr>
              <a:t>31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1D95264C-81DF-621C-EAEA-D0A6FA897700}"/>
              </a:ext>
            </a:extLst>
          </p:cNvPr>
          <p:cNvSpPr/>
          <p:nvPr/>
        </p:nvSpPr>
        <p:spPr>
          <a:xfrm>
            <a:off x="12476260" y="3293313"/>
            <a:ext cx="780292" cy="7802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DP</a:t>
            </a:r>
            <a:r>
              <a:rPr kumimoji="1" lang="en-US" altLang="ko-Kore-KR" sz="1600" baseline="-25000" dirty="0">
                <a:solidFill>
                  <a:schemeClr val="tx1"/>
                </a:solidFill>
              </a:rPr>
              <a:t>32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497F88E-BC5D-3B49-1D24-5C7BE6085947}"/>
              </a:ext>
            </a:extLst>
          </p:cNvPr>
          <p:cNvSpPr/>
          <p:nvPr/>
        </p:nvSpPr>
        <p:spPr>
          <a:xfrm>
            <a:off x="11469269" y="4167503"/>
            <a:ext cx="780292" cy="7802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DP</a:t>
            </a:r>
            <a:r>
              <a:rPr kumimoji="1" lang="en-US" altLang="ko-Kore-KR" sz="1600" baseline="-25000" dirty="0">
                <a:solidFill>
                  <a:schemeClr val="tx1"/>
                </a:solidFill>
              </a:rPr>
              <a:t>33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04EC2252-5819-8275-449D-4234F0EA9E75}"/>
              </a:ext>
            </a:extLst>
          </p:cNvPr>
          <p:cNvSpPr/>
          <p:nvPr/>
        </p:nvSpPr>
        <p:spPr>
          <a:xfrm>
            <a:off x="12476260" y="4217873"/>
            <a:ext cx="780292" cy="7802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DP</a:t>
            </a:r>
            <a:r>
              <a:rPr kumimoji="1" lang="en-US" altLang="ko-Kore-KR" sz="1600" baseline="-25000" dirty="0">
                <a:solidFill>
                  <a:schemeClr val="tx1"/>
                </a:solidFill>
              </a:rPr>
              <a:t>34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E98EB50F-A5B2-29AE-CA3B-DA2958CA5503}"/>
              </a:ext>
            </a:extLst>
          </p:cNvPr>
          <p:cNvCxnSpPr>
            <a:cxnSpLocks/>
            <a:stCxn id="54" idx="4"/>
            <a:endCxn id="55" idx="7"/>
          </p:cNvCxnSpPr>
          <p:nvPr/>
        </p:nvCxnSpPr>
        <p:spPr>
          <a:xfrm flipH="1">
            <a:off x="10930096" y="1458988"/>
            <a:ext cx="264633" cy="1645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7C2ED2EE-A740-2F56-E435-63B1857D047C}"/>
              </a:ext>
            </a:extLst>
          </p:cNvPr>
          <p:cNvCxnSpPr>
            <a:cxnSpLocks/>
            <a:stCxn id="39" idx="4"/>
            <a:endCxn id="55" idx="1"/>
          </p:cNvCxnSpPr>
          <p:nvPr/>
        </p:nvCxnSpPr>
        <p:spPr>
          <a:xfrm>
            <a:off x="10187738" y="1408618"/>
            <a:ext cx="190608" cy="214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7C33839A-CC84-4CB3-256C-180BB87BF6DE}"/>
              </a:ext>
            </a:extLst>
          </p:cNvPr>
          <p:cNvCxnSpPr>
            <a:cxnSpLocks/>
            <a:stCxn id="55" idx="6"/>
          </p:cNvCxnSpPr>
          <p:nvPr/>
        </p:nvCxnSpPr>
        <p:spPr>
          <a:xfrm flipV="1">
            <a:off x="11044367" y="1458988"/>
            <a:ext cx="377061" cy="4404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BA4EAAAF-7C3E-8694-2415-F298F9AEEB7E}"/>
              </a:ext>
            </a:extLst>
          </p:cNvPr>
          <p:cNvCxnSpPr>
            <a:cxnSpLocks/>
          </p:cNvCxnSpPr>
          <p:nvPr/>
        </p:nvCxnSpPr>
        <p:spPr>
          <a:xfrm>
            <a:off x="11883602" y="1357280"/>
            <a:ext cx="5246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A346A69-9A04-9D46-1B4B-1DC2E816B34E}"/>
              </a:ext>
            </a:extLst>
          </p:cNvPr>
          <p:cNvCxnSpPr>
            <a:cxnSpLocks/>
          </p:cNvCxnSpPr>
          <p:nvPr/>
        </p:nvCxnSpPr>
        <p:spPr>
          <a:xfrm flipH="1" flipV="1">
            <a:off x="11156610" y="2551663"/>
            <a:ext cx="312659" cy="506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C0286E96-326D-0681-5467-F3867BAEBB03}"/>
              </a:ext>
            </a:extLst>
          </p:cNvPr>
          <p:cNvCxnSpPr>
            <a:cxnSpLocks/>
          </p:cNvCxnSpPr>
          <p:nvPr/>
        </p:nvCxnSpPr>
        <p:spPr>
          <a:xfrm>
            <a:off x="11377687" y="2420696"/>
            <a:ext cx="262734" cy="4406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DEFA4C7B-3582-D889-A2B6-B5523EFE46C7}"/>
              </a:ext>
            </a:extLst>
          </p:cNvPr>
          <p:cNvCxnSpPr>
            <a:cxnSpLocks/>
          </p:cNvCxnSpPr>
          <p:nvPr/>
        </p:nvCxnSpPr>
        <p:spPr>
          <a:xfrm flipH="1">
            <a:off x="13016181" y="2641012"/>
            <a:ext cx="240371" cy="3528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EEADA2EE-9611-9EDA-0477-4E055BC26DA8}"/>
              </a:ext>
            </a:extLst>
          </p:cNvPr>
          <p:cNvCxnSpPr>
            <a:cxnSpLocks/>
          </p:cNvCxnSpPr>
          <p:nvPr/>
        </p:nvCxnSpPr>
        <p:spPr>
          <a:xfrm flipH="1">
            <a:off x="11887911" y="1595127"/>
            <a:ext cx="492669" cy="11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2A4CE85-9A98-86FB-9643-D78058CABE53}"/>
              </a:ext>
            </a:extLst>
          </p:cNvPr>
          <p:cNvCxnSpPr>
            <a:cxnSpLocks/>
            <a:stCxn id="54" idx="6"/>
            <a:endCxn id="56" idx="2"/>
          </p:cNvCxnSpPr>
          <p:nvPr/>
        </p:nvCxnSpPr>
        <p:spPr>
          <a:xfrm>
            <a:off x="11584875" y="1068842"/>
            <a:ext cx="1215145" cy="170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E8F1C14-29C5-A139-0DEF-68803D12A792}"/>
              </a:ext>
            </a:extLst>
          </p:cNvPr>
          <p:cNvCxnSpPr>
            <a:cxnSpLocks/>
            <a:stCxn id="56" idx="3"/>
          </p:cNvCxnSpPr>
          <p:nvPr/>
        </p:nvCxnSpPr>
        <p:spPr>
          <a:xfrm flipH="1">
            <a:off x="11027767" y="1361773"/>
            <a:ext cx="1886524" cy="69784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890F306-14E5-EF30-577B-21AF37E5FCA1}"/>
              </a:ext>
            </a:extLst>
          </p:cNvPr>
          <p:cNvCxnSpPr>
            <a:cxnSpLocks/>
            <a:stCxn id="57" idx="2"/>
            <a:endCxn id="56" idx="6"/>
          </p:cNvCxnSpPr>
          <p:nvPr/>
        </p:nvCxnSpPr>
        <p:spPr>
          <a:xfrm flipH="1">
            <a:off x="13580312" y="1085898"/>
            <a:ext cx="2266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52D70AC1-6C36-099C-D44C-B0EC356996EC}"/>
              </a:ext>
            </a:extLst>
          </p:cNvPr>
          <p:cNvCxnSpPr>
            <a:cxnSpLocks/>
            <a:stCxn id="57" idx="4"/>
            <a:endCxn id="60" idx="7"/>
          </p:cNvCxnSpPr>
          <p:nvPr/>
        </p:nvCxnSpPr>
        <p:spPr>
          <a:xfrm flipH="1">
            <a:off x="13142281" y="1476044"/>
            <a:ext cx="1054876" cy="19315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0F0644C0-2AD5-EA43-7BB7-1B9F5F015D56}"/>
              </a:ext>
            </a:extLst>
          </p:cNvPr>
          <p:cNvCxnSpPr>
            <a:cxnSpLocks/>
            <a:stCxn id="61" idx="2"/>
            <a:endCxn id="55" idx="4"/>
          </p:cNvCxnSpPr>
          <p:nvPr/>
        </p:nvCxnSpPr>
        <p:spPr>
          <a:xfrm flipH="1" flipV="1">
            <a:off x="10654221" y="2289552"/>
            <a:ext cx="815048" cy="226809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08D03B60-1465-021D-B3C1-FF25568E102B}"/>
              </a:ext>
            </a:extLst>
          </p:cNvPr>
          <p:cNvCxnSpPr>
            <a:cxnSpLocks/>
            <a:stCxn id="60" idx="2"/>
            <a:endCxn id="61" idx="7"/>
          </p:cNvCxnSpPr>
          <p:nvPr/>
        </p:nvCxnSpPr>
        <p:spPr>
          <a:xfrm flipH="1">
            <a:off x="12135290" y="3683459"/>
            <a:ext cx="340970" cy="5983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5A1B78E3-FA51-E433-4951-CB81362E1F30}"/>
              </a:ext>
            </a:extLst>
          </p:cNvPr>
          <p:cNvCxnSpPr>
            <a:cxnSpLocks/>
            <a:stCxn id="59" idx="5"/>
          </p:cNvCxnSpPr>
          <p:nvPr/>
        </p:nvCxnSpPr>
        <p:spPr>
          <a:xfrm>
            <a:off x="12135290" y="3908964"/>
            <a:ext cx="484431" cy="4908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3B63DFB3-EFE7-CBF8-988E-1CA15DF2BB09}"/>
              </a:ext>
            </a:extLst>
          </p:cNvPr>
          <p:cNvCxnSpPr>
            <a:cxnSpLocks/>
            <a:stCxn id="60" idx="4"/>
            <a:endCxn id="62" idx="0"/>
          </p:cNvCxnSpPr>
          <p:nvPr/>
        </p:nvCxnSpPr>
        <p:spPr>
          <a:xfrm>
            <a:off x="12866406" y="4073605"/>
            <a:ext cx="0" cy="1442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C85075F-9363-55D9-F1E7-44A3E8713002}"/>
              </a:ext>
            </a:extLst>
          </p:cNvPr>
          <p:cNvCxnSpPr>
            <a:cxnSpLocks/>
            <a:stCxn id="61" idx="0"/>
            <a:endCxn id="59" idx="4"/>
          </p:cNvCxnSpPr>
          <p:nvPr/>
        </p:nvCxnSpPr>
        <p:spPr>
          <a:xfrm flipV="1">
            <a:off x="11859415" y="4023235"/>
            <a:ext cx="0" cy="1442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B77A70DE-A935-EC11-CB77-A6726ED85E4F}"/>
              </a:ext>
            </a:extLst>
          </p:cNvPr>
          <p:cNvSpPr txBox="1"/>
          <p:nvPr/>
        </p:nvSpPr>
        <p:spPr>
          <a:xfrm>
            <a:off x="7326346" y="6013725"/>
            <a:ext cx="140904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z="2400" spc="-40" dirty="0">
                <a:latin typeface="+mn-ea"/>
              </a:rPr>
              <a:t>0 </a:t>
            </a:r>
            <a:r>
              <a:rPr kumimoji="1" lang="en-US" altLang="ko-Kore-KR" sz="2400" spc="-40" dirty="0">
                <a:latin typeface="+mn-ea"/>
              </a:rPr>
              <a:t>≤ x ≤ 1 </a:t>
            </a:r>
            <a:endParaRPr kumimoji="1" lang="ko-Kore-KR" altLang="en-US" sz="2400" spc="-40" dirty="0">
              <a:latin typeface="+mn-ea"/>
            </a:endParaRPr>
          </a:p>
        </p:txBody>
      </p:sp>
      <p:sp>
        <p:nvSpPr>
          <p:cNvPr id="131" name="제목 1">
            <a:extLst>
              <a:ext uri="{FF2B5EF4-FFF2-40B4-BE49-F238E27FC236}">
                <a16:creationId xmlns:a16="http://schemas.microsoft.com/office/drawing/2014/main" id="{335C356B-D4D5-8032-054E-012DD20F7FA9}"/>
              </a:ext>
            </a:extLst>
          </p:cNvPr>
          <p:cNvSpPr txBox="1">
            <a:spLocks/>
          </p:cNvSpPr>
          <p:nvPr/>
        </p:nvSpPr>
        <p:spPr>
          <a:xfrm>
            <a:off x="165083" y="156876"/>
            <a:ext cx="7399184" cy="586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0" dirty="0"/>
              <a:t>단일 </a:t>
            </a:r>
            <a:r>
              <a:rPr lang="en-US" altLang="ko-KR" sz="2400" b="0" dirty="0"/>
              <a:t>Functional requirement </a:t>
            </a:r>
            <a:r>
              <a:rPr lang="en-US" altLang="ko-KR" sz="2400" b="0" dirty="0">
                <a:sym typeface="Wingdings" pitchFamily="2" charset="2"/>
              </a:rPr>
              <a:t> set of DP (</a:t>
            </a:r>
            <a:r>
              <a:rPr lang="ko-KR" altLang="en-US" sz="2400" b="0" dirty="0">
                <a:sym typeface="Wingdings" pitchFamily="2" charset="2"/>
              </a:rPr>
              <a:t>설계 변경 옵션</a:t>
            </a:r>
            <a:r>
              <a:rPr lang="en-US" altLang="ko-KR" sz="2400" b="0" dirty="0">
                <a:sym typeface="Wingdings" pitchFamily="2" charset="2"/>
              </a:rPr>
              <a:t>)</a:t>
            </a:r>
            <a:endParaRPr lang="ko-KR" altLang="en-US" sz="2400" b="0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95B1BFDE-2C2F-BAD7-34F9-B350A9861CC7}"/>
              </a:ext>
            </a:extLst>
          </p:cNvPr>
          <p:cNvSpPr txBox="1"/>
          <p:nvPr/>
        </p:nvSpPr>
        <p:spPr>
          <a:xfrm>
            <a:off x="211387" y="1560301"/>
            <a:ext cx="57304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3200" spc="-40" dirty="0">
                <a:latin typeface="+mn-ea"/>
              </a:rPr>
              <a:t>FR</a:t>
            </a:r>
            <a:r>
              <a:rPr kumimoji="1" lang="en-US" altLang="ko-Kore-KR" sz="2800" spc="-40" baseline="-25000" dirty="0">
                <a:latin typeface="+mn-ea"/>
              </a:rPr>
              <a:t>1</a:t>
            </a:r>
            <a:endParaRPr kumimoji="1" lang="ko-Kore-KR" altLang="en-US" sz="3200" spc="-40" baseline="-25000" dirty="0">
              <a:latin typeface="+mn-ea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CA94A53-C110-6B0E-7C18-7E7BCA17CC93}"/>
              </a:ext>
            </a:extLst>
          </p:cNvPr>
          <p:cNvSpPr txBox="1"/>
          <p:nvPr/>
        </p:nvSpPr>
        <p:spPr>
          <a:xfrm>
            <a:off x="1686635" y="833806"/>
            <a:ext cx="140384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latin typeface="+mn-ea"/>
              </a:rPr>
              <a:t>Alternative 1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35A3E76-0469-2F09-A7ED-30ADDF6D691B}"/>
              </a:ext>
            </a:extLst>
          </p:cNvPr>
          <p:cNvSpPr txBox="1"/>
          <p:nvPr/>
        </p:nvSpPr>
        <p:spPr>
          <a:xfrm>
            <a:off x="3424572" y="833806"/>
            <a:ext cx="140384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latin typeface="+mn-ea"/>
              </a:rPr>
              <a:t>Alternative 2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BB373E9-6804-BFDF-D42F-C8A403B9864D}"/>
              </a:ext>
            </a:extLst>
          </p:cNvPr>
          <p:cNvSpPr txBox="1"/>
          <p:nvPr/>
        </p:nvSpPr>
        <p:spPr>
          <a:xfrm>
            <a:off x="5053357" y="833806"/>
            <a:ext cx="140384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latin typeface="+mn-ea"/>
              </a:rPr>
              <a:t>Alternative 3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115CE14-D014-F3EB-23BA-0EA06CA04CC4}"/>
              </a:ext>
            </a:extLst>
          </p:cNvPr>
          <p:cNvSpPr txBox="1"/>
          <p:nvPr/>
        </p:nvSpPr>
        <p:spPr>
          <a:xfrm>
            <a:off x="1781806" y="1554361"/>
            <a:ext cx="1087092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 algn="l">
              <a:buFontTx/>
              <a:buChar char="-"/>
            </a:pPr>
            <a:r>
              <a:rPr kumimoji="1" lang="en-US" altLang="ko-KR" sz="2000" spc="-40" dirty="0">
                <a:latin typeface="+mn-ea"/>
              </a:rPr>
              <a:t>D</a:t>
            </a:r>
            <a:r>
              <a:rPr kumimoji="1" lang="en-US" altLang="ko-Kore-KR" sz="2000" spc="-40" dirty="0">
                <a:latin typeface="+mn-ea"/>
              </a:rPr>
              <a:t>P</a:t>
            </a:r>
            <a:r>
              <a:rPr kumimoji="1" lang="en-US" altLang="ko-Kore-KR" sz="2000" spc="-40" baseline="-25000" dirty="0">
                <a:latin typeface="+mn-ea"/>
              </a:rPr>
              <a:t>11</a:t>
            </a:r>
            <a:r>
              <a:rPr kumimoji="1" lang="en-US" altLang="ko-Kore-KR" sz="2000" spc="-40" dirty="0">
                <a:latin typeface="+mn-ea"/>
              </a:rPr>
              <a:t>↑</a:t>
            </a:r>
          </a:p>
          <a:p>
            <a:pPr marL="342900" indent="-342900">
              <a:buFontTx/>
              <a:buChar char="-"/>
            </a:pPr>
            <a:r>
              <a:rPr kumimoji="1" lang="en-US" altLang="ko-KR" sz="2000" spc="-40" dirty="0">
                <a:latin typeface="+mn-ea"/>
              </a:rPr>
              <a:t>D</a:t>
            </a:r>
            <a:r>
              <a:rPr kumimoji="1" lang="en-US" altLang="ko-Kore-KR" sz="2000" spc="-40" dirty="0">
                <a:latin typeface="+mn-ea"/>
              </a:rPr>
              <a:t>P</a:t>
            </a:r>
            <a:r>
              <a:rPr kumimoji="1" lang="en-US" altLang="ko-KR" sz="2000" spc="-40" baseline="-25000" dirty="0">
                <a:latin typeface="+mn-ea"/>
              </a:rPr>
              <a:t>2</a:t>
            </a:r>
            <a:r>
              <a:rPr kumimoji="1" lang="en-US" altLang="ko-Kore-KR" sz="2000" spc="-40" baseline="-25000" dirty="0">
                <a:latin typeface="+mn-ea"/>
              </a:rPr>
              <a:t>1</a:t>
            </a:r>
            <a:r>
              <a:rPr kumimoji="1" lang="en-US" altLang="ko-Kore-KR" sz="2000" spc="-40" dirty="0">
                <a:latin typeface="+mn-ea"/>
              </a:rPr>
              <a:t>↑</a:t>
            </a:r>
          </a:p>
          <a:p>
            <a:pPr marL="342900" indent="-342900">
              <a:buFontTx/>
              <a:buChar char="-"/>
            </a:pPr>
            <a:r>
              <a:rPr kumimoji="1" lang="en-US" altLang="ko-KR" sz="2000" spc="-40" dirty="0">
                <a:latin typeface="+mn-ea"/>
              </a:rPr>
              <a:t>D</a:t>
            </a:r>
            <a:r>
              <a:rPr kumimoji="1" lang="en-US" altLang="ko-Kore-KR" sz="2000" spc="-40" dirty="0">
                <a:latin typeface="+mn-ea"/>
              </a:rPr>
              <a:t>P</a:t>
            </a:r>
            <a:r>
              <a:rPr kumimoji="1" lang="en-US" altLang="ko-KR" sz="2000" spc="-40" baseline="-25000" dirty="0">
                <a:latin typeface="+mn-ea"/>
              </a:rPr>
              <a:t>33</a:t>
            </a:r>
            <a:r>
              <a:rPr kumimoji="1" lang="en-US" altLang="ko-Kore-KR" sz="2000" spc="-40" dirty="0">
                <a:latin typeface="+mn-ea"/>
              </a:rPr>
              <a:t>↓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821F93E-0955-219D-8699-5D092722FF90}"/>
              </a:ext>
            </a:extLst>
          </p:cNvPr>
          <p:cNvSpPr txBox="1"/>
          <p:nvPr/>
        </p:nvSpPr>
        <p:spPr>
          <a:xfrm>
            <a:off x="3511186" y="1708250"/>
            <a:ext cx="108709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 algn="l">
              <a:buFontTx/>
              <a:buChar char="-"/>
            </a:pPr>
            <a:r>
              <a:rPr kumimoji="1" lang="en-US" altLang="ko-KR" sz="2000" spc="-40" dirty="0">
                <a:latin typeface="+mn-ea"/>
              </a:rPr>
              <a:t>D</a:t>
            </a:r>
            <a:r>
              <a:rPr kumimoji="1" lang="en-US" altLang="ko-Kore-KR" sz="2000" spc="-40" dirty="0">
                <a:latin typeface="+mn-ea"/>
              </a:rPr>
              <a:t>P</a:t>
            </a:r>
            <a:r>
              <a:rPr kumimoji="1" lang="en-US" altLang="ko-Kore-KR" sz="2000" spc="-40" baseline="-25000" dirty="0">
                <a:latin typeface="+mn-ea"/>
              </a:rPr>
              <a:t>1</a:t>
            </a:r>
            <a:r>
              <a:rPr kumimoji="1" lang="en-US" altLang="ko-KR" sz="2000" spc="-40" baseline="-25000" dirty="0">
                <a:latin typeface="+mn-ea"/>
              </a:rPr>
              <a:t>2</a:t>
            </a:r>
            <a:r>
              <a:rPr kumimoji="1" lang="en-US" altLang="ko-Kore-KR" sz="2000" spc="-40" dirty="0">
                <a:latin typeface="+mn-ea"/>
              </a:rPr>
              <a:t>↑</a:t>
            </a:r>
          </a:p>
          <a:p>
            <a:pPr marL="342900" indent="-342900">
              <a:buFontTx/>
              <a:buChar char="-"/>
            </a:pPr>
            <a:r>
              <a:rPr kumimoji="1" lang="en-US" altLang="ko-KR" sz="2000" spc="-40" dirty="0">
                <a:latin typeface="+mn-ea"/>
              </a:rPr>
              <a:t>D</a:t>
            </a:r>
            <a:r>
              <a:rPr kumimoji="1" lang="en-US" altLang="ko-Kore-KR" sz="2000" spc="-40" dirty="0">
                <a:latin typeface="+mn-ea"/>
              </a:rPr>
              <a:t>P</a:t>
            </a:r>
            <a:r>
              <a:rPr kumimoji="1" lang="en-US" altLang="ko-KR" sz="2000" spc="-40" baseline="-25000" dirty="0">
                <a:latin typeface="+mn-ea"/>
              </a:rPr>
              <a:t>13</a:t>
            </a:r>
            <a:r>
              <a:rPr kumimoji="1" lang="en-US" altLang="ko-Kore-KR" sz="2000" spc="-40" dirty="0">
                <a:latin typeface="+mn-ea"/>
              </a:rPr>
              <a:t>↑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7CE89795-6EDC-B72F-332D-FB3EC4D5003C}"/>
              </a:ext>
            </a:extLst>
          </p:cNvPr>
          <p:cNvSpPr txBox="1"/>
          <p:nvPr/>
        </p:nvSpPr>
        <p:spPr>
          <a:xfrm>
            <a:off x="5243186" y="1400473"/>
            <a:ext cx="1087092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 algn="l">
              <a:buFontTx/>
              <a:buChar char="-"/>
            </a:pPr>
            <a:r>
              <a:rPr kumimoji="1" lang="en-US" altLang="ko-KR" sz="2000" spc="-40" dirty="0">
                <a:latin typeface="+mn-ea"/>
              </a:rPr>
              <a:t>D</a:t>
            </a:r>
            <a:r>
              <a:rPr kumimoji="1" lang="en-US" altLang="ko-Kore-KR" sz="2000" spc="-40" dirty="0">
                <a:latin typeface="+mn-ea"/>
              </a:rPr>
              <a:t>P</a:t>
            </a:r>
            <a:r>
              <a:rPr kumimoji="1" lang="en-US" altLang="ko-Kore-KR" sz="2000" spc="-40" baseline="-25000" dirty="0">
                <a:latin typeface="+mn-ea"/>
              </a:rPr>
              <a:t>21</a:t>
            </a:r>
            <a:r>
              <a:rPr kumimoji="1" lang="en-US" altLang="ko-Kore-KR" sz="2000" spc="-40" dirty="0">
                <a:latin typeface="+mn-ea"/>
              </a:rPr>
              <a:t>↑</a:t>
            </a:r>
          </a:p>
          <a:p>
            <a:pPr marL="342900" indent="-342900">
              <a:buFontTx/>
              <a:buChar char="-"/>
            </a:pPr>
            <a:r>
              <a:rPr kumimoji="1" lang="en-US" altLang="ko-KR" sz="2000" spc="-40" dirty="0">
                <a:latin typeface="+mn-ea"/>
              </a:rPr>
              <a:t>D</a:t>
            </a:r>
            <a:r>
              <a:rPr kumimoji="1" lang="en-US" altLang="ko-Kore-KR" sz="2000" spc="-40" dirty="0">
                <a:latin typeface="+mn-ea"/>
              </a:rPr>
              <a:t>P</a:t>
            </a:r>
            <a:r>
              <a:rPr kumimoji="1" lang="en-US" altLang="ko-KR" sz="2000" spc="-40" baseline="-25000" dirty="0">
                <a:latin typeface="+mn-ea"/>
              </a:rPr>
              <a:t>22</a:t>
            </a:r>
            <a:r>
              <a:rPr kumimoji="1" lang="en-US" altLang="ko-Kore-KR" sz="2000" spc="-40" dirty="0">
                <a:latin typeface="+mn-ea"/>
              </a:rPr>
              <a:t>↑</a:t>
            </a:r>
          </a:p>
          <a:p>
            <a:pPr marL="342900" indent="-342900">
              <a:buFontTx/>
              <a:buChar char="-"/>
            </a:pPr>
            <a:r>
              <a:rPr kumimoji="1" lang="en-US" altLang="ko-KR" sz="2000" spc="-40" dirty="0">
                <a:latin typeface="+mn-ea"/>
              </a:rPr>
              <a:t>D</a:t>
            </a:r>
            <a:r>
              <a:rPr kumimoji="1" lang="en-US" altLang="ko-Kore-KR" sz="2000" spc="-40" dirty="0">
                <a:latin typeface="+mn-ea"/>
              </a:rPr>
              <a:t>P</a:t>
            </a:r>
            <a:r>
              <a:rPr kumimoji="1" lang="en-US" altLang="ko-KR" sz="2000" spc="-40" baseline="-25000" dirty="0">
                <a:latin typeface="+mn-ea"/>
              </a:rPr>
              <a:t>31</a:t>
            </a:r>
            <a:r>
              <a:rPr kumimoji="1" lang="en-US" altLang="ko-Kore-KR" sz="2000" spc="-40" dirty="0">
                <a:latin typeface="+mn-ea"/>
              </a:rPr>
              <a:t>↓</a:t>
            </a:r>
          </a:p>
          <a:p>
            <a:pPr marL="342900" indent="-342900">
              <a:buFontTx/>
              <a:buChar char="-"/>
            </a:pPr>
            <a:r>
              <a:rPr kumimoji="1" lang="en-US" altLang="ko-Kore-KR" sz="2000" spc="-40" dirty="0">
                <a:latin typeface="+mn-ea"/>
              </a:rPr>
              <a:t>DP</a:t>
            </a:r>
            <a:r>
              <a:rPr kumimoji="1" lang="en-US" altLang="ko-Kore-KR" sz="2000" spc="-40" baseline="-25000" dirty="0">
                <a:latin typeface="+mn-ea"/>
              </a:rPr>
              <a:t>33</a:t>
            </a:r>
            <a:r>
              <a:rPr kumimoji="1" lang="en-US" altLang="ko-Kore-KR" sz="2000" spc="-40" dirty="0">
                <a:latin typeface="+mn-ea"/>
              </a:rPr>
              <a:t>↓</a:t>
            </a:r>
          </a:p>
        </p:txBody>
      </p:sp>
      <p:cxnSp>
        <p:nvCxnSpPr>
          <p:cNvPr id="140" name="직선 연결선[R] 139">
            <a:extLst>
              <a:ext uri="{FF2B5EF4-FFF2-40B4-BE49-F238E27FC236}">
                <a16:creationId xmlns:a16="http://schemas.microsoft.com/office/drawing/2014/main" id="{8B5895A3-03D6-B4D4-52D3-40D52DFBF0F5}"/>
              </a:ext>
            </a:extLst>
          </p:cNvPr>
          <p:cNvCxnSpPr>
            <a:cxnSpLocks/>
          </p:cNvCxnSpPr>
          <p:nvPr/>
        </p:nvCxnSpPr>
        <p:spPr>
          <a:xfrm>
            <a:off x="165083" y="2727865"/>
            <a:ext cx="86515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A683E66-3468-E269-D651-ABBBFA8DD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170" y="3431424"/>
            <a:ext cx="2228024" cy="21813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2F1CCC-7BCE-CF6C-B882-4BD5A8402E28}"/>
              </a:ext>
            </a:extLst>
          </p:cNvPr>
          <p:cNvSpPr txBox="1"/>
          <p:nvPr/>
        </p:nvSpPr>
        <p:spPr>
          <a:xfrm>
            <a:off x="8474927" y="215218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kumimoji="1" lang="ko-Kore-KR" altLang="en-US" spc="-4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B04847-592D-5FCE-1B8D-C78E4A3CBC34}"/>
              </a:ext>
            </a:extLst>
          </p:cNvPr>
          <p:cNvSpPr txBox="1"/>
          <p:nvPr/>
        </p:nvSpPr>
        <p:spPr>
          <a:xfrm>
            <a:off x="7093970" y="1785064"/>
            <a:ext cx="120225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Choose one</a:t>
            </a:r>
            <a:endParaRPr kumimoji="1" lang="ko-Kore-KR" altLang="en-US" spc="-40" dirty="0">
              <a:latin typeface="+mn-ea"/>
            </a:endParaRPr>
          </a:p>
        </p:txBody>
      </p:sp>
      <p:graphicFrame>
        <p:nvGraphicFramePr>
          <p:cNvPr id="15" name="표 6">
            <a:extLst>
              <a:ext uri="{FF2B5EF4-FFF2-40B4-BE49-F238E27FC236}">
                <a16:creationId xmlns:a16="http://schemas.microsoft.com/office/drawing/2014/main" id="{7F16FC69-0B10-0E0B-E651-D7556293F3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861062"/>
              </p:ext>
            </p:extLst>
          </p:nvPr>
        </p:nvGraphicFramePr>
        <p:xfrm>
          <a:off x="323036" y="3393668"/>
          <a:ext cx="6301805" cy="309259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04640">
                  <a:extLst>
                    <a:ext uri="{9D8B030D-6E8A-4147-A177-3AD203B41FA5}">
                      <a16:colId xmlns:a16="http://schemas.microsoft.com/office/drawing/2014/main" val="1223708999"/>
                    </a:ext>
                  </a:extLst>
                </a:gridCol>
                <a:gridCol w="784075">
                  <a:extLst>
                    <a:ext uri="{9D8B030D-6E8A-4147-A177-3AD203B41FA5}">
                      <a16:colId xmlns:a16="http://schemas.microsoft.com/office/drawing/2014/main" val="2132387630"/>
                    </a:ext>
                  </a:extLst>
                </a:gridCol>
                <a:gridCol w="557010">
                  <a:extLst>
                    <a:ext uri="{9D8B030D-6E8A-4147-A177-3AD203B41FA5}">
                      <a16:colId xmlns:a16="http://schemas.microsoft.com/office/drawing/2014/main" val="1372662273"/>
                    </a:ext>
                  </a:extLst>
                </a:gridCol>
                <a:gridCol w="557010">
                  <a:extLst>
                    <a:ext uri="{9D8B030D-6E8A-4147-A177-3AD203B41FA5}">
                      <a16:colId xmlns:a16="http://schemas.microsoft.com/office/drawing/2014/main" val="1999170121"/>
                    </a:ext>
                  </a:extLst>
                </a:gridCol>
                <a:gridCol w="557010">
                  <a:extLst>
                    <a:ext uri="{9D8B030D-6E8A-4147-A177-3AD203B41FA5}">
                      <a16:colId xmlns:a16="http://schemas.microsoft.com/office/drawing/2014/main" val="971049935"/>
                    </a:ext>
                  </a:extLst>
                </a:gridCol>
                <a:gridCol w="557010">
                  <a:extLst>
                    <a:ext uri="{9D8B030D-6E8A-4147-A177-3AD203B41FA5}">
                      <a16:colId xmlns:a16="http://schemas.microsoft.com/office/drawing/2014/main" val="2499008506"/>
                    </a:ext>
                  </a:extLst>
                </a:gridCol>
                <a:gridCol w="557010">
                  <a:extLst>
                    <a:ext uri="{9D8B030D-6E8A-4147-A177-3AD203B41FA5}">
                      <a16:colId xmlns:a16="http://schemas.microsoft.com/office/drawing/2014/main" val="3114795183"/>
                    </a:ext>
                  </a:extLst>
                </a:gridCol>
                <a:gridCol w="557010">
                  <a:extLst>
                    <a:ext uri="{9D8B030D-6E8A-4147-A177-3AD203B41FA5}">
                      <a16:colId xmlns:a16="http://schemas.microsoft.com/office/drawing/2014/main" val="3108966744"/>
                    </a:ext>
                  </a:extLst>
                </a:gridCol>
                <a:gridCol w="557010">
                  <a:extLst>
                    <a:ext uri="{9D8B030D-6E8A-4147-A177-3AD203B41FA5}">
                      <a16:colId xmlns:a16="http://schemas.microsoft.com/office/drawing/2014/main" val="3347967339"/>
                    </a:ext>
                  </a:extLst>
                </a:gridCol>
                <a:gridCol w="557010">
                  <a:extLst>
                    <a:ext uri="{9D8B030D-6E8A-4147-A177-3AD203B41FA5}">
                      <a16:colId xmlns:a16="http://schemas.microsoft.com/office/drawing/2014/main" val="2355570405"/>
                    </a:ext>
                  </a:extLst>
                </a:gridCol>
                <a:gridCol w="557010">
                  <a:extLst>
                    <a:ext uri="{9D8B030D-6E8A-4147-A177-3AD203B41FA5}">
                      <a16:colId xmlns:a16="http://schemas.microsoft.com/office/drawing/2014/main" val="2735236718"/>
                    </a:ext>
                  </a:extLst>
                </a:gridCol>
              </a:tblGrid>
              <a:tr h="2803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</a:t>
                      </a:r>
                      <a:endParaRPr lang="ko-Kore-KR" altLang="en-US" sz="12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116" marR="69116" marT="34558" marB="3455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69116" marR="69116" marT="34558" marB="34558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bg1"/>
                          </a:solidFill>
                          <a:latin typeface="+mj-lt"/>
                        </a:rPr>
                        <a:t>Comp. 1</a:t>
                      </a:r>
                      <a:endParaRPr lang="ko-Kore-KR" altLang="en-US" sz="12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89871" marR="89871" marT="44935" marB="44935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0" dirty="0">
                          <a:solidFill>
                            <a:schemeClr val="bg1"/>
                          </a:solidFill>
                          <a:latin typeface="+mj-lt"/>
                        </a:rPr>
                        <a:t>Comp. 2</a:t>
                      </a:r>
                      <a:endParaRPr lang="ko-Kore-KR" altLang="en-US" sz="12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89871" marR="89871" marT="44935" marB="44935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bg1"/>
                          </a:solidFill>
                          <a:latin typeface="+mj-lt"/>
                        </a:rPr>
                        <a:t>Comp. 3</a:t>
                      </a:r>
                      <a:endParaRPr lang="ko-Kore-KR" altLang="en-US" sz="12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89871" marR="89871" marT="44935" marB="44935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469483"/>
                  </a:ext>
                </a:extLst>
              </a:tr>
              <a:tr h="4011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2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116" marR="69116" marT="34558" marB="34558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DP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+mj-lt"/>
                        </a:rPr>
                        <a:t>1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2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3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+mj-lt"/>
                        </a:rPr>
                        <a:t>1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2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+mj-lt"/>
                        </a:rPr>
                        <a:t>1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2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3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4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extLst>
                  <a:ext uri="{0D108BD9-81ED-4DB2-BD59-A6C34878D82A}">
                    <a16:rowId xmlns:a16="http://schemas.microsoft.com/office/drawing/2014/main" val="1509310541"/>
                  </a:ext>
                </a:extLst>
              </a:tr>
              <a:tr h="280304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Comp. 1</a:t>
                      </a:r>
                    </a:p>
                  </a:txBody>
                  <a:tcPr marL="89871" marR="89871" marT="44935" marB="44935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+mj-lt"/>
                        </a:rPr>
                        <a:t>1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x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extLst>
                  <a:ext uri="{0D108BD9-81ED-4DB2-BD59-A6C34878D82A}">
                    <a16:rowId xmlns:a16="http://schemas.microsoft.com/office/drawing/2014/main" val="971290227"/>
                  </a:ext>
                </a:extLst>
              </a:tr>
              <a:tr h="28030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2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0.4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0.1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extLst>
                  <a:ext uri="{0D108BD9-81ED-4DB2-BD59-A6C34878D82A}">
                    <a16:rowId xmlns:a16="http://schemas.microsoft.com/office/drawing/2014/main" val="3409766992"/>
                  </a:ext>
                </a:extLst>
              </a:tr>
              <a:tr h="25342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3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0.6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0.3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rgbClr val="C00000"/>
                          </a:solidFill>
                          <a:latin typeface="+mj-lt"/>
                        </a:rPr>
                        <a:t>0.5</a:t>
                      </a:r>
                      <a:endParaRPr lang="ko-Kore-KR" altLang="en-US" sz="12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69116" marR="69116" marT="34558" marB="345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rgbClr val="C00000"/>
                          </a:solidFill>
                          <a:latin typeface="+mj-lt"/>
                        </a:rPr>
                        <a:t>0.7</a:t>
                      </a:r>
                      <a:endParaRPr lang="ko-Kore-KR" altLang="en-US" sz="12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extLst>
                  <a:ext uri="{0D108BD9-81ED-4DB2-BD59-A6C34878D82A}">
                    <a16:rowId xmlns:a16="http://schemas.microsoft.com/office/drawing/2014/main" val="1055105521"/>
                  </a:ext>
                </a:extLst>
              </a:tr>
              <a:tr h="329956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Comp.</a:t>
                      </a:r>
                      <a:r>
                        <a:rPr lang="en-US" altLang="ko-KR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89871" marR="89871" marT="44935" marB="44935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+mj-lt"/>
                        </a:rPr>
                        <a:t>1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rgbClr val="C00000"/>
                          </a:solidFill>
                          <a:latin typeface="+mj-lt"/>
                        </a:rPr>
                        <a:t>0.2</a:t>
                      </a:r>
                      <a:endParaRPr lang="ko-Kore-KR" altLang="en-US" sz="12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69116" marR="69116" marT="34558" marB="3455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1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extLst>
                  <a:ext uri="{0D108BD9-81ED-4DB2-BD59-A6C34878D82A}">
                    <a16:rowId xmlns:a16="http://schemas.microsoft.com/office/drawing/2014/main" val="1631473572"/>
                  </a:ext>
                </a:extLst>
              </a:tr>
              <a:tr h="253426">
                <a:tc vMerge="1">
                  <a:txBody>
                    <a:bodyPr/>
                    <a:lstStyle/>
                    <a:p>
                      <a:pPr algn="ctr"/>
                      <a:endParaRPr lang="ko-Kore-KR" altLang="en-US" sz="1800" b="0" dirty="0">
                        <a:latin typeface="+mj-lt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2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287819"/>
                  </a:ext>
                </a:extLst>
              </a:tr>
              <a:tr h="253426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 .</a:t>
                      </a:r>
                      <a:r>
                        <a:rPr lang="en-US" altLang="ko-KR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ore-KR" altLang="en-US" sz="12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871" marR="89871" marT="44935" marB="44935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1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0.4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66870981"/>
                  </a:ext>
                </a:extLst>
              </a:tr>
              <a:tr h="25342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2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rgbClr val="C00000"/>
                          </a:solidFill>
                          <a:latin typeface="+mj-lt"/>
                        </a:rPr>
                        <a:t>0.3</a:t>
                      </a:r>
                      <a:endParaRPr lang="ko-Kore-KR" altLang="en-US" sz="12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3553724"/>
                  </a:ext>
                </a:extLst>
              </a:tr>
              <a:tr h="25342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3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0.3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06944541"/>
                  </a:ext>
                </a:extLst>
              </a:tr>
              <a:tr h="253426">
                <a:tc vMerge="1">
                  <a:txBody>
                    <a:bodyPr/>
                    <a:lstStyle/>
                    <a:p>
                      <a:pPr algn="ctr"/>
                      <a:endParaRPr lang="ko-Kore-KR" altLang="en-US" sz="1800" b="0" dirty="0">
                        <a:latin typeface="+mj-lt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4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0.5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0.4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7435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80499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387709-10B5-CA42-E283-AEA257333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F5A7A3-E5C4-A127-1D6F-8EEACAD8E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82" name="제목 1">
            <a:extLst>
              <a:ext uri="{FF2B5EF4-FFF2-40B4-BE49-F238E27FC236}">
                <a16:creationId xmlns:a16="http://schemas.microsoft.com/office/drawing/2014/main" id="{9CB6D439-4FD0-19A0-2E01-928F122C23E3}"/>
              </a:ext>
            </a:extLst>
          </p:cNvPr>
          <p:cNvSpPr txBox="1">
            <a:spLocks/>
          </p:cNvSpPr>
          <p:nvPr/>
        </p:nvSpPr>
        <p:spPr>
          <a:xfrm>
            <a:off x="165083" y="2692082"/>
            <a:ext cx="7399184" cy="586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0" dirty="0"/>
              <a:t>Design parameter relationship (</a:t>
            </a:r>
            <a:r>
              <a:rPr lang="en-US" altLang="ko-KR" sz="2400" b="0" i="1" dirty="0">
                <a:solidFill>
                  <a:srgbClr val="C00000"/>
                </a:solidFill>
              </a:rPr>
              <a:t>likelihood &amp; </a:t>
            </a:r>
            <a:r>
              <a:rPr lang="en-US" altLang="ko-KR" sz="2400" b="0" i="1" dirty="0">
                <a:solidFill>
                  <a:srgbClr val="1D6FA9"/>
                </a:solidFill>
              </a:rPr>
              <a:t>impact</a:t>
            </a:r>
            <a:r>
              <a:rPr lang="en-US" altLang="ko-KR" sz="2400" b="0" dirty="0"/>
              <a:t>) </a:t>
            </a:r>
            <a:endParaRPr lang="ko-KR" altLang="en-US" sz="2400" b="0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4F71768-A474-0A7F-BCB2-F0F9C71092C0}"/>
              </a:ext>
            </a:extLst>
          </p:cNvPr>
          <p:cNvCxnSpPr>
            <a:cxnSpLocks/>
            <a:stCxn id="39" idx="6"/>
            <a:endCxn id="54" idx="2"/>
          </p:cNvCxnSpPr>
          <p:nvPr/>
        </p:nvCxnSpPr>
        <p:spPr>
          <a:xfrm>
            <a:off x="10577884" y="1018472"/>
            <a:ext cx="226699" cy="503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F792CCA6-0D39-732E-1FDD-3E0BC655B5B0}"/>
              </a:ext>
            </a:extLst>
          </p:cNvPr>
          <p:cNvSpPr/>
          <p:nvPr/>
        </p:nvSpPr>
        <p:spPr>
          <a:xfrm>
            <a:off x="9423974" y="164063"/>
            <a:ext cx="2387600" cy="2387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BA2155F-D6CC-4258-90AD-1658D845FA10}"/>
              </a:ext>
            </a:extLst>
          </p:cNvPr>
          <p:cNvSpPr/>
          <p:nvPr/>
        </p:nvSpPr>
        <p:spPr>
          <a:xfrm>
            <a:off x="10318605" y="0"/>
            <a:ext cx="598337" cy="33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C</a:t>
            </a:r>
            <a:r>
              <a:rPr kumimoji="1" lang="en-US" altLang="ko-Kore-KR" baseline="-25000" dirty="0">
                <a:solidFill>
                  <a:schemeClr val="tx1"/>
                </a:solidFill>
              </a:rPr>
              <a:t>1</a:t>
            </a:r>
            <a:endParaRPr kumimoji="1" lang="ko-Kore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DF153B1-6898-C615-91F3-E32F96FEA84B}"/>
              </a:ext>
            </a:extLst>
          </p:cNvPr>
          <p:cNvSpPr/>
          <p:nvPr/>
        </p:nvSpPr>
        <p:spPr>
          <a:xfrm>
            <a:off x="9797592" y="628326"/>
            <a:ext cx="780292" cy="7802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DP</a:t>
            </a:r>
            <a:r>
              <a:rPr kumimoji="1" lang="en-US" altLang="ko-Kore-KR" sz="1600" baseline="-25000" dirty="0">
                <a:solidFill>
                  <a:schemeClr val="tx1"/>
                </a:solidFill>
              </a:rPr>
              <a:t>11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C030AD0-1B50-A8BC-CD28-2B83C9AC375E}"/>
              </a:ext>
            </a:extLst>
          </p:cNvPr>
          <p:cNvSpPr/>
          <p:nvPr/>
        </p:nvSpPr>
        <p:spPr>
          <a:xfrm>
            <a:off x="12487362" y="206304"/>
            <a:ext cx="2387600" cy="2387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4824FF1-0CEB-5B89-7995-F54A0718DE80}"/>
              </a:ext>
            </a:extLst>
          </p:cNvPr>
          <p:cNvSpPr/>
          <p:nvPr/>
        </p:nvSpPr>
        <p:spPr>
          <a:xfrm>
            <a:off x="13381993" y="42241"/>
            <a:ext cx="598337" cy="33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C</a:t>
            </a:r>
            <a:r>
              <a:rPr kumimoji="1" lang="en-US" altLang="ko-Kore-KR" baseline="-25000" dirty="0">
                <a:solidFill>
                  <a:schemeClr val="tx1"/>
                </a:solidFill>
              </a:rPr>
              <a:t>2</a:t>
            </a:r>
            <a:endParaRPr kumimoji="1" lang="ko-Kore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C0B12FA-D5C2-9423-B6CD-7A6084E19977}"/>
              </a:ext>
            </a:extLst>
          </p:cNvPr>
          <p:cNvSpPr/>
          <p:nvPr/>
        </p:nvSpPr>
        <p:spPr>
          <a:xfrm>
            <a:off x="11156611" y="2890440"/>
            <a:ext cx="2387600" cy="2387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B3B0AD9-5A03-1EA8-B6BD-68E9761D3ADD}"/>
              </a:ext>
            </a:extLst>
          </p:cNvPr>
          <p:cNvSpPr/>
          <p:nvPr/>
        </p:nvSpPr>
        <p:spPr>
          <a:xfrm>
            <a:off x="12051242" y="2726377"/>
            <a:ext cx="598337" cy="33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C</a:t>
            </a:r>
            <a:r>
              <a:rPr kumimoji="1" lang="en-US" altLang="ko-Kore-KR" baseline="-25000" dirty="0">
                <a:solidFill>
                  <a:schemeClr val="tx1"/>
                </a:solidFill>
              </a:rPr>
              <a:t>3</a:t>
            </a:r>
            <a:endParaRPr kumimoji="1" lang="ko-Kore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6BBF26C-EB1E-E1BF-5EE7-7ED3FFA4B88B}"/>
              </a:ext>
            </a:extLst>
          </p:cNvPr>
          <p:cNvSpPr/>
          <p:nvPr/>
        </p:nvSpPr>
        <p:spPr>
          <a:xfrm>
            <a:off x="10804583" y="678696"/>
            <a:ext cx="780292" cy="7802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DP</a:t>
            </a:r>
            <a:r>
              <a:rPr kumimoji="1" lang="en-US" altLang="ko-Kore-KR" sz="1600" baseline="-25000" dirty="0">
                <a:solidFill>
                  <a:schemeClr val="tx1"/>
                </a:solidFill>
              </a:rPr>
              <a:t>12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4DBE422-BECE-82F7-306E-64EE42000E9F}"/>
              </a:ext>
            </a:extLst>
          </p:cNvPr>
          <p:cNvSpPr/>
          <p:nvPr/>
        </p:nvSpPr>
        <p:spPr>
          <a:xfrm>
            <a:off x="10264075" y="1509260"/>
            <a:ext cx="780292" cy="7802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DP</a:t>
            </a:r>
            <a:r>
              <a:rPr kumimoji="1" lang="en-US" altLang="ko-Kore-KR" sz="1600" baseline="-25000" dirty="0">
                <a:solidFill>
                  <a:schemeClr val="tx1"/>
                </a:solidFill>
              </a:rPr>
              <a:t>13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9E7B9106-E83C-7F79-79E0-239D47124B45}"/>
              </a:ext>
            </a:extLst>
          </p:cNvPr>
          <p:cNvSpPr/>
          <p:nvPr/>
        </p:nvSpPr>
        <p:spPr>
          <a:xfrm>
            <a:off x="12800020" y="695752"/>
            <a:ext cx="780292" cy="7802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DP</a:t>
            </a:r>
            <a:r>
              <a:rPr kumimoji="1" lang="en-US" altLang="ko-Kore-KR" sz="1600" baseline="-25000" dirty="0">
                <a:solidFill>
                  <a:schemeClr val="tx1"/>
                </a:solidFill>
              </a:rPr>
              <a:t>21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C678040-4447-8CD0-0761-ACAA108DB199}"/>
              </a:ext>
            </a:extLst>
          </p:cNvPr>
          <p:cNvSpPr/>
          <p:nvPr/>
        </p:nvSpPr>
        <p:spPr>
          <a:xfrm>
            <a:off x="13807011" y="695752"/>
            <a:ext cx="780292" cy="7802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DP</a:t>
            </a:r>
            <a:r>
              <a:rPr kumimoji="1" lang="en-US" altLang="ko-Kore-KR" sz="1600" baseline="-25000" dirty="0">
                <a:solidFill>
                  <a:schemeClr val="tx1"/>
                </a:solidFill>
              </a:rPr>
              <a:t>22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331AEFA6-604A-5697-25FC-837E844B563D}"/>
              </a:ext>
            </a:extLst>
          </p:cNvPr>
          <p:cNvSpPr/>
          <p:nvPr/>
        </p:nvSpPr>
        <p:spPr>
          <a:xfrm>
            <a:off x="11469269" y="3242943"/>
            <a:ext cx="780292" cy="7802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DP</a:t>
            </a:r>
            <a:r>
              <a:rPr kumimoji="1" lang="en-US" altLang="ko-Kore-KR" sz="1600" baseline="-25000" dirty="0">
                <a:solidFill>
                  <a:schemeClr val="tx1"/>
                </a:solidFill>
              </a:rPr>
              <a:t>31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1D95264C-81DF-621C-EAEA-D0A6FA897700}"/>
              </a:ext>
            </a:extLst>
          </p:cNvPr>
          <p:cNvSpPr/>
          <p:nvPr/>
        </p:nvSpPr>
        <p:spPr>
          <a:xfrm>
            <a:off x="12476260" y="3293313"/>
            <a:ext cx="780292" cy="7802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DP</a:t>
            </a:r>
            <a:r>
              <a:rPr kumimoji="1" lang="en-US" altLang="ko-Kore-KR" sz="1600" baseline="-25000" dirty="0">
                <a:solidFill>
                  <a:schemeClr val="tx1"/>
                </a:solidFill>
              </a:rPr>
              <a:t>32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497F88E-BC5D-3B49-1D24-5C7BE6085947}"/>
              </a:ext>
            </a:extLst>
          </p:cNvPr>
          <p:cNvSpPr/>
          <p:nvPr/>
        </p:nvSpPr>
        <p:spPr>
          <a:xfrm>
            <a:off x="11469269" y="4167503"/>
            <a:ext cx="780292" cy="7802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DP</a:t>
            </a:r>
            <a:r>
              <a:rPr kumimoji="1" lang="en-US" altLang="ko-Kore-KR" sz="1600" baseline="-25000" dirty="0">
                <a:solidFill>
                  <a:schemeClr val="tx1"/>
                </a:solidFill>
              </a:rPr>
              <a:t>33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04EC2252-5819-8275-449D-4234F0EA9E75}"/>
              </a:ext>
            </a:extLst>
          </p:cNvPr>
          <p:cNvSpPr/>
          <p:nvPr/>
        </p:nvSpPr>
        <p:spPr>
          <a:xfrm>
            <a:off x="12476260" y="4217873"/>
            <a:ext cx="780292" cy="7802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DP</a:t>
            </a:r>
            <a:r>
              <a:rPr kumimoji="1" lang="en-US" altLang="ko-Kore-KR" sz="1600" baseline="-25000" dirty="0">
                <a:solidFill>
                  <a:schemeClr val="tx1"/>
                </a:solidFill>
              </a:rPr>
              <a:t>34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E98EB50F-A5B2-29AE-CA3B-DA2958CA5503}"/>
              </a:ext>
            </a:extLst>
          </p:cNvPr>
          <p:cNvCxnSpPr>
            <a:cxnSpLocks/>
            <a:stCxn id="54" idx="4"/>
            <a:endCxn id="55" idx="7"/>
          </p:cNvCxnSpPr>
          <p:nvPr/>
        </p:nvCxnSpPr>
        <p:spPr>
          <a:xfrm flipH="1">
            <a:off x="10930096" y="1458988"/>
            <a:ext cx="264633" cy="1645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7C2ED2EE-A740-2F56-E435-63B1857D047C}"/>
              </a:ext>
            </a:extLst>
          </p:cNvPr>
          <p:cNvCxnSpPr>
            <a:cxnSpLocks/>
            <a:stCxn id="39" idx="4"/>
            <a:endCxn id="55" idx="1"/>
          </p:cNvCxnSpPr>
          <p:nvPr/>
        </p:nvCxnSpPr>
        <p:spPr>
          <a:xfrm>
            <a:off x="10187738" y="1408618"/>
            <a:ext cx="190608" cy="214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7C33839A-CC84-4CB3-256C-180BB87BF6DE}"/>
              </a:ext>
            </a:extLst>
          </p:cNvPr>
          <p:cNvCxnSpPr>
            <a:cxnSpLocks/>
            <a:stCxn id="55" idx="6"/>
          </p:cNvCxnSpPr>
          <p:nvPr/>
        </p:nvCxnSpPr>
        <p:spPr>
          <a:xfrm flipV="1">
            <a:off x="11044367" y="1458988"/>
            <a:ext cx="377061" cy="4404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BA4EAAAF-7C3E-8694-2415-F298F9AEEB7E}"/>
              </a:ext>
            </a:extLst>
          </p:cNvPr>
          <p:cNvCxnSpPr>
            <a:cxnSpLocks/>
          </p:cNvCxnSpPr>
          <p:nvPr/>
        </p:nvCxnSpPr>
        <p:spPr>
          <a:xfrm>
            <a:off x="11883602" y="1357280"/>
            <a:ext cx="5246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A346A69-9A04-9D46-1B4B-1DC2E816B34E}"/>
              </a:ext>
            </a:extLst>
          </p:cNvPr>
          <p:cNvCxnSpPr>
            <a:cxnSpLocks/>
          </p:cNvCxnSpPr>
          <p:nvPr/>
        </p:nvCxnSpPr>
        <p:spPr>
          <a:xfrm flipH="1" flipV="1">
            <a:off x="11156610" y="2551663"/>
            <a:ext cx="312659" cy="506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C0286E96-326D-0681-5467-F3867BAEBB03}"/>
              </a:ext>
            </a:extLst>
          </p:cNvPr>
          <p:cNvCxnSpPr>
            <a:cxnSpLocks/>
          </p:cNvCxnSpPr>
          <p:nvPr/>
        </p:nvCxnSpPr>
        <p:spPr>
          <a:xfrm>
            <a:off x="11377687" y="2420696"/>
            <a:ext cx="262734" cy="4406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DEFA4C7B-3582-D889-A2B6-B5523EFE46C7}"/>
              </a:ext>
            </a:extLst>
          </p:cNvPr>
          <p:cNvCxnSpPr>
            <a:cxnSpLocks/>
          </p:cNvCxnSpPr>
          <p:nvPr/>
        </p:nvCxnSpPr>
        <p:spPr>
          <a:xfrm flipH="1">
            <a:off x="13016181" y="2641012"/>
            <a:ext cx="240371" cy="3528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EEADA2EE-9611-9EDA-0477-4E055BC26DA8}"/>
              </a:ext>
            </a:extLst>
          </p:cNvPr>
          <p:cNvCxnSpPr>
            <a:cxnSpLocks/>
          </p:cNvCxnSpPr>
          <p:nvPr/>
        </p:nvCxnSpPr>
        <p:spPr>
          <a:xfrm flipH="1">
            <a:off x="11887911" y="1595127"/>
            <a:ext cx="492669" cy="11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2A4CE85-9A98-86FB-9643-D78058CABE53}"/>
              </a:ext>
            </a:extLst>
          </p:cNvPr>
          <p:cNvCxnSpPr>
            <a:cxnSpLocks/>
            <a:stCxn id="54" idx="6"/>
            <a:endCxn id="56" idx="2"/>
          </p:cNvCxnSpPr>
          <p:nvPr/>
        </p:nvCxnSpPr>
        <p:spPr>
          <a:xfrm>
            <a:off x="11584875" y="1068842"/>
            <a:ext cx="1215145" cy="170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E8F1C14-29C5-A139-0DEF-68803D12A792}"/>
              </a:ext>
            </a:extLst>
          </p:cNvPr>
          <p:cNvCxnSpPr>
            <a:cxnSpLocks/>
            <a:stCxn id="56" idx="3"/>
          </p:cNvCxnSpPr>
          <p:nvPr/>
        </p:nvCxnSpPr>
        <p:spPr>
          <a:xfrm flipH="1">
            <a:off x="11027767" y="1361773"/>
            <a:ext cx="1886524" cy="69784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890F306-14E5-EF30-577B-21AF37E5FCA1}"/>
              </a:ext>
            </a:extLst>
          </p:cNvPr>
          <p:cNvCxnSpPr>
            <a:cxnSpLocks/>
            <a:stCxn id="57" idx="2"/>
            <a:endCxn id="56" idx="6"/>
          </p:cNvCxnSpPr>
          <p:nvPr/>
        </p:nvCxnSpPr>
        <p:spPr>
          <a:xfrm flipH="1">
            <a:off x="13580312" y="1085898"/>
            <a:ext cx="2266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52D70AC1-6C36-099C-D44C-B0EC356996EC}"/>
              </a:ext>
            </a:extLst>
          </p:cNvPr>
          <p:cNvCxnSpPr>
            <a:cxnSpLocks/>
            <a:stCxn id="57" idx="4"/>
            <a:endCxn id="60" idx="7"/>
          </p:cNvCxnSpPr>
          <p:nvPr/>
        </p:nvCxnSpPr>
        <p:spPr>
          <a:xfrm flipH="1">
            <a:off x="13142281" y="1476044"/>
            <a:ext cx="1054876" cy="19315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0F0644C0-2AD5-EA43-7BB7-1B9F5F015D56}"/>
              </a:ext>
            </a:extLst>
          </p:cNvPr>
          <p:cNvCxnSpPr>
            <a:cxnSpLocks/>
            <a:stCxn id="61" idx="2"/>
            <a:endCxn id="55" idx="4"/>
          </p:cNvCxnSpPr>
          <p:nvPr/>
        </p:nvCxnSpPr>
        <p:spPr>
          <a:xfrm flipH="1" flipV="1">
            <a:off x="10654221" y="2289552"/>
            <a:ext cx="815048" cy="226809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08D03B60-1465-021D-B3C1-FF25568E102B}"/>
              </a:ext>
            </a:extLst>
          </p:cNvPr>
          <p:cNvCxnSpPr>
            <a:cxnSpLocks/>
            <a:stCxn id="60" idx="2"/>
            <a:endCxn id="61" idx="7"/>
          </p:cNvCxnSpPr>
          <p:nvPr/>
        </p:nvCxnSpPr>
        <p:spPr>
          <a:xfrm flipH="1">
            <a:off x="12135290" y="3683459"/>
            <a:ext cx="340970" cy="5983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5A1B78E3-FA51-E433-4951-CB81362E1F30}"/>
              </a:ext>
            </a:extLst>
          </p:cNvPr>
          <p:cNvCxnSpPr>
            <a:cxnSpLocks/>
            <a:stCxn id="59" idx="5"/>
          </p:cNvCxnSpPr>
          <p:nvPr/>
        </p:nvCxnSpPr>
        <p:spPr>
          <a:xfrm>
            <a:off x="12135290" y="3908964"/>
            <a:ext cx="484431" cy="4908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3B63DFB3-EFE7-CBF8-988E-1CA15DF2BB09}"/>
              </a:ext>
            </a:extLst>
          </p:cNvPr>
          <p:cNvCxnSpPr>
            <a:cxnSpLocks/>
            <a:stCxn id="60" idx="4"/>
            <a:endCxn id="62" idx="0"/>
          </p:cNvCxnSpPr>
          <p:nvPr/>
        </p:nvCxnSpPr>
        <p:spPr>
          <a:xfrm>
            <a:off x="12866406" y="4073605"/>
            <a:ext cx="0" cy="1442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C85075F-9363-55D9-F1E7-44A3E8713002}"/>
              </a:ext>
            </a:extLst>
          </p:cNvPr>
          <p:cNvCxnSpPr>
            <a:cxnSpLocks/>
            <a:stCxn id="61" idx="0"/>
            <a:endCxn id="59" idx="4"/>
          </p:cNvCxnSpPr>
          <p:nvPr/>
        </p:nvCxnSpPr>
        <p:spPr>
          <a:xfrm flipV="1">
            <a:off x="11859415" y="4023235"/>
            <a:ext cx="0" cy="1442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B77A70DE-A935-EC11-CB77-A6726ED85E4F}"/>
              </a:ext>
            </a:extLst>
          </p:cNvPr>
          <p:cNvSpPr txBox="1"/>
          <p:nvPr/>
        </p:nvSpPr>
        <p:spPr>
          <a:xfrm>
            <a:off x="7326346" y="6013725"/>
            <a:ext cx="140904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z="2400" spc="-40" dirty="0">
                <a:latin typeface="+mn-ea"/>
              </a:rPr>
              <a:t>0 </a:t>
            </a:r>
            <a:r>
              <a:rPr kumimoji="1" lang="en-US" altLang="ko-Kore-KR" sz="2400" spc="-40" dirty="0">
                <a:latin typeface="+mn-ea"/>
              </a:rPr>
              <a:t>≤ x ≤ 1 </a:t>
            </a:r>
            <a:endParaRPr kumimoji="1" lang="ko-Kore-KR" altLang="en-US" sz="2400" spc="-40" dirty="0">
              <a:latin typeface="+mn-ea"/>
            </a:endParaRPr>
          </a:p>
        </p:txBody>
      </p:sp>
      <p:sp>
        <p:nvSpPr>
          <p:cNvPr id="131" name="제목 1">
            <a:extLst>
              <a:ext uri="{FF2B5EF4-FFF2-40B4-BE49-F238E27FC236}">
                <a16:creationId xmlns:a16="http://schemas.microsoft.com/office/drawing/2014/main" id="{335C356B-D4D5-8032-054E-012DD20F7FA9}"/>
              </a:ext>
            </a:extLst>
          </p:cNvPr>
          <p:cNvSpPr txBox="1">
            <a:spLocks/>
          </p:cNvSpPr>
          <p:nvPr/>
        </p:nvSpPr>
        <p:spPr>
          <a:xfrm>
            <a:off x="165083" y="156876"/>
            <a:ext cx="5858848" cy="586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0" dirty="0"/>
              <a:t>단일 </a:t>
            </a:r>
            <a:r>
              <a:rPr lang="en-US" altLang="ko-KR" sz="2400" b="0" dirty="0"/>
              <a:t>Functional requirement </a:t>
            </a:r>
            <a:r>
              <a:rPr lang="en-US" altLang="ko-KR" sz="2400" b="0" dirty="0">
                <a:sym typeface="Wingdings" pitchFamily="2" charset="2"/>
              </a:rPr>
              <a:t> multiple DP options</a:t>
            </a:r>
            <a:endParaRPr lang="ko-KR" altLang="en-US" sz="2400" b="0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95B1BFDE-2C2F-BAD7-34F9-B350A9861CC7}"/>
              </a:ext>
            </a:extLst>
          </p:cNvPr>
          <p:cNvSpPr txBox="1"/>
          <p:nvPr/>
        </p:nvSpPr>
        <p:spPr>
          <a:xfrm>
            <a:off x="211387" y="1786639"/>
            <a:ext cx="51693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800" spc="-40" dirty="0">
                <a:latin typeface="+mn-ea"/>
              </a:rPr>
              <a:t>FR</a:t>
            </a:r>
            <a:r>
              <a:rPr kumimoji="1" lang="en-US" altLang="ko-Kore-KR" sz="2400" spc="-40" baseline="-25000" dirty="0">
                <a:latin typeface="+mn-ea"/>
              </a:rPr>
              <a:t>1</a:t>
            </a:r>
            <a:endParaRPr kumimoji="1" lang="ko-Kore-KR" altLang="en-US" sz="2800" spc="-40" baseline="-25000" dirty="0">
              <a:latin typeface="+mn-ea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CA94A53-C110-6B0E-7C18-7E7BCA17CC93}"/>
              </a:ext>
            </a:extLst>
          </p:cNvPr>
          <p:cNvSpPr txBox="1"/>
          <p:nvPr/>
        </p:nvSpPr>
        <p:spPr>
          <a:xfrm>
            <a:off x="1279884" y="1109469"/>
            <a:ext cx="99610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latin typeface="+mn-ea"/>
              </a:rPr>
              <a:t>Option 1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35A3E76-0469-2F09-A7ED-30ADDF6D691B}"/>
              </a:ext>
            </a:extLst>
          </p:cNvPr>
          <p:cNvSpPr txBox="1"/>
          <p:nvPr/>
        </p:nvSpPr>
        <p:spPr>
          <a:xfrm>
            <a:off x="2947548" y="1109469"/>
            <a:ext cx="99610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latin typeface="+mn-ea"/>
              </a:rPr>
              <a:t>Option 2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BB373E9-6804-BFDF-D42F-C8A403B9864D}"/>
              </a:ext>
            </a:extLst>
          </p:cNvPr>
          <p:cNvSpPr txBox="1"/>
          <p:nvPr/>
        </p:nvSpPr>
        <p:spPr>
          <a:xfrm>
            <a:off x="4616473" y="1109469"/>
            <a:ext cx="99610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latin typeface="+mn-ea"/>
              </a:rPr>
              <a:t>Option 3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115CE14-D014-F3EB-23BA-0EA06CA04CC4}"/>
              </a:ext>
            </a:extLst>
          </p:cNvPr>
          <p:cNvSpPr txBox="1"/>
          <p:nvPr/>
        </p:nvSpPr>
        <p:spPr>
          <a:xfrm>
            <a:off x="1163956" y="1627310"/>
            <a:ext cx="1010148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 algn="l">
              <a:buFontTx/>
              <a:buChar char="-"/>
            </a:pPr>
            <a:r>
              <a:rPr kumimoji="1" lang="en-US" altLang="ko-KR" spc="-40" dirty="0">
                <a:latin typeface="+mn-ea"/>
              </a:rPr>
              <a:t>D</a:t>
            </a:r>
            <a:r>
              <a:rPr kumimoji="1" lang="en-US" altLang="ko-Kore-KR" spc="-40" dirty="0">
                <a:latin typeface="+mn-ea"/>
              </a:rPr>
              <a:t>P</a:t>
            </a:r>
            <a:r>
              <a:rPr kumimoji="1" lang="en-US" altLang="ko-Kore-KR" spc="-40" baseline="-25000" dirty="0">
                <a:latin typeface="+mn-ea"/>
              </a:rPr>
              <a:t>11</a:t>
            </a:r>
            <a:r>
              <a:rPr kumimoji="1" lang="en-US" altLang="ko-Kore-KR" spc="-40" dirty="0">
                <a:latin typeface="+mn-ea"/>
              </a:rPr>
              <a:t>↑</a:t>
            </a:r>
          </a:p>
          <a:p>
            <a:pPr marL="342900" indent="-342900">
              <a:buFontTx/>
              <a:buChar char="-"/>
            </a:pPr>
            <a:r>
              <a:rPr kumimoji="1" lang="en-US" altLang="ko-KR" spc="-40" dirty="0">
                <a:latin typeface="+mn-ea"/>
              </a:rPr>
              <a:t>D</a:t>
            </a:r>
            <a:r>
              <a:rPr kumimoji="1" lang="en-US" altLang="ko-Kore-KR" spc="-40" dirty="0">
                <a:latin typeface="+mn-ea"/>
              </a:rPr>
              <a:t>P</a:t>
            </a:r>
            <a:r>
              <a:rPr kumimoji="1" lang="en-US" altLang="ko-KR" spc="-40" baseline="-25000" dirty="0">
                <a:latin typeface="+mn-ea"/>
              </a:rPr>
              <a:t>2</a:t>
            </a:r>
            <a:r>
              <a:rPr kumimoji="1" lang="en-US" altLang="ko-Kore-KR" spc="-40" baseline="-25000" dirty="0">
                <a:latin typeface="+mn-ea"/>
              </a:rPr>
              <a:t>1</a:t>
            </a:r>
            <a:r>
              <a:rPr kumimoji="1" lang="en-US" altLang="ko-Kore-KR" spc="-40" dirty="0">
                <a:latin typeface="+mn-ea"/>
              </a:rPr>
              <a:t>↑</a:t>
            </a:r>
          </a:p>
          <a:p>
            <a:pPr marL="342900" indent="-342900">
              <a:buFontTx/>
              <a:buChar char="-"/>
            </a:pPr>
            <a:r>
              <a:rPr kumimoji="1" lang="en-US" altLang="ko-KR" spc="-40" dirty="0">
                <a:latin typeface="+mn-ea"/>
              </a:rPr>
              <a:t>D</a:t>
            </a:r>
            <a:r>
              <a:rPr kumimoji="1" lang="en-US" altLang="ko-Kore-KR" spc="-40" dirty="0">
                <a:latin typeface="+mn-ea"/>
              </a:rPr>
              <a:t>P</a:t>
            </a:r>
            <a:r>
              <a:rPr kumimoji="1" lang="en-US" altLang="ko-KR" spc="-40" baseline="-25000" dirty="0">
                <a:latin typeface="+mn-ea"/>
              </a:rPr>
              <a:t>33</a:t>
            </a:r>
            <a:r>
              <a:rPr kumimoji="1" lang="en-US" altLang="ko-Kore-KR" spc="-40" dirty="0">
                <a:latin typeface="+mn-ea"/>
              </a:rPr>
              <a:t>↓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821F93E-0955-219D-8699-5D092722FF90}"/>
              </a:ext>
            </a:extLst>
          </p:cNvPr>
          <p:cNvSpPr txBox="1"/>
          <p:nvPr/>
        </p:nvSpPr>
        <p:spPr>
          <a:xfrm>
            <a:off x="2836968" y="1742949"/>
            <a:ext cx="101014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 algn="l">
              <a:buFontTx/>
              <a:buChar char="-"/>
            </a:pPr>
            <a:r>
              <a:rPr kumimoji="1" lang="en-US" altLang="ko-KR" spc="-40" dirty="0">
                <a:latin typeface="+mn-ea"/>
              </a:rPr>
              <a:t>D</a:t>
            </a:r>
            <a:r>
              <a:rPr kumimoji="1" lang="en-US" altLang="ko-Kore-KR" spc="-40" dirty="0">
                <a:latin typeface="+mn-ea"/>
              </a:rPr>
              <a:t>P</a:t>
            </a:r>
            <a:r>
              <a:rPr kumimoji="1" lang="en-US" altLang="ko-Kore-KR" spc="-40" baseline="-25000" dirty="0">
                <a:latin typeface="+mn-ea"/>
              </a:rPr>
              <a:t>1</a:t>
            </a:r>
            <a:r>
              <a:rPr kumimoji="1" lang="en-US" altLang="ko-KR" spc="-40" baseline="-25000" dirty="0">
                <a:latin typeface="+mn-ea"/>
              </a:rPr>
              <a:t>2</a:t>
            </a:r>
            <a:r>
              <a:rPr kumimoji="1" lang="en-US" altLang="ko-Kore-KR" spc="-40" dirty="0">
                <a:latin typeface="+mn-ea"/>
              </a:rPr>
              <a:t>↑</a:t>
            </a:r>
          </a:p>
          <a:p>
            <a:pPr marL="342900" indent="-342900">
              <a:buFontTx/>
              <a:buChar char="-"/>
            </a:pPr>
            <a:r>
              <a:rPr kumimoji="1" lang="en-US" altLang="ko-KR" spc="-40" dirty="0">
                <a:latin typeface="+mn-ea"/>
              </a:rPr>
              <a:t>D</a:t>
            </a:r>
            <a:r>
              <a:rPr kumimoji="1" lang="en-US" altLang="ko-Kore-KR" spc="-40" dirty="0">
                <a:latin typeface="+mn-ea"/>
              </a:rPr>
              <a:t>P</a:t>
            </a:r>
            <a:r>
              <a:rPr kumimoji="1" lang="en-US" altLang="ko-KR" spc="-40" baseline="-25000" dirty="0">
                <a:latin typeface="+mn-ea"/>
              </a:rPr>
              <a:t>13</a:t>
            </a:r>
            <a:r>
              <a:rPr kumimoji="1" lang="en-US" altLang="ko-Kore-KR" spc="-40" dirty="0">
                <a:latin typeface="+mn-ea"/>
              </a:rPr>
              <a:t>↑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7CE89795-6EDC-B72F-332D-FB3EC4D5003C}"/>
              </a:ext>
            </a:extLst>
          </p:cNvPr>
          <p:cNvSpPr txBox="1"/>
          <p:nvPr/>
        </p:nvSpPr>
        <p:spPr>
          <a:xfrm>
            <a:off x="4554038" y="1524597"/>
            <a:ext cx="1010148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 algn="l">
              <a:buFontTx/>
              <a:buChar char="-"/>
            </a:pPr>
            <a:r>
              <a:rPr kumimoji="1" lang="en-US" altLang="ko-KR" spc="-40" dirty="0">
                <a:latin typeface="+mn-ea"/>
              </a:rPr>
              <a:t>D</a:t>
            </a:r>
            <a:r>
              <a:rPr kumimoji="1" lang="en-US" altLang="ko-Kore-KR" spc="-40" dirty="0">
                <a:latin typeface="+mn-ea"/>
              </a:rPr>
              <a:t>P</a:t>
            </a:r>
            <a:r>
              <a:rPr kumimoji="1" lang="en-US" altLang="ko-Kore-KR" spc="-40" baseline="-25000" dirty="0">
                <a:latin typeface="+mn-ea"/>
              </a:rPr>
              <a:t>21</a:t>
            </a:r>
            <a:r>
              <a:rPr kumimoji="1" lang="en-US" altLang="ko-Kore-KR" spc="-40" dirty="0">
                <a:latin typeface="+mn-ea"/>
              </a:rPr>
              <a:t>↑</a:t>
            </a:r>
          </a:p>
          <a:p>
            <a:pPr marL="342900" indent="-342900">
              <a:buFontTx/>
              <a:buChar char="-"/>
            </a:pPr>
            <a:r>
              <a:rPr kumimoji="1" lang="en-US" altLang="ko-KR" spc="-40" dirty="0">
                <a:latin typeface="+mn-ea"/>
              </a:rPr>
              <a:t>D</a:t>
            </a:r>
            <a:r>
              <a:rPr kumimoji="1" lang="en-US" altLang="ko-Kore-KR" spc="-40" dirty="0">
                <a:latin typeface="+mn-ea"/>
              </a:rPr>
              <a:t>P</a:t>
            </a:r>
            <a:r>
              <a:rPr kumimoji="1" lang="en-US" altLang="ko-KR" spc="-40" baseline="-25000" dirty="0">
                <a:latin typeface="+mn-ea"/>
              </a:rPr>
              <a:t>22</a:t>
            </a:r>
            <a:r>
              <a:rPr kumimoji="1" lang="en-US" altLang="ko-Kore-KR" spc="-40" dirty="0">
                <a:latin typeface="+mn-ea"/>
              </a:rPr>
              <a:t>↑</a:t>
            </a:r>
          </a:p>
          <a:p>
            <a:pPr marL="342900" indent="-342900">
              <a:buFontTx/>
              <a:buChar char="-"/>
            </a:pPr>
            <a:r>
              <a:rPr kumimoji="1" lang="en-US" altLang="ko-KR" spc="-40" dirty="0">
                <a:latin typeface="+mn-ea"/>
              </a:rPr>
              <a:t>D</a:t>
            </a:r>
            <a:r>
              <a:rPr kumimoji="1" lang="en-US" altLang="ko-Kore-KR" spc="-40" dirty="0">
                <a:latin typeface="+mn-ea"/>
              </a:rPr>
              <a:t>P</a:t>
            </a:r>
            <a:r>
              <a:rPr kumimoji="1" lang="en-US" altLang="ko-KR" spc="-40" baseline="-25000" dirty="0">
                <a:latin typeface="+mn-ea"/>
              </a:rPr>
              <a:t>31</a:t>
            </a:r>
            <a:r>
              <a:rPr kumimoji="1" lang="en-US" altLang="ko-Kore-KR" spc="-40" dirty="0">
                <a:latin typeface="+mn-ea"/>
              </a:rPr>
              <a:t>↓</a:t>
            </a:r>
          </a:p>
          <a:p>
            <a:pPr marL="342900" indent="-342900">
              <a:buFontTx/>
              <a:buChar char="-"/>
            </a:pPr>
            <a:r>
              <a:rPr kumimoji="1" lang="en-US" altLang="ko-Kore-KR" spc="-40" dirty="0">
                <a:latin typeface="+mn-ea"/>
              </a:rPr>
              <a:t>DP</a:t>
            </a:r>
            <a:r>
              <a:rPr kumimoji="1" lang="en-US" altLang="ko-Kore-KR" spc="-40" baseline="-25000" dirty="0">
                <a:latin typeface="+mn-ea"/>
              </a:rPr>
              <a:t>33</a:t>
            </a:r>
            <a:r>
              <a:rPr kumimoji="1" lang="en-US" altLang="ko-Kore-KR" spc="-40" dirty="0">
                <a:latin typeface="+mn-ea"/>
              </a:rPr>
              <a:t>↓</a:t>
            </a:r>
          </a:p>
        </p:txBody>
      </p:sp>
      <p:cxnSp>
        <p:nvCxnSpPr>
          <p:cNvPr id="140" name="직선 연결선[R] 139">
            <a:extLst>
              <a:ext uri="{FF2B5EF4-FFF2-40B4-BE49-F238E27FC236}">
                <a16:creationId xmlns:a16="http://schemas.microsoft.com/office/drawing/2014/main" id="{8B5895A3-03D6-B4D4-52D3-40D52DFBF0F5}"/>
              </a:ext>
            </a:extLst>
          </p:cNvPr>
          <p:cNvCxnSpPr>
            <a:cxnSpLocks/>
          </p:cNvCxnSpPr>
          <p:nvPr/>
        </p:nvCxnSpPr>
        <p:spPr>
          <a:xfrm>
            <a:off x="0" y="2804434"/>
            <a:ext cx="9144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A683E66-3468-E269-D651-ABBBFA8DD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240" y="195153"/>
            <a:ext cx="2485546" cy="24335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2F1CCC-7BCE-CF6C-B882-4BD5A8402E28}"/>
              </a:ext>
            </a:extLst>
          </p:cNvPr>
          <p:cNvSpPr txBox="1"/>
          <p:nvPr/>
        </p:nvSpPr>
        <p:spPr>
          <a:xfrm>
            <a:off x="8474927" y="215218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kumimoji="1" lang="ko-Kore-KR" altLang="en-US" spc="-40" dirty="0"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06DA78-BAEA-DB0A-38EB-8FA8667B0904}"/>
              </a:ext>
            </a:extLst>
          </p:cNvPr>
          <p:cNvSpPr/>
          <p:nvPr/>
        </p:nvSpPr>
        <p:spPr>
          <a:xfrm>
            <a:off x="6311590" y="156876"/>
            <a:ext cx="2754537" cy="25208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20" name="표 6">
            <a:extLst>
              <a:ext uri="{FF2B5EF4-FFF2-40B4-BE49-F238E27FC236}">
                <a16:creationId xmlns:a16="http://schemas.microsoft.com/office/drawing/2014/main" id="{D78FAC49-72E8-1140-6256-EE7B1A87AC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2681082"/>
              </p:ext>
            </p:extLst>
          </p:nvPr>
        </p:nvGraphicFramePr>
        <p:xfrm>
          <a:off x="178070" y="3262850"/>
          <a:ext cx="6301805" cy="309259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04640">
                  <a:extLst>
                    <a:ext uri="{9D8B030D-6E8A-4147-A177-3AD203B41FA5}">
                      <a16:colId xmlns:a16="http://schemas.microsoft.com/office/drawing/2014/main" val="1223708999"/>
                    </a:ext>
                  </a:extLst>
                </a:gridCol>
                <a:gridCol w="784075">
                  <a:extLst>
                    <a:ext uri="{9D8B030D-6E8A-4147-A177-3AD203B41FA5}">
                      <a16:colId xmlns:a16="http://schemas.microsoft.com/office/drawing/2014/main" val="2132387630"/>
                    </a:ext>
                  </a:extLst>
                </a:gridCol>
                <a:gridCol w="557010">
                  <a:extLst>
                    <a:ext uri="{9D8B030D-6E8A-4147-A177-3AD203B41FA5}">
                      <a16:colId xmlns:a16="http://schemas.microsoft.com/office/drawing/2014/main" val="1372662273"/>
                    </a:ext>
                  </a:extLst>
                </a:gridCol>
                <a:gridCol w="557010">
                  <a:extLst>
                    <a:ext uri="{9D8B030D-6E8A-4147-A177-3AD203B41FA5}">
                      <a16:colId xmlns:a16="http://schemas.microsoft.com/office/drawing/2014/main" val="1999170121"/>
                    </a:ext>
                  </a:extLst>
                </a:gridCol>
                <a:gridCol w="557010">
                  <a:extLst>
                    <a:ext uri="{9D8B030D-6E8A-4147-A177-3AD203B41FA5}">
                      <a16:colId xmlns:a16="http://schemas.microsoft.com/office/drawing/2014/main" val="971049935"/>
                    </a:ext>
                  </a:extLst>
                </a:gridCol>
                <a:gridCol w="557010">
                  <a:extLst>
                    <a:ext uri="{9D8B030D-6E8A-4147-A177-3AD203B41FA5}">
                      <a16:colId xmlns:a16="http://schemas.microsoft.com/office/drawing/2014/main" val="2499008506"/>
                    </a:ext>
                  </a:extLst>
                </a:gridCol>
                <a:gridCol w="557010">
                  <a:extLst>
                    <a:ext uri="{9D8B030D-6E8A-4147-A177-3AD203B41FA5}">
                      <a16:colId xmlns:a16="http://schemas.microsoft.com/office/drawing/2014/main" val="3114795183"/>
                    </a:ext>
                  </a:extLst>
                </a:gridCol>
                <a:gridCol w="557010">
                  <a:extLst>
                    <a:ext uri="{9D8B030D-6E8A-4147-A177-3AD203B41FA5}">
                      <a16:colId xmlns:a16="http://schemas.microsoft.com/office/drawing/2014/main" val="3108966744"/>
                    </a:ext>
                  </a:extLst>
                </a:gridCol>
                <a:gridCol w="557010">
                  <a:extLst>
                    <a:ext uri="{9D8B030D-6E8A-4147-A177-3AD203B41FA5}">
                      <a16:colId xmlns:a16="http://schemas.microsoft.com/office/drawing/2014/main" val="3347967339"/>
                    </a:ext>
                  </a:extLst>
                </a:gridCol>
                <a:gridCol w="557010">
                  <a:extLst>
                    <a:ext uri="{9D8B030D-6E8A-4147-A177-3AD203B41FA5}">
                      <a16:colId xmlns:a16="http://schemas.microsoft.com/office/drawing/2014/main" val="2355570405"/>
                    </a:ext>
                  </a:extLst>
                </a:gridCol>
                <a:gridCol w="557010">
                  <a:extLst>
                    <a:ext uri="{9D8B030D-6E8A-4147-A177-3AD203B41FA5}">
                      <a16:colId xmlns:a16="http://schemas.microsoft.com/office/drawing/2014/main" val="2735236718"/>
                    </a:ext>
                  </a:extLst>
                </a:gridCol>
              </a:tblGrid>
              <a:tr h="2803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</a:t>
                      </a:r>
                      <a:endParaRPr lang="ko-Kore-KR" altLang="en-US" sz="12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116" marR="69116" marT="34558" marB="3455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69116" marR="69116" marT="34558" marB="34558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bg1"/>
                          </a:solidFill>
                          <a:latin typeface="+mj-lt"/>
                        </a:rPr>
                        <a:t>Comp. 1</a:t>
                      </a:r>
                      <a:endParaRPr lang="ko-Kore-KR" altLang="en-US" sz="12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89871" marR="89871" marT="44935" marB="44935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0" dirty="0">
                          <a:solidFill>
                            <a:schemeClr val="bg1"/>
                          </a:solidFill>
                          <a:latin typeface="+mj-lt"/>
                        </a:rPr>
                        <a:t>Comp. 2</a:t>
                      </a:r>
                      <a:endParaRPr lang="ko-Kore-KR" altLang="en-US" sz="12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89871" marR="89871" marT="44935" marB="44935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bg1"/>
                          </a:solidFill>
                          <a:latin typeface="+mj-lt"/>
                        </a:rPr>
                        <a:t>Comp. 3</a:t>
                      </a:r>
                      <a:endParaRPr lang="ko-Kore-KR" altLang="en-US" sz="12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89871" marR="89871" marT="44935" marB="44935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469483"/>
                  </a:ext>
                </a:extLst>
              </a:tr>
              <a:tr h="4011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2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116" marR="69116" marT="34558" marB="34558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DP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+mj-lt"/>
                        </a:rPr>
                        <a:t>1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2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3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+mj-lt"/>
                        </a:rPr>
                        <a:t>1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2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+mj-lt"/>
                        </a:rPr>
                        <a:t>1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2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3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4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extLst>
                  <a:ext uri="{0D108BD9-81ED-4DB2-BD59-A6C34878D82A}">
                    <a16:rowId xmlns:a16="http://schemas.microsoft.com/office/drawing/2014/main" val="1509310541"/>
                  </a:ext>
                </a:extLst>
              </a:tr>
              <a:tr h="280304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Comp. 1</a:t>
                      </a:r>
                    </a:p>
                  </a:txBody>
                  <a:tcPr marL="89871" marR="89871" marT="44935" marB="44935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+mj-lt"/>
                        </a:rPr>
                        <a:t>1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x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extLst>
                  <a:ext uri="{0D108BD9-81ED-4DB2-BD59-A6C34878D82A}">
                    <a16:rowId xmlns:a16="http://schemas.microsoft.com/office/drawing/2014/main" val="971290227"/>
                  </a:ext>
                </a:extLst>
              </a:tr>
              <a:tr h="28030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2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0.4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0.1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>
                        <a:latin typeface="+mj-lt"/>
                      </a:endParaRPr>
                    </a:p>
                  </a:txBody>
                  <a:tcPr marL="69116" marR="69116" marT="34558" marB="34558"/>
                </a:tc>
                <a:extLst>
                  <a:ext uri="{0D108BD9-81ED-4DB2-BD59-A6C34878D82A}">
                    <a16:rowId xmlns:a16="http://schemas.microsoft.com/office/drawing/2014/main" val="3409766992"/>
                  </a:ext>
                </a:extLst>
              </a:tr>
              <a:tr h="25342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3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0.6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0.3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rgbClr val="C00000"/>
                          </a:solidFill>
                          <a:latin typeface="+mj-lt"/>
                        </a:rPr>
                        <a:t>0.5</a:t>
                      </a:r>
                      <a:endParaRPr lang="ko-Kore-KR" altLang="en-US" sz="12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69116" marR="69116" marT="34558" marB="345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rgbClr val="C00000"/>
                          </a:solidFill>
                          <a:latin typeface="+mj-lt"/>
                        </a:rPr>
                        <a:t>0.7</a:t>
                      </a:r>
                      <a:endParaRPr lang="ko-Kore-KR" altLang="en-US" sz="12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extLst>
                  <a:ext uri="{0D108BD9-81ED-4DB2-BD59-A6C34878D82A}">
                    <a16:rowId xmlns:a16="http://schemas.microsoft.com/office/drawing/2014/main" val="1055105521"/>
                  </a:ext>
                </a:extLst>
              </a:tr>
              <a:tr h="329956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Comp.</a:t>
                      </a:r>
                      <a:r>
                        <a:rPr lang="en-US" altLang="ko-KR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89871" marR="89871" marT="44935" marB="44935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+mj-lt"/>
                        </a:rPr>
                        <a:t>1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rgbClr val="C00000"/>
                          </a:solidFill>
                          <a:latin typeface="+mj-lt"/>
                        </a:rPr>
                        <a:t>0.2</a:t>
                      </a:r>
                      <a:endParaRPr lang="ko-Kore-KR" altLang="en-US" sz="12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69116" marR="69116" marT="34558" marB="3455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1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extLst>
                  <a:ext uri="{0D108BD9-81ED-4DB2-BD59-A6C34878D82A}">
                    <a16:rowId xmlns:a16="http://schemas.microsoft.com/office/drawing/2014/main" val="1631473572"/>
                  </a:ext>
                </a:extLst>
              </a:tr>
              <a:tr h="253426">
                <a:tc vMerge="1">
                  <a:txBody>
                    <a:bodyPr/>
                    <a:lstStyle/>
                    <a:p>
                      <a:pPr algn="ctr"/>
                      <a:endParaRPr lang="ko-Kore-KR" altLang="en-US" sz="1800" b="0" dirty="0">
                        <a:latin typeface="+mj-lt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2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287819"/>
                  </a:ext>
                </a:extLst>
              </a:tr>
              <a:tr h="253426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 .</a:t>
                      </a:r>
                      <a:r>
                        <a:rPr lang="en-US" altLang="ko-KR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ore-KR" altLang="en-US" sz="12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871" marR="89871" marT="44935" marB="44935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1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0.4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66870981"/>
                  </a:ext>
                </a:extLst>
              </a:tr>
              <a:tr h="25342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2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rgbClr val="C00000"/>
                          </a:solidFill>
                          <a:latin typeface="+mj-lt"/>
                        </a:rPr>
                        <a:t>0.3</a:t>
                      </a:r>
                      <a:endParaRPr lang="ko-Kore-KR" altLang="en-US" sz="12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3553724"/>
                  </a:ext>
                </a:extLst>
              </a:tr>
              <a:tr h="25342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3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0.3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06944541"/>
                  </a:ext>
                </a:extLst>
              </a:tr>
              <a:tr h="253426">
                <a:tc vMerge="1">
                  <a:txBody>
                    <a:bodyPr/>
                    <a:lstStyle/>
                    <a:p>
                      <a:pPr algn="ctr"/>
                      <a:endParaRPr lang="ko-Kore-KR" altLang="en-US" sz="1800" b="0" dirty="0">
                        <a:latin typeface="+mj-lt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4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0.5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0.4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7435024"/>
                  </a:ext>
                </a:extLst>
              </a:tr>
            </a:tbl>
          </a:graphicData>
        </a:graphic>
      </p:graphicFrame>
      <p:graphicFrame>
        <p:nvGraphicFramePr>
          <p:cNvPr id="21" name="표 6">
            <a:extLst>
              <a:ext uri="{FF2B5EF4-FFF2-40B4-BE49-F238E27FC236}">
                <a16:creationId xmlns:a16="http://schemas.microsoft.com/office/drawing/2014/main" id="{2A6C88FE-2873-25D4-AB2D-1694A486BA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64993"/>
              </p:ext>
            </p:extLst>
          </p:nvPr>
        </p:nvGraphicFramePr>
        <p:xfrm>
          <a:off x="323036" y="3393668"/>
          <a:ext cx="6301805" cy="309259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04640">
                  <a:extLst>
                    <a:ext uri="{9D8B030D-6E8A-4147-A177-3AD203B41FA5}">
                      <a16:colId xmlns:a16="http://schemas.microsoft.com/office/drawing/2014/main" val="1223708999"/>
                    </a:ext>
                  </a:extLst>
                </a:gridCol>
                <a:gridCol w="784075">
                  <a:extLst>
                    <a:ext uri="{9D8B030D-6E8A-4147-A177-3AD203B41FA5}">
                      <a16:colId xmlns:a16="http://schemas.microsoft.com/office/drawing/2014/main" val="2132387630"/>
                    </a:ext>
                  </a:extLst>
                </a:gridCol>
                <a:gridCol w="557010">
                  <a:extLst>
                    <a:ext uri="{9D8B030D-6E8A-4147-A177-3AD203B41FA5}">
                      <a16:colId xmlns:a16="http://schemas.microsoft.com/office/drawing/2014/main" val="1372662273"/>
                    </a:ext>
                  </a:extLst>
                </a:gridCol>
                <a:gridCol w="557010">
                  <a:extLst>
                    <a:ext uri="{9D8B030D-6E8A-4147-A177-3AD203B41FA5}">
                      <a16:colId xmlns:a16="http://schemas.microsoft.com/office/drawing/2014/main" val="1999170121"/>
                    </a:ext>
                  </a:extLst>
                </a:gridCol>
                <a:gridCol w="557010">
                  <a:extLst>
                    <a:ext uri="{9D8B030D-6E8A-4147-A177-3AD203B41FA5}">
                      <a16:colId xmlns:a16="http://schemas.microsoft.com/office/drawing/2014/main" val="971049935"/>
                    </a:ext>
                  </a:extLst>
                </a:gridCol>
                <a:gridCol w="557010">
                  <a:extLst>
                    <a:ext uri="{9D8B030D-6E8A-4147-A177-3AD203B41FA5}">
                      <a16:colId xmlns:a16="http://schemas.microsoft.com/office/drawing/2014/main" val="2499008506"/>
                    </a:ext>
                  </a:extLst>
                </a:gridCol>
                <a:gridCol w="557010">
                  <a:extLst>
                    <a:ext uri="{9D8B030D-6E8A-4147-A177-3AD203B41FA5}">
                      <a16:colId xmlns:a16="http://schemas.microsoft.com/office/drawing/2014/main" val="3114795183"/>
                    </a:ext>
                  </a:extLst>
                </a:gridCol>
                <a:gridCol w="557010">
                  <a:extLst>
                    <a:ext uri="{9D8B030D-6E8A-4147-A177-3AD203B41FA5}">
                      <a16:colId xmlns:a16="http://schemas.microsoft.com/office/drawing/2014/main" val="3108966744"/>
                    </a:ext>
                  </a:extLst>
                </a:gridCol>
                <a:gridCol w="557010">
                  <a:extLst>
                    <a:ext uri="{9D8B030D-6E8A-4147-A177-3AD203B41FA5}">
                      <a16:colId xmlns:a16="http://schemas.microsoft.com/office/drawing/2014/main" val="3347967339"/>
                    </a:ext>
                  </a:extLst>
                </a:gridCol>
                <a:gridCol w="557010">
                  <a:extLst>
                    <a:ext uri="{9D8B030D-6E8A-4147-A177-3AD203B41FA5}">
                      <a16:colId xmlns:a16="http://schemas.microsoft.com/office/drawing/2014/main" val="2355570405"/>
                    </a:ext>
                  </a:extLst>
                </a:gridCol>
                <a:gridCol w="557010">
                  <a:extLst>
                    <a:ext uri="{9D8B030D-6E8A-4147-A177-3AD203B41FA5}">
                      <a16:colId xmlns:a16="http://schemas.microsoft.com/office/drawing/2014/main" val="2735236718"/>
                    </a:ext>
                  </a:extLst>
                </a:gridCol>
              </a:tblGrid>
              <a:tr h="2803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</a:t>
                      </a:r>
                      <a:endParaRPr lang="ko-Kore-KR" altLang="en-US" sz="12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116" marR="69116" marT="34558" marB="3455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69116" marR="69116" marT="34558" marB="34558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bg1"/>
                          </a:solidFill>
                          <a:latin typeface="+mj-lt"/>
                        </a:rPr>
                        <a:t>Comp. 1</a:t>
                      </a:r>
                      <a:endParaRPr lang="ko-Kore-KR" altLang="en-US" sz="12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89871" marR="89871" marT="44935" marB="44935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0" dirty="0">
                          <a:solidFill>
                            <a:schemeClr val="bg1"/>
                          </a:solidFill>
                          <a:latin typeface="+mj-lt"/>
                        </a:rPr>
                        <a:t>Comp. 2</a:t>
                      </a:r>
                      <a:endParaRPr lang="ko-Kore-KR" altLang="en-US" sz="12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89871" marR="89871" marT="44935" marB="44935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bg1"/>
                          </a:solidFill>
                          <a:latin typeface="+mj-lt"/>
                        </a:rPr>
                        <a:t>Comp. 3</a:t>
                      </a:r>
                      <a:endParaRPr lang="ko-Kore-KR" altLang="en-US" sz="12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89871" marR="89871" marT="44935" marB="44935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469483"/>
                  </a:ext>
                </a:extLst>
              </a:tr>
              <a:tr h="4011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2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116" marR="69116" marT="34558" marB="34558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DP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+mj-lt"/>
                        </a:rPr>
                        <a:t>1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2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3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+mj-lt"/>
                        </a:rPr>
                        <a:t>1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2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+mj-lt"/>
                        </a:rPr>
                        <a:t>1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2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3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4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extLst>
                  <a:ext uri="{0D108BD9-81ED-4DB2-BD59-A6C34878D82A}">
                    <a16:rowId xmlns:a16="http://schemas.microsoft.com/office/drawing/2014/main" val="1509310541"/>
                  </a:ext>
                </a:extLst>
              </a:tr>
              <a:tr h="280304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Comp. 1</a:t>
                      </a:r>
                    </a:p>
                  </a:txBody>
                  <a:tcPr marL="89871" marR="89871" marT="44935" marB="44935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+mj-lt"/>
                        </a:rPr>
                        <a:t>1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x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extLst>
                  <a:ext uri="{0D108BD9-81ED-4DB2-BD59-A6C34878D82A}">
                    <a16:rowId xmlns:a16="http://schemas.microsoft.com/office/drawing/2014/main" val="971290227"/>
                  </a:ext>
                </a:extLst>
              </a:tr>
              <a:tr h="28030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2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0.4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0.1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extLst>
                  <a:ext uri="{0D108BD9-81ED-4DB2-BD59-A6C34878D82A}">
                    <a16:rowId xmlns:a16="http://schemas.microsoft.com/office/drawing/2014/main" val="3409766992"/>
                  </a:ext>
                </a:extLst>
              </a:tr>
              <a:tr h="25342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3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0.6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0.3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rgbClr val="C00000"/>
                          </a:solidFill>
                          <a:latin typeface="+mj-lt"/>
                        </a:rPr>
                        <a:t>0.5</a:t>
                      </a:r>
                      <a:endParaRPr lang="ko-Kore-KR" altLang="en-US" sz="12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69116" marR="69116" marT="34558" marB="345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rgbClr val="C00000"/>
                          </a:solidFill>
                          <a:latin typeface="+mj-lt"/>
                        </a:rPr>
                        <a:t>0.7</a:t>
                      </a:r>
                      <a:endParaRPr lang="ko-Kore-KR" altLang="en-US" sz="12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extLst>
                  <a:ext uri="{0D108BD9-81ED-4DB2-BD59-A6C34878D82A}">
                    <a16:rowId xmlns:a16="http://schemas.microsoft.com/office/drawing/2014/main" val="1055105521"/>
                  </a:ext>
                </a:extLst>
              </a:tr>
              <a:tr h="329956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Comp.</a:t>
                      </a:r>
                      <a:r>
                        <a:rPr lang="en-US" altLang="ko-KR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89871" marR="89871" marT="44935" marB="44935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+mj-lt"/>
                        </a:rPr>
                        <a:t>1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rgbClr val="C00000"/>
                          </a:solidFill>
                          <a:latin typeface="+mj-lt"/>
                        </a:rPr>
                        <a:t>0.2</a:t>
                      </a:r>
                      <a:endParaRPr lang="ko-Kore-KR" altLang="en-US" sz="12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69116" marR="69116" marT="34558" marB="3455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1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extLst>
                  <a:ext uri="{0D108BD9-81ED-4DB2-BD59-A6C34878D82A}">
                    <a16:rowId xmlns:a16="http://schemas.microsoft.com/office/drawing/2014/main" val="1631473572"/>
                  </a:ext>
                </a:extLst>
              </a:tr>
              <a:tr h="253426">
                <a:tc vMerge="1">
                  <a:txBody>
                    <a:bodyPr/>
                    <a:lstStyle/>
                    <a:p>
                      <a:pPr algn="ctr"/>
                      <a:endParaRPr lang="ko-Kore-KR" altLang="en-US" sz="1800" b="0" dirty="0">
                        <a:latin typeface="+mj-lt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2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287819"/>
                  </a:ext>
                </a:extLst>
              </a:tr>
              <a:tr h="253426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 .</a:t>
                      </a:r>
                      <a:r>
                        <a:rPr lang="en-US" altLang="ko-KR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ore-KR" altLang="en-US" sz="12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871" marR="89871" marT="44935" marB="44935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1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0.4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66870981"/>
                  </a:ext>
                </a:extLst>
              </a:tr>
              <a:tr h="25342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2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rgbClr val="C00000"/>
                          </a:solidFill>
                          <a:latin typeface="+mj-lt"/>
                        </a:rPr>
                        <a:t>0.3</a:t>
                      </a:r>
                      <a:endParaRPr lang="ko-Kore-KR" altLang="en-US" sz="12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3553724"/>
                  </a:ext>
                </a:extLst>
              </a:tr>
              <a:tr h="25342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3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0.3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06944541"/>
                  </a:ext>
                </a:extLst>
              </a:tr>
              <a:tr h="253426">
                <a:tc vMerge="1">
                  <a:txBody>
                    <a:bodyPr/>
                    <a:lstStyle/>
                    <a:p>
                      <a:pPr algn="ctr"/>
                      <a:endParaRPr lang="ko-Kore-KR" altLang="en-US" sz="1800" b="0" dirty="0">
                        <a:latin typeface="+mj-lt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4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0.5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0.4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9116" marR="69116" marT="34558" marB="345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7435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8415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DA36226-9A3F-2467-0B01-3E87EC63F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516E8D-3345-D3D0-E277-2C2A8CF89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01BB3144-A544-1D78-2CCD-8C2A3DCE21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242842"/>
              </p:ext>
            </p:extLst>
          </p:nvPr>
        </p:nvGraphicFramePr>
        <p:xfrm>
          <a:off x="431005" y="964430"/>
          <a:ext cx="6278919" cy="40637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3096">
                  <a:extLst>
                    <a:ext uri="{9D8B030D-6E8A-4147-A177-3AD203B41FA5}">
                      <a16:colId xmlns:a16="http://schemas.microsoft.com/office/drawing/2014/main" val="119374587"/>
                    </a:ext>
                  </a:extLst>
                </a:gridCol>
                <a:gridCol w="620647">
                  <a:extLst>
                    <a:ext uri="{9D8B030D-6E8A-4147-A177-3AD203B41FA5}">
                      <a16:colId xmlns:a16="http://schemas.microsoft.com/office/drawing/2014/main" val="2997601113"/>
                    </a:ext>
                  </a:extLst>
                </a:gridCol>
                <a:gridCol w="620647">
                  <a:extLst>
                    <a:ext uri="{9D8B030D-6E8A-4147-A177-3AD203B41FA5}">
                      <a16:colId xmlns:a16="http://schemas.microsoft.com/office/drawing/2014/main" val="3948831755"/>
                    </a:ext>
                  </a:extLst>
                </a:gridCol>
                <a:gridCol w="620647">
                  <a:extLst>
                    <a:ext uri="{9D8B030D-6E8A-4147-A177-3AD203B41FA5}">
                      <a16:colId xmlns:a16="http://schemas.microsoft.com/office/drawing/2014/main" val="3114410377"/>
                    </a:ext>
                  </a:extLst>
                </a:gridCol>
                <a:gridCol w="620647">
                  <a:extLst>
                    <a:ext uri="{9D8B030D-6E8A-4147-A177-3AD203B41FA5}">
                      <a16:colId xmlns:a16="http://schemas.microsoft.com/office/drawing/2014/main" val="2710453477"/>
                    </a:ext>
                  </a:extLst>
                </a:gridCol>
                <a:gridCol w="620647">
                  <a:extLst>
                    <a:ext uri="{9D8B030D-6E8A-4147-A177-3AD203B41FA5}">
                      <a16:colId xmlns:a16="http://schemas.microsoft.com/office/drawing/2014/main" val="3266673721"/>
                    </a:ext>
                  </a:extLst>
                </a:gridCol>
                <a:gridCol w="620647">
                  <a:extLst>
                    <a:ext uri="{9D8B030D-6E8A-4147-A177-3AD203B41FA5}">
                      <a16:colId xmlns:a16="http://schemas.microsoft.com/office/drawing/2014/main" val="1926833475"/>
                    </a:ext>
                  </a:extLst>
                </a:gridCol>
                <a:gridCol w="620647">
                  <a:extLst>
                    <a:ext uri="{9D8B030D-6E8A-4147-A177-3AD203B41FA5}">
                      <a16:colId xmlns:a16="http://schemas.microsoft.com/office/drawing/2014/main" val="1655439164"/>
                    </a:ext>
                  </a:extLst>
                </a:gridCol>
                <a:gridCol w="620647">
                  <a:extLst>
                    <a:ext uri="{9D8B030D-6E8A-4147-A177-3AD203B41FA5}">
                      <a16:colId xmlns:a16="http://schemas.microsoft.com/office/drawing/2014/main" val="3047862111"/>
                    </a:ext>
                  </a:extLst>
                </a:gridCol>
                <a:gridCol w="620647">
                  <a:extLst>
                    <a:ext uri="{9D8B030D-6E8A-4147-A177-3AD203B41FA5}">
                      <a16:colId xmlns:a16="http://schemas.microsoft.com/office/drawing/2014/main" val="1268014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8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</a:t>
                      </a:r>
                      <a:endParaRPr lang="ko-Kore-KR" altLang="en-US" sz="18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0323" marR="70323" marT="35161" marB="35161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bg1"/>
                          </a:solidFill>
                          <a:latin typeface="+mj-lt"/>
                        </a:rPr>
                        <a:t>Comp. 1</a:t>
                      </a:r>
                      <a:endParaRPr lang="ko-Kore-KR" altLang="en-US" sz="18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01399" marR="101399" marT="50699" marB="50699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800" b="0" dirty="0">
                          <a:solidFill>
                            <a:schemeClr val="bg1"/>
                          </a:solidFill>
                          <a:latin typeface="+mj-lt"/>
                        </a:rPr>
                        <a:t>Comp. 2</a:t>
                      </a:r>
                      <a:endParaRPr lang="ko-Kore-KR" altLang="en-US" sz="18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01399" marR="101399" marT="50699" marB="50699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bg1"/>
                          </a:solidFill>
                          <a:latin typeface="+mj-lt"/>
                        </a:rPr>
                        <a:t>Comp. 3</a:t>
                      </a:r>
                      <a:endParaRPr lang="ko-Kore-KR" altLang="en-US" sz="18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01399" marR="101399" marT="50699" marB="50699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01399" marR="101399" marT="50699" marB="50699" anchor="ctr"/>
                </a:tc>
                <a:extLst>
                  <a:ext uri="{0D108BD9-81ED-4DB2-BD59-A6C34878D82A}">
                    <a16:rowId xmlns:a16="http://schemas.microsoft.com/office/drawing/2014/main" val="4046960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latin typeface="+mj-lt"/>
                        </a:rPr>
                        <a:t>DP</a:t>
                      </a:r>
                      <a:endParaRPr lang="ko-Kore-KR" altLang="en-US" sz="1800" b="0" dirty="0">
                        <a:latin typeface="+mj-lt"/>
                      </a:endParaRPr>
                    </a:p>
                  </a:txBody>
                  <a:tcPr marL="70323" marR="70323" marT="35161" marB="3516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0" dirty="0">
                          <a:latin typeface="+mj-lt"/>
                        </a:rPr>
                        <a:t>1</a:t>
                      </a:r>
                      <a:endParaRPr lang="ko-Kore-KR" altLang="en-US" sz="1800" b="0" dirty="0">
                        <a:latin typeface="+mj-lt"/>
                      </a:endParaRPr>
                    </a:p>
                  </a:txBody>
                  <a:tcPr marL="70323" marR="70323" marT="35161" marB="3516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latin typeface="+mj-lt"/>
                        </a:rPr>
                        <a:t>2</a:t>
                      </a:r>
                      <a:endParaRPr lang="ko-Kore-KR" altLang="en-US" sz="1800" b="0" dirty="0">
                        <a:latin typeface="+mj-lt"/>
                      </a:endParaRPr>
                    </a:p>
                  </a:txBody>
                  <a:tcPr marL="70323" marR="70323" marT="35161" marB="3516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latin typeface="+mj-lt"/>
                        </a:rPr>
                        <a:t>3</a:t>
                      </a:r>
                      <a:endParaRPr lang="ko-Kore-KR" altLang="en-US" sz="1800" b="0" dirty="0">
                        <a:latin typeface="+mj-lt"/>
                      </a:endParaRPr>
                    </a:p>
                  </a:txBody>
                  <a:tcPr marL="70323" marR="70323" marT="35161" marB="3516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0" dirty="0">
                          <a:latin typeface="+mj-lt"/>
                        </a:rPr>
                        <a:t>1</a:t>
                      </a:r>
                      <a:endParaRPr lang="ko-Kore-KR" altLang="en-US" sz="1800" b="0" dirty="0">
                        <a:latin typeface="+mj-lt"/>
                      </a:endParaRPr>
                    </a:p>
                  </a:txBody>
                  <a:tcPr marL="70323" marR="70323" marT="35161" marB="3516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latin typeface="+mj-lt"/>
                        </a:rPr>
                        <a:t>2</a:t>
                      </a:r>
                      <a:endParaRPr lang="ko-Kore-KR" altLang="en-US" sz="1800" b="0" dirty="0">
                        <a:latin typeface="+mj-lt"/>
                      </a:endParaRPr>
                    </a:p>
                  </a:txBody>
                  <a:tcPr marL="70323" marR="70323" marT="35161" marB="3516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0" dirty="0">
                          <a:latin typeface="+mj-lt"/>
                        </a:rPr>
                        <a:t>1</a:t>
                      </a:r>
                      <a:endParaRPr lang="ko-Kore-KR" altLang="en-US" sz="1800" b="0" dirty="0">
                        <a:latin typeface="+mj-lt"/>
                      </a:endParaRPr>
                    </a:p>
                  </a:txBody>
                  <a:tcPr marL="70323" marR="70323" marT="35161" marB="3516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latin typeface="+mj-lt"/>
                        </a:rPr>
                        <a:t>2</a:t>
                      </a:r>
                      <a:endParaRPr lang="ko-Kore-KR" altLang="en-US" sz="1800" b="0" dirty="0">
                        <a:latin typeface="+mj-lt"/>
                      </a:endParaRPr>
                    </a:p>
                  </a:txBody>
                  <a:tcPr marL="70323" marR="70323" marT="35161" marB="3516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latin typeface="+mj-lt"/>
                        </a:rPr>
                        <a:t>3</a:t>
                      </a:r>
                      <a:endParaRPr lang="ko-Kore-KR" altLang="en-US" sz="1800" b="0" dirty="0">
                        <a:latin typeface="+mj-lt"/>
                      </a:endParaRPr>
                    </a:p>
                  </a:txBody>
                  <a:tcPr marL="70323" marR="70323" marT="35161" marB="3516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latin typeface="+mj-lt"/>
                        </a:rPr>
                        <a:t>4</a:t>
                      </a:r>
                      <a:endParaRPr lang="ko-Kore-KR" altLang="en-US" sz="1800" b="0" dirty="0">
                        <a:latin typeface="+mj-lt"/>
                      </a:endParaRPr>
                    </a:p>
                  </a:txBody>
                  <a:tcPr marL="70323" marR="70323" marT="35161" marB="3516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747431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FR. 1</a:t>
                      </a:r>
                      <a:endParaRPr lang="ko-Kore-KR" altLang="en-US" sz="1800" dirty="0"/>
                    </a:p>
                  </a:txBody>
                  <a:tcPr vert="ea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spc="-40" dirty="0">
                          <a:latin typeface="+mn-ea"/>
                        </a:rPr>
                        <a:t>1</a:t>
                      </a:r>
                      <a:endParaRPr lang="ko-Kore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spc="-40" dirty="0">
                          <a:latin typeface="+mn-ea"/>
                        </a:rPr>
                        <a:t>1</a:t>
                      </a:r>
                      <a:endParaRPr lang="ko-Kore-KR" alt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-</a:t>
                      </a:r>
                      <a:r>
                        <a:rPr lang="en-US" altLang="ko-KR" sz="1800" dirty="0"/>
                        <a:t>1</a:t>
                      </a:r>
                      <a:endParaRPr lang="ko-Kore-KR" alt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26844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spc="-40" dirty="0">
                          <a:latin typeface="+mn-ea"/>
                        </a:rPr>
                        <a:t>1</a:t>
                      </a:r>
                      <a:endParaRPr lang="ko-Kore-KR" altLang="en-US" sz="18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spc="-40" dirty="0">
                          <a:latin typeface="+mn-ea"/>
                        </a:rPr>
                        <a:t>1</a:t>
                      </a:r>
                      <a:endParaRPr lang="ko-Kore-KR" altLang="en-US" sz="18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17503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spc="-40" dirty="0">
                          <a:latin typeface="+mn-ea"/>
                        </a:rPr>
                        <a:t>1</a:t>
                      </a:r>
                      <a:endParaRPr lang="ko-Kore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spc="-40" dirty="0">
                          <a:latin typeface="+mn-ea"/>
                        </a:rPr>
                        <a:t>1</a:t>
                      </a:r>
                      <a:endParaRPr lang="ko-Kore-KR" altLang="en-US" sz="18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spc="-40" dirty="0">
                          <a:latin typeface="+mn-ea"/>
                        </a:rPr>
                        <a:t>-1</a:t>
                      </a:r>
                      <a:endParaRPr lang="ko-Kore-KR" altLang="en-US" sz="18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spc="-40" dirty="0">
                          <a:latin typeface="+mn-ea"/>
                        </a:rPr>
                        <a:t>-1</a:t>
                      </a:r>
                      <a:endParaRPr lang="ko-Kore-KR" altLang="en-US" sz="18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9103537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FR. 2</a:t>
                      </a:r>
                      <a:endParaRPr lang="ko-Kore-KR" altLang="en-US" sz="1800" dirty="0"/>
                    </a:p>
                  </a:txBody>
                  <a:tcPr vert="ea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1</a:t>
                      </a:r>
                      <a:endParaRPr lang="ko-Kore-KR" alt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1</a:t>
                      </a:r>
                      <a:endParaRPr lang="ko-Kore-KR" alt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1</a:t>
                      </a:r>
                      <a:endParaRPr lang="ko-Kore-KR" alt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1</a:t>
                      </a:r>
                      <a:endParaRPr lang="ko-Kore-KR" alt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96566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-</a:t>
                      </a:r>
                      <a:r>
                        <a:rPr lang="en-US" altLang="ko-KR" sz="1800" dirty="0"/>
                        <a:t>1</a:t>
                      </a:r>
                      <a:endParaRPr lang="ko-Kore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-</a:t>
                      </a:r>
                      <a:r>
                        <a:rPr lang="en-US" altLang="ko-KR" sz="1800" dirty="0"/>
                        <a:t>1</a:t>
                      </a:r>
                      <a:endParaRPr lang="ko-Kore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1</a:t>
                      </a:r>
                      <a:endParaRPr lang="ko-Kore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/>
                        <a:t>1</a:t>
                      </a:r>
                      <a:endParaRPr lang="ko-Kore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1</a:t>
                      </a:r>
                      <a:endParaRPr lang="ko-Kore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2180425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1</a:t>
                      </a:r>
                      <a:endParaRPr lang="ko-Kore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1</a:t>
                      </a:r>
                      <a:endParaRPr lang="ko-Kore-KR" altLang="en-US" sz="18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1</a:t>
                      </a:r>
                      <a:endParaRPr lang="ko-Kore-KR" altLang="en-US" sz="18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75183"/>
                  </a:ext>
                </a:extLst>
              </a:tr>
              <a:tr h="337234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-</a:t>
                      </a:r>
                      <a:r>
                        <a:rPr lang="en-US" altLang="ko-KR" sz="1800" dirty="0"/>
                        <a:t>1</a:t>
                      </a:r>
                      <a:endParaRPr lang="ko-Kore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-</a:t>
                      </a:r>
                      <a:r>
                        <a:rPr lang="en-US" altLang="ko-KR" sz="1800" dirty="0"/>
                        <a:t>1</a:t>
                      </a:r>
                      <a:endParaRPr lang="ko-Kore-KR" altLang="en-US" sz="18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1</a:t>
                      </a:r>
                      <a:endParaRPr lang="ko-Kore-KR" altLang="en-US" sz="18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1</a:t>
                      </a:r>
                      <a:endParaRPr lang="ko-Kore-KR" altLang="en-US" sz="18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1</a:t>
                      </a:r>
                      <a:endParaRPr lang="ko-Kore-KR" altLang="en-US" sz="18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925255"/>
                  </a:ext>
                </a:extLst>
              </a:tr>
              <a:tr h="30870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FR.  3</a:t>
                      </a:r>
                      <a:endParaRPr lang="ko-Kore-KR" altLang="en-US" sz="1800" dirty="0"/>
                    </a:p>
                  </a:txBody>
                  <a:tcPr vert="ea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1</a:t>
                      </a:r>
                      <a:endParaRPr lang="ko-Kore-KR" alt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1</a:t>
                      </a:r>
                      <a:endParaRPr lang="ko-Kore-KR" alt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-</a:t>
                      </a:r>
                      <a:r>
                        <a:rPr lang="en-US" altLang="ko-KR" sz="1800" dirty="0"/>
                        <a:t>1</a:t>
                      </a:r>
                      <a:endParaRPr lang="ko-Kore-KR" alt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-</a:t>
                      </a:r>
                      <a:r>
                        <a:rPr lang="en-US" altLang="ko-KR" sz="1800" dirty="0"/>
                        <a:t>1</a:t>
                      </a:r>
                      <a:endParaRPr lang="ko-Kore-KR" alt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22499617"/>
                  </a:ext>
                </a:extLst>
              </a:tr>
              <a:tr h="280182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1</a:t>
                      </a:r>
                      <a:endParaRPr lang="ko-Kore-KR" altLang="en-US" sz="18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1</a:t>
                      </a:r>
                      <a:endParaRPr lang="ko-Kore-KR" altLang="en-US" sz="18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1</a:t>
                      </a:r>
                      <a:endParaRPr lang="ko-Kore-KR" altLang="en-US" sz="18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1</a:t>
                      </a:r>
                      <a:endParaRPr lang="ko-Kore-KR" altLang="en-US" sz="18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644025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8992CEB-028B-9C3C-FE76-86AD8D01E532}"/>
              </a:ext>
            </a:extLst>
          </p:cNvPr>
          <p:cNvSpPr txBox="1"/>
          <p:nvPr/>
        </p:nvSpPr>
        <p:spPr>
          <a:xfrm>
            <a:off x="7154025" y="2732896"/>
            <a:ext cx="132202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- FR</a:t>
            </a:r>
            <a:r>
              <a:rPr kumimoji="1" lang="en-US" altLang="ko-Kore-KR" spc="-40" baseline="-25000" dirty="0">
                <a:latin typeface="+mn-ea"/>
              </a:rPr>
              <a:t>11</a:t>
            </a:r>
            <a:r>
              <a:rPr kumimoji="1" lang="en-US" altLang="ko-Kore-KR" spc="-40" dirty="0">
                <a:latin typeface="+mn-ea"/>
              </a:rPr>
              <a:t> &amp; FR</a:t>
            </a:r>
            <a:r>
              <a:rPr kumimoji="1" lang="en-US" altLang="ko-Kore-KR" spc="-40" baseline="-25000" dirty="0">
                <a:latin typeface="+mn-ea"/>
              </a:rPr>
              <a:t>23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B240E7-1282-BE9E-1C48-7635314DFA17}"/>
              </a:ext>
            </a:extLst>
          </p:cNvPr>
          <p:cNvSpPr txBox="1"/>
          <p:nvPr/>
        </p:nvSpPr>
        <p:spPr>
          <a:xfrm>
            <a:off x="6862482" y="2279269"/>
            <a:ext cx="143661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b="1" spc="-40" dirty="0">
                <a:solidFill>
                  <a:srgbClr val="C00000"/>
                </a:solidFill>
                <a:latin typeface="+mn-ea"/>
              </a:rPr>
              <a:t>Good group</a:t>
            </a:r>
            <a:endParaRPr kumimoji="1" lang="ko-Kore-KR" altLang="en-US" sz="2000" b="1" spc="-4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F47321-B4EF-A4D3-B662-C76B779849F3}"/>
              </a:ext>
            </a:extLst>
          </p:cNvPr>
          <p:cNvSpPr txBox="1"/>
          <p:nvPr/>
        </p:nvSpPr>
        <p:spPr>
          <a:xfrm>
            <a:off x="7154025" y="1445312"/>
            <a:ext cx="132202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- FR</a:t>
            </a:r>
            <a:r>
              <a:rPr kumimoji="1" lang="en-US" altLang="ko-Kore-KR" spc="-40" baseline="-25000" dirty="0">
                <a:latin typeface="+mn-ea"/>
              </a:rPr>
              <a:t>11</a:t>
            </a:r>
            <a:r>
              <a:rPr kumimoji="1" lang="en-US" altLang="ko-Kore-KR" spc="-40" dirty="0">
                <a:latin typeface="+mn-ea"/>
              </a:rPr>
              <a:t> &amp; FR</a:t>
            </a:r>
            <a:r>
              <a:rPr kumimoji="1" lang="en-US" altLang="ko-Kore-KR" spc="-40" baseline="-25000" dirty="0">
                <a:latin typeface="+mn-ea"/>
              </a:rPr>
              <a:t>21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2D737B-8505-382D-F5D1-DECEA179A12F}"/>
              </a:ext>
            </a:extLst>
          </p:cNvPr>
          <p:cNvSpPr txBox="1"/>
          <p:nvPr/>
        </p:nvSpPr>
        <p:spPr>
          <a:xfrm>
            <a:off x="6862482" y="991685"/>
            <a:ext cx="135325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b="1" spc="-40" dirty="0">
                <a:latin typeface="+mn-ea"/>
              </a:rPr>
              <a:t>No synergy</a:t>
            </a:r>
            <a:endParaRPr kumimoji="1" lang="ko-Kore-KR" altLang="en-US" sz="2000" b="1" spc="-4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3132C5-2048-E9B4-CDCB-25CD1C15843C}"/>
              </a:ext>
            </a:extLst>
          </p:cNvPr>
          <p:cNvSpPr txBox="1"/>
          <p:nvPr/>
        </p:nvSpPr>
        <p:spPr>
          <a:xfrm>
            <a:off x="7154025" y="4581726"/>
            <a:ext cx="132202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- FR</a:t>
            </a:r>
            <a:r>
              <a:rPr kumimoji="1" lang="en-US" altLang="ko-Kore-KR" spc="-40" baseline="-25000" dirty="0">
                <a:latin typeface="+mn-ea"/>
              </a:rPr>
              <a:t>13</a:t>
            </a:r>
            <a:r>
              <a:rPr kumimoji="1" lang="en-US" altLang="ko-Kore-KR" spc="-40" dirty="0">
                <a:latin typeface="+mn-ea"/>
              </a:rPr>
              <a:t> &amp; FR</a:t>
            </a:r>
            <a:r>
              <a:rPr kumimoji="1" lang="en-US" altLang="ko-Kore-KR" spc="-40" baseline="-25000" dirty="0">
                <a:latin typeface="+mn-ea"/>
              </a:rPr>
              <a:t>24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D90C72-3991-2E65-AB93-04BEA5D1EE88}"/>
              </a:ext>
            </a:extLst>
          </p:cNvPr>
          <p:cNvSpPr txBox="1"/>
          <p:nvPr/>
        </p:nvSpPr>
        <p:spPr>
          <a:xfrm>
            <a:off x="6862482" y="4128099"/>
            <a:ext cx="184294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b="1" spc="-40" dirty="0">
                <a:latin typeface="+mn-ea"/>
              </a:rPr>
              <a:t>Negative group</a:t>
            </a:r>
            <a:endParaRPr kumimoji="1" lang="ko-Kore-KR" altLang="en-US" sz="2000" b="1" spc="-4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C47095-CAA3-F733-7D84-0C98CD47288F}"/>
              </a:ext>
            </a:extLst>
          </p:cNvPr>
          <p:cNvSpPr txBox="1"/>
          <p:nvPr/>
        </p:nvSpPr>
        <p:spPr>
          <a:xfrm>
            <a:off x="171756" y="5466863"/>
            <a:ext cx="401860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latin typeface="+mn-ea"/>
              </a:rPr>
              <a:t>Group 1 : FR1 &amp; FR2  </a:t>
            </a:r>
            <a:r>
              <a:rPr kumimoji="1" lang="en-US" altLang="ko-Kore-KR" sz="2000" spc="-40" dirty="0">
                <a:latin typeface="+mn-ea"/>
                <a:sym typeface="Wingdings" pitchFamily="2" charset="2"/>
              </a:rPr>
              <a:t>= </a:t>
            </a:r>
            <a:r>
              <a:rPr kumimoji="1" lang="en-US" altLang="ko-Kore-KR" sz="2000" spc="-40" dirty="0">
                <a:latin typeface="+mn-ea"/>
              </a:rPr>
              <a:t>{FR</a:t>
            </a:r>
            <a:r>
              <a:rPr kumimoji="1" lang="en-US" altLang="ko-Kore-KR" sz="2000" spc="-40" baseline="-25000" dirty="0">
                <a:latin typeface="+mn-ea"/>
              </a:rPr>
              <a:t>11 </a:t>
            </a:r>
            <a:r>
              <a:rPr kumimoji="1" lang="en-US" altLang="ko-Kore-KR" sz="2000" spc="-40" dirty="0">
                <a:latin typeface="+mn-ea"/>
              </a:rPr>
              <a:t>, FR</a:t>
            </a:r>
            <a:r>
              <a:rPr kumimoji="1" lang="en-US" altLang="ko-Kore-KR" sz="2000" spc="-40" baseline="-25000" dirty="0">
                <a:latin typeface="+mn-ea"/>
              </a:rPr>
              <a:t>23</a:t>
            </a:r>
            <a:r>
              <a:rPr kumimoji="1" lang="en-US" altLang="ko-Kore-KR" sz="2000" spc="-40" dirty="0">
                <a:latin typeface="+mn-ea"/>
              </a:rPr>
              <a:t>}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E4F366-EFE4-8B30-F329-A5C602233DAD}"/>
              </a:ext>
            </a:extLst>
          </p:cNvPr>
          <p:cNvSpPr txBox="1"/>
          <p:nvPr/>
        </p:nvSpPr>
        <p:spPr>
          <a:xfrm>
            <a:off x="171756" y="5890491"/>
            <a:ext cx="342927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latin typeface="+mn-ea"/>
              </a:rPr>
              <a:t>Group 2 : FR3           </a:t>
            </a:r>
            <a:r>
              <a:rPr kumimoji="1" lang="en-US" altLang="ko-Kore-KR" sz="2000" spc="-40" dirty="0">
                <a:latin typeface="+mn-ea"/>
                <a:sym typeface="Wingdings" pitchFamily="2" charset="2"/>
              </a:rPr>
              <a:t>= </a:t>
            </a:r>
            <a:r>
              <a:rPr kumimoji="1" lang="en-US" altLang="ko-Kore-KR" sz="2000" spc="-40" dirty="0">
                <a:latin typeface="+mn-ea"/>
              </a:rPr>
              <a:t>{FR</a:t>
            </a:r>
            <a:r>
              <a:rPr kumimoji="1" lang="en-US" altLang="ko-Kore-KR" sz="2000" spc="-40" baseline="-25000" dirty="0">
                <a:latin typeface="+mn-ea"/>
              </a:rPr>
              <a:t>31</a:t>
            </a:r>
            <a:r>
              <a:rPr kumimoji="1" lang="en-US" altLang="ko-Kore-KR" sz="2000" spc="-40" dirty="0">
                <a:latin typeface="+mn-ea"/>
              </a:rPr>
              <a:t>}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8B2505-4878-6E39-2AB0-8F4D22287D8C}"/>
              </a:ext>
            </a:extLst>
          </p:cNvPr>
          <p:cNvSpPr txBox="1"/>
          <p:nvPr/>
        </p:nvSpPr>
        <p:spPr>
          <a:xfrm>
            <a:off x="4612612" y="5489378"/>
            <a:ext cx="4359632" cy="83099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 FR</a:t>
            </a:r>
            <a:r>
              <a:rPr kumimoji="1" lang="ko-Kore-KR" altLang="en-US" spc="-40" dirty="0">
                <a:latin typeface="+mn-ea"/>
              </a:rPr>
              <a:t>의 </a:t>
            </a:r>
            <a:r>
              <a:rPr kumimoji="1" lang="en-US" altLang="ko-Kore-KR" spc="-40" dirty="0">
                <a:latin typeface="+mn-ea"/>
              </a:rPr>
              <a:t>c</a:t>
            </a:r>
            <a:r>
              <a:rPr kumimoji="1" lang="en-US" altLang="ko-KR" spc="-40" dirty="0">
                <a:latin typeface="+mn-ea"/>
              </a:rPr>
              <a:t>andidate</a:t>
            </a:r>
            <a:r>
              <a:rPr kumimoji="1" lang="ko-KR" altLang="en-US" spc="-40" dirty="0">
                <a:latin typeface="+mn-ea"/>
              </a:rPr>
              <a:t>을 기준으로 </a:t>
            </a:r>
            <a:r>
              <a:rPr kumimoji="1" lang="en-US" altLang="ko-KR" spc="-40" dirty="0">
                <a:latin typeface="+mn-ea"/>
              </a:rPr>
              <a:t>grouping</a:t>
            </a:r>
          </a:p>
          <a:p>
            <a:pPr algn="l"/>
            <a:r>
              <a:rPr kumimoji="1" lang="ko-KR" altLang="en-US" spc="-40" dirty="0">
                <a:latin typeface="+mn-ea"/>
              </a:rPr>
              <a:t>  </a:t>
            </a:r>
            <a:r>
              <a:rPr kumimoji="1" lang="en-US" altLang="ko-KR" spc="-40" dirty="0">
                <a:latin typeface="+mn-ea"/>
              </a:rPr>
              <a:t>- </a:t>
            </a:r>
            <a:r>
              <a:rPr kumimoji="1" lang="ko-KR" altLang="en-US" spc="-40" dirty="0">
                <a:latin typeface="+mn-ea"/>
              </a:rPr>
              <a:t>그러나 이것은 </a:t>
            </a:r>
            <a:r>
              <a:rPr kumimoji="1" lang="en-US" altLang="ko-KR" spc="-40" dirty="0">
                <a:latin typeface="+mn-ea"/>
              </a:rPr>
              <a:t>Direct interaction</a:t>
            </a:r>
            <a:r>
              <a:rPr kumimoji="1" lang="ko-KR" altLang="en-US" spc="-40" dirty="0">
                <a:latin typeface="+mn-ea"/>
              </a:rPr>
              <a:t>만 고려</a:t>
            </a:r>
            <a:endParaRPr kumimoji="1" lang="en-US" altLang="ko-KR" spc="-40" dirty="0">
              <a:latin typeface="+mn-ea"/>
            </a:endParaRPr>
          </a:p>
          <a:p>
            <a:pPr algn="l"/>
            <a:r>
              <a:rPr kumimoji="1" lang="en-US" altLang="ko-Kore-KR" spc="-40" dirty="0">
                <a:latin typeface="+mn-ea"/>
              </a:rPr>
              <a:t>  </a:t>
            </a:r>
            <a:r>
              <a:rPr kumimoji="1" lang="en-US" altLang="ko-KR" spc="-40" dirty="0">
                <a:latin typeface="+mn-ea"/>
              </a:rPr>
              <a:t>- </a:t>
            </a:r>
            <a:r>
              <a:rPr kumimoji="1" lang="en-US" altLang="ko-Kore-KR" spc="-40" dirty="0">
                <a:latin typeface="+mn-ea"/>
              </a:rPr>
              <a:t>Indirect flow</a:t>
            </a:r>
            <a:r>
              <a:rPr kumimoji="1" lang="ko-Kore-KR" altLang="en-US" spc="-40" dirty="0">
                <a:latin typeface="+mn-ea"/>
              </a:rPr>
              <a:t>도 고려가 필요함</a:t>
            </a:r>
            <a:r>
              <a:rPr kumimoji="1" lang="en-US" altLang="ko-Kore-KR" spc="-40" dirty="0">
                <a:latin typeface="+mn-ea"/>
              </a:rPr>
              <a:t>.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4BA077-2C5D-6C97-DDFC-1946978D9B1E}"/>
              </a:ext>
            </a:extLst>
          </p:cNvPr>
          <p:cNvSpPr txBox="1"/>
          <p:nvPr/>
        </p:nvSpPr>
        <p:spPr>
          <a:xfrm>
            <a:off x="8524902" y="3538710"/>
            <a:ext cx="39498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z="2000" spc="-40" dirty="0">
                <a:latin typeface="+mn-ea"/>
              </a:rPr>
              <a:t>= 2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1AB0A8-B5FE-1DF0-B9DE-851936A20A5C}"/>
              </a:ext>
            </a:extLst>
          </p:cNvPr>
          <p:cNvSpPr txBox="1"/>
          <p:nvPr/>
        </p:nvSpPr>
        <p:spPr>
          <a:xfrm>
            <a:off x="8524902" y="1806041"/>
            <a:ext cx="39498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z="2000" spc="-40" dirty="0">
                <a:latin typeface="+mn-ea"/>
              </a:rPr>
              <a:t>= 0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E58AD2-E103-D26F-54A8-E87D76A23EA7}"/>
              </a:ext>
            </a:extLst>
          </p:cNvPr>
          <p:cNvSpPr txBox="1"/>
          <p:nvPr/>
        </p:nvSpPr>
        <p:spPr>
          <a:xfrm>
            <a:off x="8524902" y="4849070"/>
            <a:ext cx="49564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z="2000" spc="-40" dirty="0">
                <a:latin typeface="+mn-ea"/>
              </a:rPr>
              <a:t>= -3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12B1DD0-E56E-7065-1A67-B9DE3DCCB075}"/>
              </a:ext>
            </a:extLst>
          </p:cNvPr>
          <p:cNvSpPr txBox="1">
            <a:spLocks/>
          </p:cNvSpPr>
          <p:nvPr/>
        </p:nvSpPr>
        <p:spPr>
          <a:xfrm>
            <a:off x="40577" y="26798"/>
            <a:ext cx="9365660" cy="586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0" dirty="0"/>
              <a:t>FR </a:t>
            </a:r>
            <a:r>
              <a:rPr lang="en-US" altLang="ko-KR" sz="2400" b="0" dirty="0">
                <a:sym typeface="Wingdings" pitchFamily="2" charset="2"/>
              </a:rPr>
              <a:t>grouping &lt;without considering DP interface compatibility&gt;</a:t>
            </a:r>
            <a:endParaRPr lang="ko-KR" altLang="en-US" sz="2400" b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F4DEFB-BAAA-C062-46A5-EA10B0495FB2}"/>
              </a:ext>
            </a:extLst>
          </p:cNvPr>
          <p:cNvSpPr txBox="1"/>
          <p:nvPr/>
        </p:nvSpPr>
        <p:spPr>
          <a:xfrm>
            <a:off x="7154025" y="3121779"/>
            <a:ext cx="132202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- FR</a:t>
            </a:r>
            <a:r>
              <a:rPr kumimoji="1" lang="en-US" altLang="ko-Kore-KR" spc="-40" baseline="-25000" dirty="0">
                <a:latin typeface="+mn-ea"/>
              </a:rPr>
              <a:t>1</a:t>
            </a:r>
            <a:r>
              <a:rPr kumimoji="1" lang="en-US" altLang="ko-KR" spc="-40" baseline="-25000" dirty="0">
                <a:latin typeface="+mn-ea"/>
              </a:rPr>
              <a:t>2</a:t>
            </a:r>
            <a:r>
              <a:rPr kumimoji="1" lang="en-US" altLang="ko-Kore-KR" spc="-40" dirty="0">
                <a:latin typeface="+mn-ea"/>
              </a:rPr>
              <a:t> &amp; FR</a:t>
            </a:r>
            <a:r>
              <a:rPr kumimoji="1" lang="en-US" altLang="ko-Kore-KR" spc="-40" baseline="-25000" dirty="0">
                <a:latin typeface="+mn-ea"/>
              </a:rPr>
              <a:t>2</a:t>
            </a:r>
            <a:r>
              <a:rPr kumimoji="1" lang="en-US" altLang="ko-KR" spc="-40" baseline="-25000" dirty="0">
                <a:latin typeface="+mn-ea"/>
              </a:rPr>
              <a:t>1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6AA2A1-7680-1D6D-5597-3E1A2DDF9119}"/>
              </a:ext>
            </a:extLst>
          </p:cNvPr>
          <p:cNvSpPr txBox="1"/>
          <p:nvPr/>
        </p:nvSpPr>
        <p:spPr>
          <a:xfrm>
            <a:off x="8524902" y="2816115"/>
            <a:ext cx="11990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3200" spc="-40" dirty="0">
                <a:solidFill>
                  <a:srgbClr val="C00000"/>
                </a:solidFill>
                <a:latin typeface="+mn-ea"/>
              </a:rPr>
              <a:t>}</a:t>
            </a:r>
            <a:endParaRPr kumimoji="1" lang="ko-Kore-KR" altLang="en-US" spc="-40" dirty="0">
              <a:solidFill>
                <a:srgbClr val="C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63825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387709-10B5-CA42-E283-AEA257333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F5A7A3-E5C4-A127-1D6F-8EEACAD8E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4F71768-A474-0A7F-BCB2-F0F9C71092C0}"/>
              </a:ext>
            </a:extLst>
          </p:cNvPr>
          <p:cNvCxnSpPr>
            <a:cxnSpLocks/>
            <a:stCxn id="39" idx="6"/>
            <a:endCxn id="54" idx="2"/>
          </p:cNvCxnSpPr>
          <p:nvPr/>
        </p:nvCxnSpPr>
        <p:spPr>
          <a:xfrm>
            <a:off x="10577884" y="1018472"/>
            <a:ext cx="226699" cy="503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F792CCA6-0D39-732E-1FDD-3E0BC655B5B0}"/>
              </a:ext>
            </a:extLst>
          </p:cNvPr>
          <p:cNvSpPr/>
          <p:nvPr/>
        </p:nvSpPr>
        <p:spPr>
          <a:xfrm>
            <a:off x="9423974" y="164063"/>
            <a:ext cx="2387600" cy="2387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BA2155F-D6CC-4258-90AD-1658D845FA10}"/>
              </a:ext>
            </a:extLst>
          </p:cNvPr>
          <p:cNvSpPr/>
          <p:nvPr/>
        </p:nvSpPr>
        <p:spPr>
          <a:xfrm>
            <a:off x="10318605" y="0"/>
            <a:ext cx="598337" cy="33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C</a:t>
            </a:r>
            <a:r>
              <a:rPr kumimoji="1" lang="en-US" altLang="ko-Kore-KR" baseline="-25000" dirty="0">
                <a:solidFill>
                  <a:schemeClr val="tx1"/>
                </a:solidFill>
              </a:rPr>
              <a:t>1</a:t>
            </a:r>
            <a:endParaRPr kumimoji="1" lang="ko-Kore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DF153B1-6898-C615-91F3-E32F96FEA84B}"/>
              </a:ext>
            </a:extLst>
          </p:cNvPr>
          <p:cNvSpPr/>
          <p:nvPr/>
        </p:nvSpPr>
        <p:spPr>
          <a:xfrm>
            <a:off x="9797592" y="628326"/>
            <a:ext cx="780292" cy="7802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DP</a:t>
            </a:r>
            <a:r>
              <a:rPr kumimoji="1" lang="en-US" altLang="ko-Kore-KR" sz="1600" baseline="-25000" dirty="0">
                <a:solidFill>
                  <a:schemeClr val="tx1"/>
                </a:solidFill>
              </a:rPr>
              <a:t>11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C030AD0-1B50-A8BC-CD28-2B83C9AC375E}"/>
              </a:ext>
            </a:extLst>
          </p:cNvPr>
          <p:cNvSpPr/>
          <p:nvPr/>
        </p:nvSpPr>
        <p:spPr>
          <a:xfrm>
            <a:off x="12487362" y="206304"/>
            <a:ext cx="2387600" cy="2387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4824FF1-0CEB-5B89-7995-F54A0718DE80}"/>
              </a:ext>
            </a:extLst>
          </p:cNvPr>
          <p:cNvSpPr/>
          <p:nvPr/>
        </p:nvSpPr>
        <p:spPr>
          <a:xfrm>
            <a:off x="13381993" y="42241"/>
            <a:ext cx="598337" cy="33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C</a:t>
            </a:r>
            <a:r>
              <a:rPr kumimoji="1" lang="en-US" altLang="ko-Kore-KR" baseline="-25000" dirty="0">
                <a:solidFill>
                  <a:schemeClr val="tx1"/>
                </a:solidFill>
              </a:rPr>
              <a:t>2</a:t>
            </a:r>
            <a:endParaRPr kumimoji="1" lang="ko-Kore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C0B12FA-D5C2-9423-B6CD-7A6084E19977}"/>
              </a:ext>
            </a:extLst>
          </p:cNvPr>
          <p:cNvSpPr/>
          <p:nvPr/>
        </p:nvSpPr>
        <p:spPr>
          <a:xfrm>
            <a:off x="11156611" y="2890440"/>
            <a:ext cx="2387600" cy="2387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B3B0AD9-5A03-1EA8-B6BD-68E9761D3ADD}"/>
              </a:ext>
            </a:extLst>
          </p:cNvPr>
          <p:cNvSpPr/>
          <p:nvPr/>
        </p:nvSpPr>
        <p:spPr>
          <a:xfrm>
            <a:off x="12051242" y="2726377"/>
            <a:ext cx="598337" cy="33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C</a:t>
            </a:r>
            <a:r>
              <a:rPr kumimoji="1" lang="en-US" altLang="ko-Kore-KR" baseline="-25000" dirty="0">
                <a:solidFill>
                  <a:schemeClr val="tx1"/>
                </a:solidFill>
              </a:rPr>
              <a:t>3</a:t>
            </a:r>
            <a:endParaRPr kumimoji="1" lang="ko-Kore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6BBF26C-EB1E-E1BF-5EE7-7ED3FFA4B88B}"/>
              </a:ext>
            </a:extLst>
          </p:cNvPr>
          <p:cNvSpPr/>
          <p:nvPr/>
        </p:nvSpPr>
        <p:spPr>
          <a:xfrm>
            <a:off x="10804583" y="678696"/>
            <a:ext cx="780292" cy="7802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DP</a:t>
            </a:r>
            <a:r>
              <a:rPr kumimoji="1" lang="en-US" altLang="ko-Kore-KR" sz="1600" baseline="-25000" dirty="0">
                <a:solidFill>
                  <a:schemeClr val="tx1"/>
                </a:solidFill>
              </a:rPr>
              <a:t>12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4DBE422-BECE-82F7-306E-64EE42000E9F}"/>
              </a:ext>
            </a:extLst>
          </p:cNvPr>
          <p:cNvSpPr/>
          <p:nvPr/>
        </p:nvSpPr>
        <p:spPr>
          <a:xfrm>
            <a:off x="10264075" y="1509260"/>
            <a:ext cx="780292" cy="7802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DP</a:t>
            </a:r>
            <a:r>
              <a:rPr kumimoji="1" lang="en-US" altLang="ko-Kore-KR" sz="1600" baseline="-25000" dirty="0">
                <a:solidFill>
                  <a:schemeClr val="tx1"/>
                </a:solidFill>
              </a:rPr>
              <a:t>13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9E7B9106-E83C-7F79-79E0-239D47124B45}"/>
              </a:ext>
            </a:extLst>
          </p:cNvPr>
          <p:cNvSpPr/>
          <p:nvPr/>
        </p:nvSpPr>
        <p:spPr>
          <a:xfrm>
            <a:off x="12800020" y="695752"/>
            <a:ext cx="780292" cy="7802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DP</a:t>
            </a:r>
            <a:r>
              <a:rPr kumimoji="1" lang="en-US" altLang="ko-Kore-KR" sz="1600" baseline="-25000" dirty="0">
                <a:solidFill>
                  <a:schemeClr val="tx1"/>
                </a:solidFill>
              </a:rPr>
              <a:t>21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C678040-4447-8CD0-0761-ACAA108DB199}"/>
              </a:ext>
            </a:extLst>
          </p:cNvPr>
          <p:cNvSpPr/>
          <p:nvPr/>
        </p:nvSpPr>
        <p:spPr>
          <a:xfrm>
            <a:off x="13807011" y="695752"/>
            <a:ext cx="780292" cy="7802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DP</a:t>
            </a:r>
            <a:r>
              <a:rPr kumimoji="1" lang="en-US" altLang="ko-Kore-KR" sz="1600" baseline="-25000" dirty="0">
                <a:solidFill>
                  <a:schemeClr val="tx1"/>
                </a:solidFill>
              </a:rPr>
              <a:t>22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331AEFA6-604A-5697-25FC-837E844B563D}"/>
              </a:ext>
            </a:extLst>
          </p:cNvPr>
          <p:cNvSpPr/>
          <p:nvPr/>
        </p:nvSpPr>
        <p:spPr>
          <a:xfrm>
            <a:off x="11469269" y="3242943"/>
            <a:ext cx="780292" cy="7802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DP</a:t>
            </a:r>
            <a:r>
              <a:rPr kumimoji="1" lang="en-US" altLang="ko-Kore-KR" sz="1600" baseline="-25000" dirty="0">
                <a:solidFill>
                  <a:schemeClr val="tx1"/>
                </a:solidFill>
              </a:rPr>
              <a:t>31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1D95264C-81DF-621C-EAEA-D0A6FA897700}"/>
              </a:ext>
            </a:extLst>
          </p:cNvPr>
          <p:cNvSpPr/>
          <p:nvPr/>
        </p:nvSpPr>
        <p:spPr>
          <a:xfrm>
            <a:off x="12476260" y="3293313"/>
            <a:ext cx="780292" cy="7802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DP</a:t>
            </a:r>
            <a:r>
              <a:rPr kumimoji="1" lang="en-US" altLang="ko-Kore-KR" sz="1600" baseline="-25000" dirty="0">
                <a:solidFill>
                  <a:schemeClr val="tx1"/>
                </a:solidFill>
              </a:rPr>
              <a:t>32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497F88E-BC5D-3B49-1D24-5C7BE6085947}"/>
              </a:ext>
            </a:extLst>
          </p:cNvPr>
          <p:cNvSpPr/>
          <p:nvPr/>
        </p:nvSpPr>
        <p:spPr>
          <a:xfrm>
            <a:off x="11469269" y="4167503"/>
            <a:ext cx="780292" cy="7802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DP</a:t>
            </a:r>
            <a:r>
              <a:rPr kumimoji="1" lang="en-US" altLang="ko-Kore-KR" sz="1600" baseline="-25000" dirty="0">
                <a:solidFill>
                  <a:schemeClr val="tx1"/>
                </a:solidFill>
              </a:rPr>
              <a:t>33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04EC2252-5819-8275-449D-4234F0EA9E75}"/>
              </a:ext>
            </a:extLst>
          </p:cNvPr>
          <p:cNvSpPr/>
          <p:nvPr/>
        </p:nvSpPr>
        <p:spPr>
          <a:xfrm>
            <a:off x="12476260" y="4217873"/>
            <a:ext cx="780292" cy="7802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DP</a:t>
            </a:r>
            <a:r>
              <a:rPr kumimoji="1" lang="en-US" altLang="ko-Kore-KR" sz="1600" baseline="-25000" dirty="0">
                <a:solidFill>
                  <a:schemeClr val="tx1"/>
                </a:solidFill>
              </a:rPr>
              <a:t>34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E98EB50F-A5B2-29AE-CA3B-DA2958CA5503}"/>
              </a:ext>
            </a:extLst>
          </p:cNvPr>
          <p:cNvCxnSpPr>
            <a:cxnSpLocks/>
            <a:stCxn id="54" idx="4"/>
            <a:endCxn id="55" idx="7"/>
          </p:cNvCxnSpPr>
          <p:nvPr/>
        </p:nvCxnSpPr>
        <p:spPr>
          <a:xfrm flipH="1">
            <a:off x="10930096" y="1458988"/>
            <a:ext cx="264633" cy="1645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7C2ED2EE-A740-2F56-E435-63B1857D047C}"/>
              </a:ext>
            </a:extLst>
          </p:cNvPr>
          <p:cNvCxnSpPr>
            <a:cxnSpLocks/>
            <a:stCxn id="39" idx="4"/>
            <a:endCxn id="55" idx="1"/>
          </p:cNvCxnSpPr>
          <p:nvPr/>
        </p:nvCxnSpPr>
        <p:spPr>
          <a:xfrm>
            <a:off x="10187738" y="1408618"/>
            <a:ext cx="190608" cy="214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7C33839A-CC84-4CB3-256C-180BB87BF6DE}"/>
              </a:ext>
            </a:extLst>
          </p:cNvPr>
          <p:cNvCxnSpPr>
            <a:cxnSpLocks/>
            <a:stCxn id="55" idx="6"/>
          </p:cNvCxnSpPr>
          <p:nvPr/>
        </p:nvCxnSpPr>
        <p:spPr>
          <a:xfrm flipV="1">
            <a:off x="11044367" y="1458988"/>
            <a:ext cx="377061" cy="4404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BA4EAAAF-7C3E-8694-2415-F298F9AEEB7E}"/>
              </a:ext>
            </a:extLst>
          </p:cNvPr>
          <p:cNvCxnSpPr>
            <a:cxnSpLocks/>
          </p:cNvCxnSpPr>
          <p:nvPr/>
        </p:nvCxnSpPr>
        <p:spPr>
          <a:xfrm>
            <a:off x="11883602" y="1357280"/>
            <a:ext cx="5246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A346A69-9A04-9D46-1B4B-1DC2E816B34E}"/>
              </a:ext>
            </a:extLst>
          </p:cNvPr>
          <p:cNvCxnSpPr>
            <a:cxnSpLocks/>
          </p:cNvCxnSpPr>
          <p:nvPr/>
        </p:nvCxnSpPr>
        <p:spPr>
          <a:xfrm flipH="1" flipV="1">
            <a:off x="11156610" y="2551663"/>
            <a:ext cx="312659" cy="506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C0286E96-326D-0681-5467-F3867BAEBB03}"/>
              </a:ext>
            </a:extLst>
          </p:cNvPr>
          <p:cNvCxnSpPr>
            <a:cxnSpLocks/>
          </p:cNvCxnSpPr>
          <p:nvPr/>
        </p:nvCxnSpPr>
        <p:spPr>
          <a:xfrm>
            <a:off x="11377687" y="2420696"/>
            <a:ext cx="262734" cy="4406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DEFA4C7B-3582-D889-A2B6-B5523EFE46C7}"/>
              </a:ext>
            </a:extLst>
          </p:cNvPr>
          <p:cNvCxnSpPr>
            <a:cxnSpLocks/>
          </p:cNvCxnSpPr>
          <p:nvPr/>
        </p:nvCxnSpPr>
        <p:spPr>
          <a:xfrm flipH="1">
            <a:off x="13016181" y="2641012"/>
            <a:ext cx="240371" cy="3528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EEADA2EE-9611-9EDA-0477-4E055BC26DA8}"/>
              </a:ext>
            </a:extLst>
          </p:cNvPr>
          <p:cNvCxnSpPr>
            <a:cxnSpLocks/>
          </p:cNvCxnSpPr>
          <p:nvPr/>
        </p:nvCxnSpPr>
        <p:spPr>
          <a:xfrm flipH="1">
            <a:off x="11887911" y="1595127"/>
            <a:ext cx="492669" cy="11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2A4CE85-9A98-86FB-9643-D78058CABE53}"/>
              </a:ext>
            </a:extLst>
          </p:cNvPr>
          <p:cNvCxnSpPr>
            <a:cxnSpLocks/>
            <a:stCxn id="54" idx="6"/>
            <a:endCxn id="56" idx="2"/>
          </p:cNvCxnSpPr>
          <p:nvPr/>
        </p:nvCxnSpPr>
        <p:spPr>
          <a:xfrm>
            <a:off x="11584875" y="1068842"/>
            <a:ext cx="1215145" cy="170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E8F1C14-29C5-A139-0DEF-68803D12A792}"/>
              </a:ext>
            </a:extLst>
          </p:cNvPr>
          <p:cNvCxnSpPr>
            <a:cxnSpLocks/>
            <a:stCxn id="56" idx="3"/>
          </p:cNvCxnSpPr>
          <p:nvPr/>
        </p:nvCxnSpPr>
        <p:spPr>
          <a:xfrm flipH="1">
            <a:off x="11027767" y="1361773"/>
            <a:ext cx="1886524" cy="69784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890F306-14E5-EF30-577B-21AF37E5FCA1}"/>
              </a:ext>
            </a:extLst>
          </p:cNvPr>
          <p:cNvCxnSpPr>
            <a:cxnSpLocks/>
            <a:stCxn id="56" idx="6"/>
            <a:endCxn id="57" idx="2"/>
          </p:cNvCxnSpPr>
          <p:nvPr/>
        </p:nvCxnSpPr>
        <p:spPr>
          <a:xfrm>
            <a:off x="13580312" y="1085898"/>
            <a:ext cx="2266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52D70AC1-6C36-099C-D44C-B0EC356996EC}"/>
              </a:ext>
            </a:extLst>
          </p:cNvPr>
          <p:cNvCxnSpPr>
            <a:cxnSpLocks/>
            <a:stCxn id="57" idx="4"/>
            <a:endCxn id="60" idx="7"/>
          </p:cNvCxnSpPr>
          <p:nvPr/>
        </p:nvCxnSpPr>
        <p:spPr>
          <a:xfrm flipH="1">
            <a:off x="13142281" y="1476044"/>
            <a:ext cx="1054876" cy="19315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0F0644C0-2AD5-EA43-7BB7-1B9F5F015D56}"/>
              </a:ext>
            </a:extLst>
          </p:cNvPr>
          <p:cNvCxnSpPr>
            <a:cxnSpLocks/>
            <a:stCxn id="61" idx="2"/>
            <a:endCxn id="55" idx="4"/>
          </p:cNvCxnSpPr>
          <p:nvPr/>
        </p:nvCxnSpPr>
        <p:spPr>
          <a:xfrm flipH="1" flipV="1">
            <a:off x="10654221" y="2289552"/>
            <a:ext cx="815048" cy="226809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08D03B60-1465-021D-B3C1-FF25568E102B}"/>
              </a:ext>
            </a:extLst>
          </p:cNvPr>
          <p:cNvCxnSpPr>
            <a:cxnSpLocks/>
            <a:stCxn id="60" idx="2"/>
            <a:endCxn id="61" idx="7"/>
          </p:cNvCxnSpPr>
          <p:nvPr/>
        </p:nvCxnSpPr>
        <p:spPr>
          <a:xfrm flipH="1">
            <a:off x="12135290" y="3683459"/>
            <a:ext cx="340970" cy="5983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5A1B78E3-FA51-E433-4951-CB81362E1F30}"/>
              </a:ext>
            </a:extLst>
          </p:cNvPr>
          <p:cNvCxnSpPr>
            <a:cxnSpLocks/>
            <a:stCxn id="59" idx="5"/>
          </p:cNvCxnSpPr>
          <p:nvPr/>
        </p:nvCxnSpPr>
        <p:spPr>
          <a:xfrm>
            <a:off x="12135290" y="3908964"/>
            <a:ext cx="484431" cy="4908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3B63DFB3-EFE7-CBF8-988E-1CA15DF2BB09}"/>
              </a:ext>
            </a:extLst>
          </p:cNvPr>
          <p:cNvCxnSpPr>
            <a:cxnSpLocks/>
            <a:stCxn id="60" idx="4"/>
            <a:endCxn id="62" idx="0"/>
          </p:cNvCxnSpPr>
          <p:nvPr/>
        </p:nvCxnSpPr>
        <p:spPr>
          <a:xfrm>
            <a:off x="12866406" y="4073605"/>
            <a:ext cx="0" cy="1442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C85075F-9363-55D9-F1E7-44A3E8713002}"/>
              </a:ext>
            </a:extLst>
          </p:cNvPr>
          <p:cNvCxnSpPr>
            <a:cxnSpLocks/>
            <a:stCxn id="61" idx="0"/>
            <a:endCxn id="59" idx="4"/>
          </p:cNvCxnSpPr>
          <p:nvPr/>
        </p:nvCxnSpPr>
        <p:spPr>
          <a:xfrm flipV="1">
            <a:off x="11859415" y="4023235"/>
            <a:ext cx="0" cy="1442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464A448-37F6-092E-A22E-219442537CF6}"/>
              </a:ext>
            </a:extLst>
          </p:cNvPr>
          <p:cNvSpPr txBox="1"/>
          <p:nvPr/>
        </p:nvSpPr>
        <p:spPr>
          <a:xfrm>
            <a:off x="4747728" y="730704"/>
            <a:ext cx="440795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ore-KR" sz="2000" spc="-40" dirty="0">
                <a:latin typeface="+mn-ea"/>
              </a:rPr>
              <a:t>Choose </a:t>
            </a:r>
            <a:r>
              <a:rPr kumimoji="1" lang="en-US" altLang="ko-Kore-KR" sz="2000" b="1" spc="-40" dirty="0">
                <a:solidFill>
                  <a:srgbClr val="C00000"/>
                </a:solidFill>
                <a:latin typeface="+mn-ea"/>
              </a:rPr>
              <a:t>DP options set</a:t>
            </a:r>
            <a:r>
              <a:rPr kumimoji="1" lang="en-US" altLang="ko-Kore-KR" sz="2000" b="1" spc="-40" dirty="0">
                <a:latin typeface="+mn-ea"/>
              </a:rPr>
              <a:t> </a:t>
            </a:r>
            <a:r>
              <a:rPr kumimoji="1" lang="en-US" altLang="ko-Kore-KR" sz="2000" spc="-40" dirty="0">
                <a:latin typeface="+mn-ea"/>
              </a:rPr>
              <a:t>of multiple FR  </a:t>
            </a:r>
            <a:endParaRPr kumimoji="1" lang="ko-Kore-KR" altLang="en-US" sz="2000" spc="-40" dirty="0">
              <a:latin typeface="+mn-ea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077B96A-540F-3758-A287-AD6F0498520E}"/>
              </a:ext>
            </a:extLst>
          </p:cNvPr>
          <p:cNvGrpSpPr/>
          <p:nvPr/>
        </p:nvGrpSpPr>
        <p:grpSpPr>
          <a:xfrm>
            <a:off x="4730236" y="1105686"/>
            <a:ext cx="4255428" cy="5404295"/>
            <a:chOff x="4751732" y="1105686"/>
            <a:chExt cx="4255428" cy="540429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E82C0D6-047C-7752-8246-F1EF70025899}"/>
                </a:ext>
              </a:extLst>
            </p:cNvPr>
            <p:cNvSpPr txBox="1"/>
            <p:nvPr/>
          </p:nvSpPr>
          <p:spPr>
            <a:xfrm>
              <a:off x="4969171" y="1243160"/>
              <a:ext cx="94290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kumimoji="1" lang="en-US" altLang="ko-Kore-KR" sz="2000" b="1" spc="-40" dirty="0">
                  <a:latin typeface="+mn-ea"/>
                </a:rPr>
                <a:t>    FR</a:t>
              </a:r>
              <a:r>
                <a:rPr kumimoji="1" lang="en-US" altLang="ko-Kore-KR" sz="2000" b="1" spc="-40" baseline="-25000" dirty="0">
                  <a:latin typeface="+mn-ea"/>
                </a:rPr>
                <a:t>1</a:t>
              </a:r>
              <a:endParaRPr kumimoji="1" lang="en-US" altLang="ko-Kore-KR" sz="2000" b="1" spc="-40" dirty="0">
                <a:latin typeface="+mn-ea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48B6D07-C4CD-BC7B-512D-4783C1B7D80D}"/>
                </a:ext>
              </a:extLst>
            </p:cNvPr>
            <p:cNvSpPr/>
            <p:nvPr/>
          </p:nvSpPr>
          <p:spPr>
            <a:xfrm>
              <a:off x="4751732" y="1105686"/>
              <a:ext cx="4255428" cy="5404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6B6B0E8-C3D6-E868-8F25-80B2F046CBAE}"/>
                </a:ext>
              </a:extLst>
            </p:cNvPr>
            <p:cNvSpPr txBox="1"/>
            <p:nvPr/>
          </p:nvSpPr>
          <p:spPr>
            <a:xfrm>
              <a:off x="6395712" y="1243159"/>
              <a:ext cx="745058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ko-Kore-KR" sz="2000" b="1" spc="-40" dirty="0">
                  <a:latin typeface="+mn-ea"/>
                </a:rPr>
                <a:t>    FR</a:t>
              </a:r>
              <a:r>
                <a:rPr kumimoji="1" lang="en-US" altLang="ko-Kore-KR" sz="2000" b="1" spc="-40" baseline="-25000" dirty="0">
                  <a:latin typeface="+mn-ea"/>
                </a:rPr>
                <a:t>2</a:t>
              </a:r>
              <a:endParaRPr kumimoji="1" lang="en-US" altLang="ko-Kore-KR" sz="2000" b="1" spc="-40" dirty="0">
                <a:latin typeface="+mn-e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BCDD104-C630-04E4-E5AB-FDA51291DF9A}"/>
                </a:ext>
              </a:extLst>
            </p:cNvPr>
            <p:cNvSpPr txBox="1"/>
            <p:nvPr/>
          </p:nvSpPr>
          <p:spPr>
            <a:xfrm>
              <a:off x="7824834" y="1244908"/>
              <a:ext cx="94290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kumimoji="1" lang="en-US" altLang="ko-Kore-KR" sz="2000" b="1" spc="-40" dirty="0">
                  <a:latin typeface="+mn-ea"/>
                </a:rPr>
                <a:t>    FR</a:t>
              </a:r>
              <a:r>
                <a:rPr kumimoji="1" lang="en-US" altLang="ko-Kore-KR" sz="2000" b="1" spc="-40" baseline="-25000" dirty="0">
                  <a:latin typeface="+mn-ea"/>
                </a:rPr>
                <a:t>3</a:t>
              </a:r>
              <a:endParaRPr kumimoji="1" lang="en-US" altLang="ko-Kore-KR" sz="2000" b="1" spc="-40" dirty="0">
                <a:latin typeface="+mn-ea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B84794-CFA5-3B0C-DEF9-DF669DD01E34}"/>
                </a:ext>
              </a:extLst>
            </p:cNvPr>
            <p:cNvSpPr txBox="1"/>
            <p:nvPr/>
          </p:nvSpPr>
          <p:spPr>
            <a:xfrm>
              <a:off x="6488071" y="2065806"/>
              <a:ext cx="735394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R" sz="1600" spc="-40" dirty="0">
                  <a:latin typeface="+mn-ea"/>
                </a:rPr>
                <a:t>- D</a:t>
              </a:r>
              <a:r>
                <a:rPr kumimoji="1" lang="en-US" altLang="ko-Kore-KR" sz="1600" spc="-40" dirty="0">
                  <a:latin typeface="+mn-ea"/>
                </a:rPr>
                <a:t>P</a:t>
              </a:r>
              <a:r>
                <a:rPr kumimoji="1" lang="en-US" altLang="ko-Kore-KR" sz="1600" spc="-40" baseline="-25000" dirty="0">
                  <a:latin typeface="+mn-ea"/>
                </a:rPr>
                <a:t>31</a:t>
              </a:r>
              <a:r>
                <a:rPr kumimoji="1" lang="en-US" altLang="ko-Kore-KR" sz="1600" spc="-40" dirty="0">
                  <a:latin typeface="+mn-ea"/>
                </a:rPr>
                <a:t>↓</a:t>
              </a:r>
            </a:p>
            <a:p>
              <a:r>
                <a:rPr kumimoji="1" lang="en-US" altLang="ko-KR" sz="1600" spc="-40" dirty="0">
                  <a:latin typeface="+mn-ea"/>
                </a:rPr>
                <a:t>- D</a:t>
              </a:r>
              <a:r>
                <a:rPr kumimoji="1" lang="en-US" altLang="ko-Kore-KR" sz="1600" spc="-40" dirty="0">
                  <a:latin typeface="+mn-ea"/>
                </a:rPr>
                <a:t>P</a:t>
              </a:r>
              <a:r>
                <a:rPr kumimoji="1" lang="en-US" altLang="ko-Kore-KR" sz="1600" spc="-40" baseline="-25000" dirty="0">
                  <a:latin typeface="+mn-ea"/>
                </a:rPr>
                <a:t>32</a:t>
              </a:r>
              <a:r>
                <a:rPr kumimoji="1" lang="en-US" altLang="ko-Kore-KR" sz="1600" spc="-40" dirty="0">
                  <a:latin typeface="+mn-ea"/>
                </a:rPr>
                <a:t>↑</a:t>
              </a: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2F8E291B-A97F-72DB-D8BE-7BA311D82051}"/>
                </a:ext>
              </a:extLst>
            </p:cNvPr>
            <p:cNvSpPr/>
            <p:nvPr/>
          </p:nvSpPr>
          <p:spPr>
            <a:xfrm>
              <a:off x="6387701" y="1739475"/>
              <a:ext cx="952208" cy="119302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6BECBE-F1EE-546A-43E3-961387881C7A}"/>
                </a:ext>
              </a:extLst>
            </p:cNvPr>
            <p:cNvSpPr txBox="1"/>
            <p:nvPr/>
          </p:nvSpPr>
          <p:spPr>
            <a:xfrm>
              <a:off x="6415996" y="1589173"/>
              <a:ext cx="8903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ore-KR" spc="-40" dirty="0">
                  <a:latin typeface="+mn-ea"/>
                </a:rPr>
                <a:t>Option 1</a:t>
              </a:r>
              <a:endParaRPr kumimoji="1" lang="ko-Kore-KR" altLang="en-US" spc="-40" dirty="0">
                <a:latin typeface="+mn-ea"/>
              </a:endParaRPr>
            </a:p>
          </p:txBody>
        </p:sp>
        <p:sp>
          <p:nvSpPr>
            <p:cNvPr id="44" name="모서리가 둥근 직사각형 43">
              <a:extLst>
                <a:ext uri="{FF2B5EF4-FFF2-40B4-BE49-F238E27FC236}">
                  <a16:creationId xmlns:a16="http://schemas.microsoft.com/office/drawing/2014/main" id="{7C459252-1FBF-0CA1-82B7-90FAE165546F}"/>
                </a:ext>
              </a:extLst>
            </p:cNvPr>
            <p:cNvSpPr/>
            <p:nvPr/>
          </p:nvSpPr>
          <p:spPr>
            <a:xfrm>
              <a:off x="4984358" y="1739475"/>
              <a:ext cx="952208" cy="119302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651784F-A7A8-EF40-97F2-54F7F2FB2D5D}"/>
                </a:ext>
              </a:extLst>
            </p:cNvPr>
            <p:cNvSpPr txBox="1"/>
            <p:nvPr/>
          </p:nvSpPr>
          <p:spPr>
            <a:xfrm>
              <a:off x="5058877" y="1589173"/>
              <a:ext cx="81977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ore-KR" spc="-40" dirty="0">
                  <a:latin typeface="+mn-ea"/>
                </a:rPr>
                <a:t>Option l</a:t>
              </a:r>
              <a:endParaRPr kumimoji="1" lang="ko-Kore-KR" altLang="en-US" spc="-40" dirty="0">
                <a:latin typeface="+mn-ea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5EC0F07-05F8-9912-84DC-4FA91849962F}"/>
                </a:ext>
              </a:extLst>
            </p:cNvPr>
            <p:cNvSpPr txBox="1"/>
            <p:nvPr/>
          </p:nvSpPr>
          <p:spPr>
            <a:xfrm>
              <a:off x="7963687" y="1946678"/>
              <a:ext cx="735394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R" sz="1600" spc="-40" dirty="0">
                  <a:latin typeface="+mn-ea"/>
                </a:rPr>
                <a:t>- D</a:t>
              </a:r>
              <a:r>
                <a:rPr kumimoji="1" lang="en-US" altLang="ko-Kore-KR" sz="1600" spc="-40" dirty="0">
                  <a:latin typeface="+mn-ea"/>
                </a:rPr>
                <a:t>P</a:t>
              </a:r>
              <a:r>
                <a:rPr kumimoji="1" lang="en-US" altLang="ko-Kore-KR" sz="1600" spc="-40" baseline="-25000" dirty="0">
                  <a:latin typeface="+mn-ea"/>
                </a:rPr>
                <a:t>21</a:t>
              </a:r>
              <a:r>
                <a:rPr kumimoji="1" lang="en-US" altLang="ko-Kore-KR" sz="1600" spc="-40" dirty="0">
                  <a:latin typeface="+mn-ea"/>
                </a:rPr>
                <a:t>↑</a:t>
              </a:r>
            </a:p>
            <a:p>
              <a:r>
                <a:rPr kumimoji="1" lang="en-US" altLang="ko-KR" sz="1600" spc="-40" dirty="0">
                  <a:latin typeface="+mn-ea"/>
                </a:rPr>
                <a:t>- D</a:t>
              </a:r>
              <a:r>
                <a:rPr kumimoji="1" lang="en-US" altLang="ko-Kore-KR" sz="1600" spc="-40" dirty="0">
                  <a:latin typeface="+mn-ea"/>
                </a:rPr>
                <a:t>P</a:t>
              </a:r>
              <a:r>
                <a:rPr kumimoji="1" lang="en-US" altLang="ko-KR" sz="1600" spc="-40" baseline="-25000" dirty="0">
                  <a:latin typeface="+mn-ea"/>
                </a:rPr>
                <a:t>22</a:t>
              </a:r>
              <a:r>
                <a:rPr kumimoji="1" lang="en-US" altLang="ko-Kore-KR" sz="1600" spc="-40" dirty="0">
                  <a:latin typeface="+mn-ea"/>
                </a:rPr>
                <a:t>↑</a:t>
              </a:r>
            </a:p>
            <a:p>
              <a:r>
                <a:rPr kumimoji="1" lang="en-US" altLang="ko-KR" sz="1600" spc="-40" dirty="0">
                  <a:latin typeface="+mn-ea"/>
                </a:rPr>
                <a:t>- D</a:t>
              </a:r>
              <a:r>
                <a:rPr kumimoji="1" lang="en-US" altLang="ko-Kore-KR" sz="1600" spc="-40" dirty="0">
                  <a:latin typeface="+mn-ea"/>
                </a:rPr>
                <a:t>P</a:t>
              </a:r>
              <a:r>
                <a:rPr kumimoji="1" lang="en-US" altLang="ko-KR" sz="1600" spc="-40" baseline="-25000" dirty="0">
                  <a:latin typeface="+mn-ea"/>
                </a:rPr>
                <a:t>31</a:t>
              </a:r>
              <a:r>
                <a:rPr kumimoji="1" lang="en-US" altLang="ko-Kore-KR" sz="1600" spc="-40" dirty="0">
                  <a:latin typeface="+mn-ea"/>
                </a:rPr>
                <a:t>↓</a:t>
              </a:r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E954D0DC-532D-E7DD-F4E1-5BB1F589B28C}"/>
                </a:ext>
              </a:extLst>
            </p:cNvPr>
            <p:cNvSpPr/>
            <p:nvPr/>
          </p:nvSpPr>
          <p:spPr>
            <a:xfrm>
              <a:off x="7819128" y="1728104"/>
              <a:ext cx="952208" cy="119302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226DF29-7EBE-7C2C-8F75-77F38BBD045C}"/>
                </a:ext>
              </a:extLst>
            </p:cNvPr>
            <p:cNvSpPr txBox="1"/>
            <p:nvPr/>
          </p:nvSpPr>
          <p:spPr>
            <a:xfrm>
              <a:off x="7847423" y="1577802"/>
              <a:ext cx="96725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ore-KR" spc="-40" dirty="0">
                  <a:latin typeface="+mn-ea"/>
                </a:rPr>
                <a:t>Option m</a:t>
              </a:r>
              <a:endParaRPr kumimoji="1" lang="ko-Kore-KR" altLang="en-US" spc="-40" dirty="0">
                <a:latin typeface="+mn-ea"/>
              </a:endParaRPr>
            </a:p>
          </p:txBody>
        </p:sp>
        <p:sp>
          <p:nvSpPr>
            <p:cNvPr id="51" name="삼각형 50">
              <a:extLst>
                <a:ext uri="{FF2B5EF4-FFF2-40B4-BE49-F238E27FC236}">
                  <a16:creationId xmlns:a16="http://schemas.microsoft.com/office/drawing/2014/main" id="{F7A5355E-86F3-CF4A-2BC8-0D343DB9D645}"/>
                </a:ext>
              </a:extLst>
            </p:cNvPr>
            <p:cNvSpPr/>
            <p:nvPr/>
          </p:nvSpPr>
          <p:spPr>
            <a:xfrm rot="10800000">
              <a:off x="5084428" y="3057130"/>
              <a:ext cx="3777542" cy="34134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7777AE-BB5D-58E7-B5E0-D5A700A5108B}"/>
                </a:ext>
              </a:extLst>
            </p:cNvPr>
            <p:cNvSpPr txBox="1"/>
            <p:nvPr/>
          </p:nvSpPr>
          <p:spPr>
            <a:xfrm>
              <a:off x="5846960" y="3054203"/>
              <a:ext cx="237866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ore-KR" b="1" spc="-40" dirty="0">
                  <a:latin typeface="+mn-ea"/>
                </a:rPr>
                <a:t>Option</a:t>
              </a:r>
              <a:r>
                <a:rPr kumimoji="1" lang="en-US" altLang="ko-KR" b="1" spc="-40" dirty="0">
                  <a:latin typeface="+mn-ea"/>
                </a:rPr>
                <a:t>s</a:t>
              </a:r>
              <a:r>
                <a:rPr kumimoji="1" lang="en-US" altLang="ko-Kore-KR" b="1" spc="-40" dirty="0">
                  <a:latin typeface="+mn-ea"/>
                </a:rPr>
                <a:t> relation check</a:t>
              </a:r>
              <a:endParaRPr kumimoji="1" lang="ko-Kore-KR" altLang="en-US" b="1" spc="-40" dirty="0">
                <a:latin typeface="+mn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3F910B-A0FC-31BE-B370-D6A061B26118}"/>
                </a:ext>
              </a:extLst>
            </p:cNvPr>
            <p:cNvSpPr txBox="1"/>
            <p:nvPr/>
          </p:nvSpPr>
          <p:spPr>
            <a:xfrm>
              <a:off x="5101068" y="1875052"/>
              <a:ext cx="735394" cy="98488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R" sz="1600" spc="-40" dirty="0">
                  <a:latin typeface="+mn-ea"/>
                </a:rPr>
                <a:t>- D</a:t>
              </a:r>
              <a:r>
                <a:rPr kumimoji="1" lang="en-US" altLang="ko-Kore-KR" sz="1600" spc="-40" dirty="0">
                  <a:latin typeface="+mn-ea"/>
                </a:rPr>
                <a:t>P</a:t>
              </a:r>
              <a:r>
                <a:rPr kumimoji="1" lang="en-US" altLang="ko-Kore-KR" sz="1600" spc="-40" baseline="-25000" dirty="0">
                  <a:latin typeface="+mn-ea"/>
                </a:rPr>
                <a:t>21</a:t>
              </a:r>
              <a:r>
                <a:rPr kumimoji="1" lang="en-US" altLang="ko-Kore-KR" sz="1600" spc="-40" dirty="0">
                  <a:latin typeface="+mn-ea"/>
                </a:rPr>
                <a:t>↑</a:t>
              </a:r>
            </a:p>
            <a:p>
              <a:r>
                <a:rPr kumimoji="1" lang="en-US" altLang="ko-KR" sz="1600" spc="-40" dirty="0">
                  <a:latin typeface="+mn-ea"/>
                </a:rPr>
                <a:t>- D</a:t>
              </a:r>
              <a:r>
                <a:rPr kumimoji="1" lang="en-US" altLang="ko-Kore-KR" sz="1600" spc="-40" dirty="0">
                  <a:latin typeface="+mn-ea"/>
                </a:rPr>
                <a:t>P</a:t>
              </a:r>
              <a:r>
                <a:rPr kumimoji="1" lang="en-US" altLang="ko-KR" sz="1600" spc="-40" baseline="-25000" dirty="0">
                  <a:latin typeface="+mn-ea"/>
                </a:rPr>
                <a:t>22</a:t>
              </a:r>
              <a:r>
                <a:rPr kumimoji="1" lang="en-US" altLang="ko-Kore-KR" sz="1600" spc="-40" dirty="0">
                  <a:latin typeface="+mn-ea"/>
                </a:rPr>
                <a:t>↑</a:t>
              </a:r>
            </a:p>
            <a:p>
              <a:r>
                <a:rPr kumimoji="1" lang="en-US" altLang="ko-KR" sz="1600" spc="-40" dirty="0">
                  <a:latin typeface="+mn-ea"/>
                </a:rPr>
                <a:t>- D</a:t>
              </a:r>
              <a:r>
                <a:rPr kumimoji="1" lang="en-US" altLang="ko-Kore-KR" sz="1600" spc="-40" dirty="0">
                  <a:latin typeface="+mn-ea"/>
                </a:rPr>
                <a:t>P</a:t>
              </a:r>
              <a:r>
                <a:rPr kumimoji="1" lang="en-US" altLang="ko-KR" sz="1600" spc="-40" baseline="-25000" dirty="0">
                  <a:latin typeface="+mn-ea"/>
                </a:rPr>
                <a:t>31</a:t>
              </a:r>
              <a:r>
                <a:rPr kumimoji="1" lang="en-US" altLang="ko-Kore-KR" sz="1600" spc="-40" dirty="0">
                  <a:latin typeface="+mn-ea"/>
                </a:rPr>
                <a:t>↓</a:t>
              </a:r>
            </a:p>
            <a:p>
              <a:r>
                <a:rPr kumimoji="1" lang="en-US" altLang="ko-Kore-KR" sz="1600" spc="-40" dirty="0">
                  <a:latin typeface="+mn-ea"/>
                </a:rPr>
                <a:t>- DP</a:t>
              </a:r>
              <a:r>
                <a:rPr kumimoji="1" lang="en-US" altLang="ko-Kore-KR" sz="1600" spc="-40" baseline="-25000" dirty="0">
                  <a:latin typeface="+mn-ea"/>
                </a:rPr>
                <a:t>33</a:t>
              </a:r>
              <a:r>
                <a:rPr kumimoji="1" lang="en-US" altLang="ko-Kore-KR" sz="1600" spc="-40" dirty="0">
                  <a:latin typeface="+mn-ea"/>
                </a:rPr>
                <a:t>↓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3085B2D-3DA6-CE11-D48B-112D47F3AA80}"/>
                </a:ext>
              </a:extLst>
            </p:cNvPr>
            <p:cNvSpPr txBox="1"/>
            <p:nvPr/>
          </p:nvSpPr>
          <p:spPr>
            <a:xfrm>
              <a:off x="5058326" y="3535254"/>
              <a:ext cx="92861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kumimoji="1" lang="en-US" altLang="ko-Kore-KR" spc="-40" dirty="0">
                  <a:solidFill>
                    <a:srgbClr val="C00000"/>
                  </a:solidFill>
                  <a:latin typeface="+mn-ea"/>
                </a:rPr>
                <a:t> Synergy</a:t>
              </a:r>
              <a:endParaRPr kumimoji="1" lang="ko-Kore-KR" altLang="en-US" spc="-40" dirty="0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D7631F-3CF6-38F2-15BF-8B4EAD9CE5D9}"/>
                </a:ext>
              </a:extLst>
            </p:cNvPr>
            <p:cNvSpPr txBox="1"/>
            <p:nvPr/>
          </p:nvSpPr>
          <p:spPr>
            <a:xfrm>
              <a:off x="5050747" y="3956869"/>
              <a:ext cx="989416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kumimoji="1" lang="en-US" altLang="ko-Kore-KR" spc="-40" dirty="0">
                  <a:latin typeface="+mn-ea"/>
                </a:rPr>
                <a:t> Irrelevant</a:t>
              </a:r>
              <a:endParaRPr kumimoji="1" lang="ko-Kore-KR" altLang="en-US" spc="-40" dirty="0">
                <a:latin typeface="+mn-ea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29631DD-826C-480F-7FE2-A572B6C79EA9}"/>
                </a:ext>
              </a:extLst>
            </p:cNvPr>
            <p:cNvSpPr txBox="1"/>
            <p:nvPr/>
          </p:nvSpPr>
          <p:spPr>
            <a:xfrm>
              <a:off x="5050748" y="4363307"/>
              <a:ext cx="262267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kumimoji="1" lang="en-US" altLang="ko-Kore-KR" spc="-40" dirty="0">
                  <a:solidFill>
                    <a:srgbClr val="1D6FA9"/>
                  </a:solidFill>
                  <a:latin typeface="+mn-ea"/>
                </a:rPr>
                <a:t> Conflict</a:t>
              </a:r>
              <a:endParaRPr kumimoji="1" lang="ko-Kore-KR" altLang="en-US" spc="-40" dirty="0">
                <a:solidFill>
                  <a:srgbClr val="1D6FA9"/>
                </a:solidFill>
                <a:latin typeface="+mn-ea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87CC8495-A999-BA50-D106-63E1067D815C}"/>
                </a:ext>
              </a:extLst>
            </p:cNvPr>
            <p:cNvSpPr/>
            <p:nvPr/>
          </p:nvSpPr>
          <p:spPr>
            <a:xfrm>
              <a:off x="5053150" y="3489204"/>
              <a:ext cx="2620269" cy="1224280"/>
            </a:xfrm>
            <a:prstGeom prst="rect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46548F20-B557-28DC-50EF-490146A575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53150" y="3901234"/>
              <a:ext cx="262026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736C25D2-0B94-0651-F0AD-FB72051045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53150" y="4307947"/>
              <a:ext cx="262026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5FC2402-E439-2500-D834-3B9559225EEC}"/>
                </a:ext>
              </a:extLst>
            </p:cNvPr>
            <p:cNvSpPr txBox="1"/>
            <p:nvPr/>
          </p:nvSpPr>
          <p:spPr>
            <a:xfrm>
              <a:off x="6272759" y="3581835"/>
              <a:ext cx="1306063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R" sz="1600" spc="-40" dirty="0">
                  <a:latin typeface="+mn-ea"/>
                </a:rPr>
                <a:t>D</a:t>
              </a:r>
              <a:r>
                <a:rPr kumimoji="1" lang="en-US" altLang="ko-Kore-KR" sz="1600" spc="-40" dirty="0">
                  <a:latin typeface="+mn-ea"/>
                </a:rPr>
                <a:t>P</a:t>
              </a:r>
              <a:r>
                <a:rPr kumimoji="1" lang="en-US" altLang="ko-Kore-KR" sz="1600" spc="-40" baseline="-25000" dirty="0">
                  <a:latin typeface="+mn-ea"/>
                </a:rPr>
                <a:t>21 </a:t>
              </a:r>
              <a:r>
                <a:rPr kumimoji="1" lang="en-US" altLang="ko-KR" sz="1600" spc="-40" dirty="0">
                  <a:latin typeface="+mn-ea"/>
                </a:rPr>
                <a:t>D</a:t>
              </a:r>
              <a:r>
                <a:rPr kumimoji="1" lang="en-US" altLang="ko-Kore-KR" sz="1600" spc="-40" dirty="0">
                  <a:latin typeface="+mn-ea"/>
                </a:rPr>
                <a:t>P</a:t>
              </a:r>
              <a:r>
                <a:rPr kumimoji="1" lang="en-US" altLang="ko-KR" sz="1600" spc="-40" baseline="-25000" dirty="0">
                  <a:latin typeface="+mn-ea"/>
                </a:rPr>
                <a:t>22</a:t>
              </a:r>
              <a:r>
                <a:rPr kumimoji="1" lang="en-US" altLang="ko-KR" sz="1600" spc="-40" dirty="0">
                  <a:latin typeface="+mn-ea"/>
                </a:rPr>
                <a:t> D</a:t>
              </a:r>
              <a:r>
                <a:rPr kumimoji="1" lang="en-US" altLang="ko-Kore-KR" sz="1600" spc="-40" dirty="0">
                  <a:latin typeface="+mn-ea"/>
                </a:rPr>
                <a:t>P</a:t>
              </a:r>
              <a:r>
                <a:rPr kumimoji="1" lang="en-US" altLang="ko-KR" sz="1600" spc="-40" baseline="-25000" dirty="0">
                  <a:latin typeface="+mn-ea"/>
                </a:rPr>
                <a:t>31</a:t>
              </a:r>
              <a:endParaRPr kumimoji="1" lang="en-US" altLang="ko-Kore-KR" sz="1600" spc="-40" dirty="0">
                <a:latin typeface="+mn-ea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14EAE54-51CA-0481-9D7D-5658F699A4CC}"/>
                </a:ext>
              </a:extLst>
            </p:cNvPr>
            <p:cNvSpPr txBox="1"/>
            <p:nvPr/>
          </p:nvSpPr>
          <p:spPr>
            <a:xfrm>
              <a:off x="6272759" y="3970389"/>
              <a:ext cx="840936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ko-Kore-KR" sz="1600" spc="-40" dirty="0">
                  <a:latin typeface="+mn-ea"/>
                </a:rPr>
                <a:t>DP</a:t>
              </a:r>
              <a:r>
                <a:rPr kumimoji="1" lang="en-US" altLang="ko-Kore-KR" sz="1600" spc="-40" baseline="-25000" dirty="0">
                  <a:latin typeface="+mn-ea"/>
                </a:rPr>
                <a:t>32 </a:t>
              </a:r>
              <a:r>
                <a:rPr kumimoji="1" lang="en-US" altLang="ko-Kore-KR" sz="1600" spc="-40" dirty="0">
                  <a:latin typeface="+mn-ea"/>
                </a:rPr>
                <a:t>DP</a:t>
              </a:r>
              <a:r>
                <a:rPr kumimoji="1" lang="en-US" altLang="ko-Kore-KR" sz="1600" spc="-40" baseline="-25000" dirty="0">
                  <a:latin typeface="+mn-ea"/>
                </a:rPr>
                <a:t>33</a:t>
              </a:r>
              <a:endParaRPr kumimoji="1" lang="en-US" altLang="ko-Kore-KR" sz="1600" spc="-40" dirty="0">
                <a:latin typeface="+mn-ea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3B360E33-2188-F62D-CAB3-333BA347925A}"/>
                </a:ext>
              </a:extLst>
            </p:cNvPr>
            <p:cNvSpPr txBox="1"/>
            <p:nvPr/>
          </p:nvSpPr>
          <p:spPr>
            <a:xfrm>
              <a:off x="7939486" y="3877411"/>
              <a:ext cx="1014392" cy="5539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kumimoji="1" lang="en-US" altLang="ko-Kore-KR" i="1" spc="-40" dirty="0">
                  <a:latin typeface="+mn-ea"/>
                </a:rPr>
                <a:t>If conflict:</a:t>
              </a:r>
            </a:p>
            <a:p>
              <a:pPr algn="ctr"/>
              <a:r>
                <a:rPr kumimoji="1" lang="en-US" altLang="ko-Kore-KR" i="1" u="sng" spc="-40" dirty="0">
                  <a:solidFill>
                    <a:srgbClr val="1D6FA9"/>
                  </a:solidFill>
                  <a:latin typeface="+mn-ea"/>
                </a:rPr>
                <a:t>break</a:t>
              </a:r>
              <a:endParaRPr kumimoji="1" lang="ko-Kore-KR" altLang="en-US" i="1" u="sng" spc="-40" dirty="0">
                <a:solidFill>
                  <a:srgbClr val="1D6FA9"/>
                </a:solidFill>
                <a:latin typeface="+mn-ea"/>
              </a:endParaRPr>
            </a:p>
          </p:txBody>
        </p:sp>
        <p:cxnSp>
          <p:nvCxnSpPr>
            <p:cNvPr id="108" name="꺾인 연결선[E] 107">
              <a:extLst>
                <a:ext uri="{FF2B5EF4-FFF2-40B4-BE49-F238E27FC236}">
                  <a16:creationId xmlns:a16="http://schemas.microsoft.com/office/drawing/2014/main" id="{E296E80E-44AB-10BA-A1EF-D652FBADE63D}"/>
                </a:ext>
              </a:extLst>
            </p:cNvPr>
            <p:cNvCxnSpPr>
              <a:cxnSpLocks/>
              <a:stCxn id="94" idx="3"/>
              <a:endCxn id="105" idx="1"/>
            </p:cNvCxnSpPr>
            <p:nvPr/>
          </p:nvCxnSpPr>
          <p:spPr>
            <a:xfrm flipV="1">
              <a:off x="7673420" y="4154410"/>
              <a:ext cx="266066" cy="34739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6" name="삼각형 125">
              <a:extLst>
                <a:ext uri="{FF2B5EF4-FFF2-40B4-BE49-F238E27FC236}">
                  <a16:creationId xmlns:a16="http://schemas.microsoft.com/office/drawing/2014/main" id="{7BCA99CC-D144-3F15-E9E7-175F4D6B18AF}"/>
                </a:ext>
              </a:extLst>
            </p:cNvPr>
            <p:cNvSpPr/>
            <p:nvPr/>
          </p:nvSpPr>
          <p:spPr>
            <a:xfrm rot="10800000">
              <a:off x="5084428" y="4795200"/>
              <a:ext cx="3777542" cy="34134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B2F6432-C07D-6DD2-E00E-970D3C775478}"/>
                </a:ext>
              </a:extLst>
            </p:cNvPr>
            <p:cNvSpPr txBox="1"/>
            <p:nvPr/>
          </p:nvSpPr>
          <p:spPr>
            <a:xfrm>
              <a:off x="5642586" y="4795529"/>
              <a:ext cx="256640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ore-KR" b="1" spc="-40" dirty="0">
                  <a:latin typeface="+mn-ea"/>
                </a:rPr>
                <a:t>DP propagation analysis</a:t>
              </a:r>
              <a:endParaRPr kumimoji="1" lang="ko-Kore-KR" altLang="en-US" b="1" spc="-40" dirty="0">
                <a:latin typeface="+mn-ea"/>
              </a:endParaRPr>
            </a:p>
          </p:txBody>
        </p:sp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73EBF319-9A38-FC37-EDF9-84587D000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2482" y="5206801"/>
              <a:ext cx="2075084" cy="12288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47978048-95DF-E731-19F5-2521E2CEB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49703" y="5179548"/>
              <a:ext cx="1943185" cy="1267030"/>
            </a:xfrm>
            <a:prstGeom prst="rect">
              <a:avLst/>
            </a:prstGeom>
          </p:spPr>
        </p:pic>
      </p:grp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AE2A73A4-771C-529A-3CD8-AB8D7AFC8471}"/>
              </a:ext>
            </a:extLst>
          </p:cNvPr>
          <p:cNvCxnSpPr>
            <a:cxnSpLocks/>
          </p:cNvCxnSpPr>
          <p:nvPr/>
        </p:nvCxnSpPr>
        <p:spPr>
          <a:xfrm flipH="1">
            <a:off x="47976" y="551843"/>
            <a:ext cx="904804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삼각형 148">
            <a:extLst>
              <a:ext uri="{FF2B5EF4-FFF2-40B4-BE49-F238E27FC236}">
                <a16:creationId xmlns:a16="http://schemas.microsoft.com/office/drawing/2014/main" id="{9055F377-03A6-7549-D4E6-88EE8A7C1A54}"/>
              </a:ext>
            </a:extLst>
          </p:cNvPr>
          <p:cNvSpPr/>
          <p:nvPr/>
        </p:nvSpPr>
        <p:spPr>
          <a:xfrm rot="5400000">
            <a:off x="1848772" y="3582930"/>
            <a:ext cx="5151571" cy="294883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CA042DB-24AB-FF8A-C1BF-03136352F1D2}"/>
              </a:ext>
            </a:extLst>
          </p:cNvPr>
          <p:cNvSpPr txBox="1">
            <a:spLocks/>
          </p:cNvSpPr>
          <p:nvPr/>
        </p:nvSpPr>
        <p:spPr>
          <a:xfrm>
            <a:off x="1" y="56902"/>
            <a:ext cx="8798214" cy="461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/>
              <a:t>여러 기능적 요구사항으로 인한 설계변경을 </a:t>
            </a:r>
            <a:r>
              <a:rPr lang="ko-Kore-KR" altLang="en-US" sz="2000" dirty="0"/>
              <a:t>위한 </a:t>
            </a:r>
            <a:r>
              <a:rPr lang="en-US" altLang="ko-Kore-KR" sz="2000" dirty="0"/>
              <a:t>systematic </a:t>
            </a:r>
            <a:r>
              <a:rPr lang="ko-Kore-KR" altLang="en-US" sz="2000" dirty="0"/>
              <a:t>방법론</a:t>
            </a:r>
            <a:endParaRPr lang="ko-KR" altLang="en-US" sz="2000" dirty="0"/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CBB6AB93-FE5C-BF45-C7C7-549124FC2885}"/>
              </a:ext>
            </a:extLst>
          </p:cNvPr>
          <p:cNvSpPr txBox="1"/>
          <p:nvPr/>
        </p:nvSpPr>
        <p:spPr>
          <a:xfrm>
            <a:off x="763944" y="1725259"/>
            <a:ext cx="73539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z="1600" spc="-40" dirty="0">
                <a:latin typeface="+mn-ea"/>
              </a:rPr>
              <a:t>- D</a:t>
            </a:r>
            <a:r>
              <a:rPr kumimoji="1" lang="en-US" altLang="ko-Kore-KR" sz="1600" spc="-40" dirty="0">
                <a:latin typeface="+mn-ea"/>
              </a:rPr>
              <a:t>P</a:t>
            </a:r>
            <a:r>
              <a:rPr kumimoji="1" lang="en-US" altLang="ko-Kore-KR" sz="1600" spc="-40" baseline="-25000" dirty="0">
                <a:latin typeface="+mn-ea"/>
              </a:rPr>
              <a:t>11</a:t>
            </a:r>
            <a:r>
              <a:rPr kumimoji="1" lang="en-US" altLang="ko-Kore-KR" sz="1600" spc="-40" dirty="0">
                <a:latin typeface="+mn-ea"/>
              </a:rPr>
              <a:t>↑</a:t>
            </a:r>
          </a:p>
          <a:p>
            <a:r>
              <a:rPr kumimoji="1" lang="en-US" altLang="ko-KR" sz="1600" spc="-40" dirty="0">
                <a:latin typeface="+mn-ea"/>
              </a:rPr>
              <a:t>- D</a:t>
            </a:r>
            <a:r>
              <a:rPr kumimoji="1" lang="en-US" altLang="ko-Kore-KR" sz="1600" spc="-40" dirty="0">
                <a:latin typeface="+mn-ea"/>
              </a:rPr>
              <a:t>P</a:t>
            </a:r>
            <a:r>
              <a:rPr kumimoji="1" lang="en-US" altLang="ko-KR" sz="1600" spc="-40" baseline="-25000" dirty="0">
                <a:latin typeface="+mn-ea"/>
              </a:rPr>
              <a:t>2</a:t>
            </a:r>
            <a:r>
              <a:rPr kumimoji="1" lang="en-US" altLang="ko-Kore-KR" sz="1600" spc="-40" baseline="-25000" dirty="0">
                <a:latin typeface="+mn-ea"/>
              </a:rPr>
              <a:t>1</a:t>
            </a:r>
            <a:r>
              <a:rPr kumimoji="1" lang="en-US" altLang="ko-Kore-KR" sz="1600" spc="-40" dirty="0">
                <a:latin typeface="+mn-ea"/>
              </a:rPr>
              <a:t>↑</a:t>
            </a:r>
          </a:p>
          <a:p>
            <a:r>
              <a:rPr kumimoji="1" lang="en-US" altLang="ko-KR" sz="1600" spc="-40" dirty="0">
                <a:latin typeface="+mn-ea"/>
              </a:rPr>
              <a:t>- D</a:t>
            </a:r>
            <a:r>
              <a:rPr kumimoji="1" lang="en-US" altLang="ko-Kore-KR" sz="1600" spc="-40" dirty="0">
                <a:latin typeface="+mn-ea"/>
              </a:rPr>
              <a:t>P</a:t>
            </a:r>
            <a:r>
              <a:rPr kumimoji="1" lang="en-US" altLang="ko-KR" sz="1600" spc="-40" baseline="-25000" dirty="0">
                <a:latin typeface="+mn-ea"/>
              </a:rPr>
              <a:t>33</a:t>
            </a:r>
            <a:r>
              <a:rPr kumimoji="1" lang="en-US" altLang="ko-Kore-KR" sz="1600" spc="-40" dirty="0">
                <a:latin typeface="+mn-ea"/>
              </a:rPr>
              <a:t>↓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8F532999-7E66-7D53-83D7-C97A20392E33}"/>
              </a:ext>
            </a:extLst>
          </p:cNvPr>
          <p:cNvSpPr txBox="1"/>
          <p:nvPr/>
        </p:nvSpPr>
        <p:spPr>
          <a:xfrm>
            <a:off x="1945902" y="1772908"/>
            <a:ext cx="73539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z="1600" spc="-40" dirty="0">
                <a:latin typeface="+mn-ea"/>
              </a:rPr>
              <a:t>- D</a:t>
            </a:r>
            <a:r>
              <a:rPr kumimoji="1" lang="en-US" altLang="ko-Kore-KR" sz="1600" spc="-40" dirty="0">
                <a:latin typeface="+mn-ea"/>
              </a:rPr>
              <a:t>P</a:t>
            </a:r>
            <a:r>
              <a:rPr kumimoji="1" lang="en-US" altLang="ko-Kore-KR" sz="1600" spc="-40" baseline="-25000" dirty="0">
                <a:latin typeface="+mn-ea"/>
              </a:rPr>
              <a:t>1</a:t>
            </a:r>
            <a:r>
              <a:rPr kumimoji="1" lang="en-US" altLang="ko-KR" sz="1600" spc="-40" baseline="-25000" dirty="0">
                <a:latin typeface="+mn-ea"/>
              </a:rPr>
              <a:t>2</a:t>
            </a:r>
            <a:r>
              <a:rPr kumimoji="1" lang="en-US" altLang="ko-Kore-KR" sz="1600" spc="-40" dirty="0">
                <a:latin typeface="+mn-ea"/>
              </a:rPr>
              <a:t>↑</a:t>
            </a:r>
          </a:p>
          <a:p>
            <a:r>
              <a:rPr kumimoji="1" lang="en-US" altLang="ko-KR" sz="1600" spc="-40" dirty="0">
                <a:latin typeface="+mn-ea"/>
              </a:rPr>
              <a:t>- D</a:t>
            </a:r>
            <a:r>
              <a:rPr kumimoji="1" lang="en-US" altLang="ko-Kore-KR" sz="1600" spc="-40" dirty="0">
                <a:latin typeface="+mn-ea"/>
              </a:rPr>
              <a:t>P</a:t>
            </a:r>
            <a:r>
              <a:rPr kumimoji="1" lang="en-US" altLang="ko-KR" sz="1600" spc="-40" baseline="-25000" dirty="0">
                <a:latin typeface="+mn-ea"/>
              </a:rPr>
              <a:t>13</a:t>
            </a:r>
            <a:r>
              <a:rPr kumimoji="1" lang="en-US" altLang="ko-Kore-KR" sz="1600" spc="-40" dirty="0">
                <a:latin typeface="+mn-ea"/>
              </a:rPr>
              <a:t>↑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9E021925-2CF2-1742-F2A4-C719248C3271}"/>
              </a:ext>
            </a:extLst>
          </p:cNvPr>
          <p:cNvSpPr txBox="1"/>
          <p:nvPr/>
        </p:nvSpPr>
        <p:spPr>
          <a:xfrm>
            <a:off x="3207367" y="1629702"/>
            <a:ext cx="735394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z="1600" spc="-40" dirty="0">
                <a:latin typeface="+mn-ea"/>
              </a:rPr>
              <a:t>- D</a:t>
            </a:r>
            <a:r>
              <a:rPr kumimoji="1" lang="en-US" altLang="ko-Kore-KR" sz="1600" spc="-40" dirty="0">
                <a:latin typeface="+mn-ea"/>
              </a:rPr>
              <a:t>P</a:t>
            </a:r>
            <a:r>
              <a:rPr kumimoji="1" lang="en-US" altLang="ko-Kore-KR" sz="1600" spc="-40" baseline="-25000" dirty="0">
                <a:latin typeface="+mn-ea"/>
              </a:rPr>
              <a:t>21</a:t>
            </a:r>
            <a:r>
              <a:rPr kumimoji="1" lang="en-US" altLang="ko-Kore-KR" sz="1600" spc="-40" dirty="0">
                <a:latin typeface="+mn-ea"/>
              </a:rPr>
              <a:t>↑</a:t>
            </a:r>
          </a:p>
          <a:p>
            <a:r>
              <a:rPr kumimoji="1" lang="en-US" altLang="ko-KR" sz="1600" spc="-40" dirty="0">
                <a:latin typeface="+mn-ea"/>
              </a:rPr>
              <a:t>- D</a:t>
            </a:r>
            <a:r>
              <a:rPr kumimoji="1" lang="en-US" altLang="ko-Kore-KR" sz="1600" spc="-40" dirty="0">
                <a:latin typeface="+mn-ea"/>
              </a:rPr>
              <a:t>P</a:t>
            </a:r>
            <a:r>
              <a:rPr kumimoji="1" lang="en-US" altLang="ko-KR" sz="1600" spc="-40" baseline="-25000" dirty="0">
                <a:latin typeface="+mn-ea"/>
              </a:rPr>
              <a:t>22</a:t>
            </a:r>
            <a:r>
              <a:rPr kumimoji="1" lang="en-US" altLang="ko-Kore-KR" sz="1600" spc="-40" dirty="0">
                <a:latin typeface="+mn-ea"/>
              </a:rPr>
              <a:t>↑</a:t>
            </a:r>
          </a:p>
          <a:p>
            <a:r>
              <a:rPr kumimoji="1" lang="en-US" altLang="ko-KR" sz="1600" spc="-40" dirty="0">
                <a:latin typeface="+mn-ea"/>
              </a:rPr>
              <a:t>- D</a:t>
            </a:r>
            <a:r>
              <a:rPr kumimoji="1" lang="en-US" altLang="ko-Kore-KR" sz="1600" spc="-40" dirty="0">
                <a:latin typeface="+mn-ea"/>
              </a:rPr>
              <a:t>P</a:t>
            </a:r>
            <a:r>
              <a:rPr kumimoji="1" lang="en-US" altLang="ko-KR" sz="1600" spc="-40" baseline="-25000" dirty="0">
                <a:latin typeface="+mn-ea"/>
              </a:rPr>
              <a:t>31</a:t>
            </a:r>
            <a:r>
              <a:rPr kumimoji="1" lang="en-US" altLang="ko-Kore-KR" sz="1600" spc="-40" dirty="0">
                <a:latin typeface="+mn-ea"/>
              </a:rPr>
              <a:t>↓</a:t>
            </a:r>
          </a:p>
          <a:p>
            <a:r>
              <a:rPr kumimoji="1" lang="en-US" altLang="ko-Kore-KR" sz="1600" spc="-40" dirty="0">
                <a:latin typeface="+mn-ea"/>
              </a:rPr>
              <a:t>- DP</a:t>
            </a:r>
            <a:r>
              <a:rPr kumimoji="1" lang="en-US" altLang="ko-Kore-KR" sz="1600" spc="-40" baseline="-25000" dirty="0">
                <a:latin typeface="+mn-ea"/>
              </a:rPr>
              <a:t>33</a:t>
            </a:r>
            <a:r>
              <a:rPr kumimoji="1" lang="en-US" altLang="ko-Kore-KR" sz="1600" spc="-40" dirty="0">
                <a:latin typeface="+mn-ea"/>
              </a:rPr>
              <a:t>↓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54E79346-2BBA-6F74-53C3-7CC1905AD229}"/>
              </a:ext>
            </a:extLst>
          </p:cNvPr>
          <p:cNvSpPr txBox="1"/>
          <p:nvPr/>
        </p:nvSpPr>
        <p:spPr>
          <a:xfrm>
            <a:off x="739323" y="3562142"/>
            <a:ext cx="73539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z="1600" spc="-40" dirty="0">
                <a:latin typeface="+mn-ea"/>
              </a:rPr>
              <a:t>- D</a:t>
            </a:r>
            <a:r>
              <a:rPr kumimoji="1" lang="en-US" altLang="ko-Kore-KR" sz="1600" spc="-40" dirty="0">
                <a:latin typeface="+mn-ea"/>
              </a:rPr>
              <a:t>P</a:t>
            </a:r>
            <a:r>
              <a:rPr kumimoji="1" lang="en-US" altLang="ko-Kore-KR" sz="1600" spc="-40" baseline="-25000" dirty="0">
                <a:latin typeface="+mn-ea"/>
              </a:rPr>
              <a:t>11</a:t>
            </a:r>
            <a:r>
              <a:rPr kumimoji="1" lang="en-US" altLang="ko-Kore-KR" sz="1600" spc="-40" dirty="0">
                <a:latin typeface="+mn-ea"/>
              </a:rPr>
              <a:t>↓</a:t>
            </a:r>
          </a:p>
          <a:p>
            <a:r>
              <a:rPr kumimoji="1" lang="en-US" altLang="ko-KR" sz="1600" spc="-40" dirty="0">
                <a:latin typeface="+mn-ea"/>
              </a:rPr>
              <a:t>- D</a:t>
            </a:r>
            <a:r>
              <a:rPr kumimoji="1" lang="en-US" altLang="ko-Kore-KR" sz="1600" spc="-40" dirty="0">
                <a:latin typeface="+mn-ea"/>
              </a:rPr>
              <a:t>P</a:t>
            </a:r>
            <a:r>
              <a:rPr kumimoji="1" lang="en-US" altLang="ko-KR" sz="1600" spc="-40" baseline="-25000" dirty="0">
                <a:latin typeface="+mn-ea"/>
              </a:rPr>
              <a:t>4</a:t>
            </a:r>
            <a:r>
              <a:rPr kumimoji="1" lang="en-US" altLang="ko-Kore-KR" sz="1600" spc="-40" baseline="-25000" dirty="0">
                <a:latin typeface="+mn-ea"/>
              </a:rPr>
              <a:t>1</a:t>
            </a:r>
            <a:r>
              <a:rPr kumimoji="1" lang="en-US" altLang="ko-Kore-KR" sz="1600" spc="-40" dirty="0">
                <a:latin typeface="+mn-ea"/>
              </a:rPr>
              <a:t>↑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56CAE58A-27E4-C63E-3137-29B8FD2A2BE7}"/>
              </a:ext>
            </a:extLst>
          </p:cNvPr>
          <p:cNvSpPr txBox="1"/>
          <p:nvPr/>
        </p:nvSpPr>
        <p:spPr>
          <a:xfrm>
            <a:off x="1925546" y="3556742"/>
            <a:ext cx="73539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z="1600" spc="-40" dirty="0">
                <a:latin typeface="+mn-ea"/>
              </a:rPr>
              <a:t>- D</a:t>
            </a:r>
            <a:r>
              <a:rPr kumimoji="1" lang="en-US" altLang="ko-Kore-KR" sz="1600" spc="-40" dirty="0">
                <a:latin typeface="+mn-ea"/>
              </a:rPr>
              <a:t>P</a:t>
            </a:r>
            <a:r>
              <a:rPr kumimoji="1" lang="en-US" altLang="ko-KR" sz="1600" spc="-40" baseline="-25000" dirty="0">
                <a:latin typeface="+mn-ea"/>
              </a:rPr>
              <a:t>31</a:t>
            </a:r>
            <a:r>
              <a:rPr kumimoji="1" lang="en-US" altLang="ko-Kore-KR" sz="1600" spc="-40" dirty="0">
                <a:latin typeface="+mn-ea"/>
              </a:rPr>
              <a:t>↑</a:t>
            </a:r>
          </a:p>
          <a:p>
            <a:r>
              <a:rPr kumimoji="1" lang="en-US" altLang="ko-KR" sz="1600" spc="-40" dirty="0">
                <a:latin typeface="+mn-ea"/>
              </a:rPr>
              <a:t>- D</a:t>
            </a:r>
            <a:r>
              <a:rPr kumimoji="1" lang="en-US" altLang="ko-Kore-KR" sz="1600" spc="-40" dirty="0">
                <a:latin typeface="+mn-ea"/>
              </a:rPr>
              <a:t>P</a:t>
            </a:r>
            <a:r>
              <a:rPr kumimoji="1" lang="en-US" altLang="ko-KR" sz="1600" spc="-40" baseline="-25000" dirty="0">
                <a:latin typeface="+mn-ea"/>
              </a:rPr>
              <a:t>32</a:t>
            </a:r>
            <a:r>
              <a:rPr kumimoji="1" lang="en-US" altLang="ko-Kore-KR" sz="1600" spc="-40" dirty="0">
                <a:latin typeface="+mn-ea"/>
              </a:rPr>
              <a:t>↑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76B8B446-A342-1382-22D3-9262B18BC38F}"/>
              </a:ext>
            </a:extLst>
          </p:cNvPr>
          <p:cNvSpPr txBox="1"/>
          <p:nvPr/>
        </p:nvSpPr>
        <p:spPr>
          <a:xfrm>
            <a:off x="3204100" y="3439032"/>
            <a:ext cx="73539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z="1600" spc="-40" dirty="0">
                <a:latin typeface="+mn-ea"/>
              </a:rPr>
              <a:t>- D</a:t>
            </a:r>
            <a:r>
              <a:rPr kumimoji="1" lang="en-US" altLang="ko-Kore-KR" sz="1600" spc="-40" dirty="0">
                <a:latin typeface="+mn-ea"/>
              </a:rPr>
              <a:t>P</a:t>
            </a:r>
            <a:r>
              <a:rPr kumimoji="1" lang="en-US" altLang="ko-Kore-KR" sz="1600" spc="-40" baseline="-25000" dirty="0">
                <a:latin typeface="+mn-ea"/>
              </a:rPr>
              <a:t>51</a:t>
            </a:r>
            <a:r>
              <a:rPr kumimoji="1" lang="en-US" altLang="ko-Kore-KR" sz="1600" spc="-40" dirty="0">
                <a:latin typeface="+mn-ea"/>
              </a:rPr>
              <a:t>↑</a:t>
            </a:r>
          </a:p>
          <a:p>
            <a:r>
              <a:rPr kumimoji="1" lang="en-US" altLang="ko-KR" sz="1600" spc="-40" dirty="0">
                <a:latin typeface="+mn-ea"/>
              </a:rPr>
              <a:t>- D</a:t>
            </a:r>
            <a:r>
              <a:rPr kumimoji="1" lang="en-US" altLang="ko-Kore-KR" sz="1600" spc="-40" dirty="0">
                <a:latin typeface="+mn-ea"/>
              </a:rPr>
              <a:t>P</a:t>
            </a:r>
            <a:r>
              <a:rPr kumimoji="1" lang="en-US" altLang="ko-Kore-KR" sz="1600" spc="-40" baseline="-25000" dirty="0">
                <a:latin typeface="+mn-ea"/>
              </a:rPr>
              <a:t>43</a:t>
            </a:r>
            <a:r>
              <a:rPr kumimoji="1" lang="en-US" altLang="ko-Kore-KR" sz="1600" spc="-40" dirty="0">
                <a:latin typeface="+mn-ea"/>
              </a:rPr>
              <a:t>↑</a:t>
            </a:r>
          </a:p>
          <a:p>
            <a:r>
              <a:rPr kumimoji="1" lang="en-US" altLang="ko-KR" sz="1600" spc="-40" dirty="0">
                <a:latin typeface="+mn-ea"/>
              </a:rPr>
              <a:t>- D</a:t>
            </a:r>
            <a:r>
              <a:rPr kumimoji="1" lang="en-US" altLang="ko-Kore-KR" sz="1600" spc="-40" dirty="0">
                <a:latin typeface="+mn-ea"/>
              </a:rPr>
              <a:t>P</a:t>
            </a:r>
            <a:r>
              <a:rPr kumimoji="1" lang="en-US" altLang="ko-Kore-KR" sz="1600" spc="-40" baseline="-25000" dirty="0">
                <a:latin typeface="+mn-ea"/>
              </a:rPr>
              <a:t>52</a:t>
            </a:r>
            <a:r>
              <a:rPr kumimoji="1" lang="en-US" altLang="ko-Kore-KR" sz="1600" spc="-40" dirty="0">
                <a:latin typeface="+mn-ea"/>
              </a:rPr>
              <a:t>↓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542078C6-AF9B-6EE6-2D81-D1BD028EDC84}"/>
              </a:ext>
            </a:extLst>
          </p:cNvPr>
          <p:cNvSpPr txBox="1"/>
          <p:nvPr/>
        </p:nvSpPr>
        <p:spPr>
          <a:xfrm>
            <a:off x="757104" y="5126321"/>
            <a:ext cx="735394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z="1600" spc="-40" dirty="0">
                <a:latin typeface="+mn-ea"/>
              </a:rPr>
              <a:t>- D</a:t>
            </a:r>
            <a:r>
              <a:rPr kumimoji="1" lang="en-US" altLang="ko-Kore-KR" sz="1600" spc="-40" dirty="0">
                <a:latin typeface="+mn-ea"/>
              </a:rPr>
              <a:t>P</a:t>
            </a:r>
            <a:r>
              <a:rPr kumimoji="1" lang="en-US" altLang="ko-Kore-KR" sz="1600" spc="-40" baseline="-25000" dirty="0">
                <a:latin typeface="+mn-ea"/>
              </a:rPr>
              <a:t>1</a:t>
            </a:r>
            <a:r>
              <a:rPr kumimoji="1" lang="en-US" altLang="ko-KR" sz="1600" spc="-40" baseline="-25000" dirty="0">
                <a:latin typeface="+mn-ea"/>
              </a:rPr>
              <a:t>4</a:t>
            </a:r>
            <a:r>
              <a:rPr kumimoji="1" lang="en-US" altLang="ko-Kore-KR" sz="1600" spc="-40" dirty="0">
                <a:latin typeface="+mn-ea"/>
              </a:rPr>
              <a:t>↑</a:t>
            </a:r>
          </a:p>
          <a:p>
            <a:r>
              <a:rPr kumimoji="1" lang="en-US" altLang="ko-KR" sz="1600" spc="-40" dirty="0">
                <a:latin typeface="+mn-ea"/>
              </a:rPr>
              <a:t>- D</a:t>
            </a:r>
            <a:r>
              <a:rPr kumimoji="1" lang="en-US" altLang="ko-Kore-KR" sz="1600" spc="-40" dirty="0">
                <a:latin typeface="+mn-ea"/>
              </a:rPr>
              <a:t>P</a:t>
            </a:r>
            <a:r>
              <a:rPr kumimoji="1" lang="en-US" altLang="ko-KR" sz="1600" spc="-40" baseline="-25000" dirty="0">
                <a:latin typeface="+mn-ea"/>
              </a:rPr>
              <a:t>22</a:t>
            </a:r>
            <a:r>
              <a:rPr kumimoji="1" lang="en-US" altLang="ko-Kore-KR" sz="1600" spc="-40" dirty="0">
                <a:latin typeface="+mn-ea"/>
              </a:rPr>
              <a:t>↑</a:t>
            </a:r>
          </a:p>
          <a:p>
            <a:r>
              <a:rPr kumimoji="1" lang="en-US" altLang="ko-KR" sz="1600" spc="-40" dirty="0">
                <a:latin typeface="+mn-ea"/>
              </a:rPr>
              <a:t>- D</a:t>
            </a:r>
            <a:r>
              <a:rPr kumimoji="1" lang="en-US" altLang="ko-Kore-KR" sz="1600" spc="-40" dirty="0">
                <a:latin typeface="+mn-ea"/>
              </a:rPr>
              <a:t>P</a:t>
            </a:r>
            <a:r>
              <a:rPr kumimoji="1" lang="en-US" altLang="ko-KR" sz="1600" spc="-40" baseline="-25000" dirty="0">
                <a:latin typeface="+mn-ea"/>
              </a:rPr>
              <a:t>23</a:t>
            </a:r>
            <a:r>
              <a:rPr kumimoji="1" lang="en-US" altLang="ko-Kore-KR" sz="1600" spc="-40" dirty="0">
                <a:latin typeface="+mn-ea"/>
              </a:rPr>
              <a:t>↓</a:t>
            </a:r>
          </a:p>
          <a:p>
            <a:r>
              <a:rPr kumimoji="1" lang="en-US" altLang="ko-KR" sz="1600" spc="-40" dirty="0">
                <a:latin typeface="+mn-ea"/>
              </a:rPr>
              <a:t>- D</a:t>
            </a:r>
            <a:r>
              <a:rPr kumimoji="1" lang="en-US" altLang="ko-Kore-KR" sz="1600" spc="-40" dirty="0">
                <a:latin typeface="+mn-ea"/>
              </a:rPr>
              <a:t>P</a:t>
            </a:r>
            <a:r>
              <a:rPr kumimoji="1" lang="en-US" altLang="ko-KR" sz="1600" spc="-40" baseline="-25000" dirty="0">
                <a:latin typeface="+mn-ea"/>
              </a:rPr>
              <a:t>24</a:t>
            </a:r>
            <a:r>
              <a:rPr kumimoji="1" lang="en-US" altLang="ko-Kore-KR" sz="1600" spc="-40" dirty="0">
                <a:latin typeface="+mn-ea"/>
              </a:rPr>
              <a:t>↓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275320A0-E905-68D3-0EF5-A09671D46C49}"/>
              </a:ext>
            </a:extLst>
          </p:cNvPr>
          <p:cNvSpPr txBox="1"/>
          <p:nvPr/>
        </p:nvSpPr>
        <p:spPr>
          <a:xfrm>
            <a:off x="1939568" y="5334719"/>
            <a:ext cx="73539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z="1600" spc="-40" dirty="0">
                <a:latin typeface="+mn-ea"/>
              </a:rPr>
              <a:t>- D</a:t>
            </a:r>
            <a:r>
              <a:rPr kumimoji="1" lang="en-US" altLang="ko-Kore-KR" sz="1600" spc="-40" dirty="0">
                <a:latin typeface="+mn-ea"/>
              </a:rPr>
              <a:t>P</a:t>
            </a:r>
            <a:r>
              <a:rPr kumimoji="1" lang="en-US" altLang="ko-KR" sz="1600" spc="-40" baseline="-25000" dirty="0">
                <a:latin typeface="+mn-ea"/>
              </a:rPr>
              <a:t>21</a:t>
            </a:r>
            <a:r>
              <a:rPr kumimoji="1" lang="en-US" altLang="ko-Kore-KR" sz="1600" spc="-40" dirty="0">
                <a:latin typeface="+mn-ea"/>
              </a:rPr>
              <a:t>↑</a:t>
            </a:r>
          </a:p>
          <a:p>
            <a:r>
              <a:rPr kumimoji="1" lang="en-US" altLang="ko-KR" sz="1600" spc="-40" dirty="0">
                <a:latin typeface="+mn-ea"/>
              </a:rPr>
              <a:t>- D</a:t>
            </a:r>
            <a:r>
              <a:rPr kumimoji="1" lang="en-US" altLang="ko-Kore-KR" sz="1600" spc="-40" dirty="0">
                <a:latin typeface="+mn-ea"/>
              </a:rPr>
              <a:t>P</a:t>
            </a:r>
            <a:r>
              <a:rPr kumimoji="1" lang="en-US" altLang="ko-KR" sz="1600" spc="-40" baseline="-25000" dirty="0">
                <a:latin typeface="+mn-ea"/>
              </a:rPr>
              <a:t>13</a:t>
            </a:r>
            <a:r>
              <a:rPr kumimoji="1" lang="en-US" altLang="ko-Kore-KR" sz="1600" spc="-40" dirty="0">
                <a:latin typeface="+mn-ea"/>
              </a:rPr>
              <a:t>↑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C6D9D72B-C770-DB2D-7379-5D04B8A78E10}"/>
              </a:ext>
            </a:extLst>
          </p:cNvPr>
          <p:cNvSpPr txBox="1"/>
          <p:nvPr/>
        </p:nvSpPr>
        <p:spPr>
          <a:xfrm>
            <a:off x="3229051" y="5210132"/>
            <a:ext cx="73539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z="1600" spc="-40" dirty="0">
                <a:latin typeface="+mn-ea"/>
              </a:rPr>
              <a:t>- D</a:t>
            </a:r>
            <a:r>
              <a:rPr kumimoji="1" lang="en-US" altLang="ko-Kore-KR" sz="1600" spc="-40" dirty="0">
                <a:latin typeface="+mn-ea"/>
              </a:rPr>
              <a:t>P</a:t>
            </a:r>
            <a:r>
              <a:rPr kumimoji="1" lang="en-US" altLang="ko-Kore-KR" sz="1600" spc="-40" baseline="-25000" dirty="0">
                <a:latin typeface="+mn-ea"/>
              </a:rPr>
              <a:t>21</a:t>
            </a:r>
            <a:r>
              <a:rPr kumimoji="1" lang="en-US" altLang="ko-Kore-KR" sz="1600" spc="-40" dirty="0">
                <a:latin typeface="+mn-ea"/>
              </a:rPr>
              <a:t>↑</a:t>
            </a:r>
          </a:p>
          <a:p>
            <a:r>
              <a:rPr kumimoji="1" lang="en-US" altLang="ko-KR" sz="1600" spc="-40" dirty="0">
                <a:latin typeface="+mn-ea"/>
              </a:rPr>
              <a:t>- D</a:t>
            </a:r>
            <a:r>
              <a:rPr kumimoji="1" lang="en-US" altLang="ko-Kore-KR" sz="1600" spc="-40" dirty="0">
                <a:latin typeface="+mn-ea"/>
              </a:rPr>
              <a:t>P</a:t>
            </a:r>
            <a:r>
              <a:rPr kumimoji="1" lang="en-US" altLang="ko-KR" sz="1600" spc="-40" baseline="-25000" dirty="0">
                <a:latin typeface="+mn-ea"/>
              </a:rPr>
              <a:t>22</a:t>
            </a:r>
            <a:r>
              <a:rPr kumimoji="1" lang="en-US" altLang="ko-Kore-KR" sz="1600" spc="-40" dirty="0">
                <a:latin typeface="+mn-ea"/>
              </a:rPr>
              <a:t>↑</a:t>
            </a:r>
          </a:p>
          <a:p>
            <a:r>
              <a:rPr kumimoji="1" lang="en-US" altLang="ko-KR" sz="1600" spc="-40" dirty="0">
                <a:latin typeface="+mn-ea"/>
              </a:rPr>
              <a:t>- D</a:t>
            </a:r>
            <a:r>
              <a:rPr kumimoji="1" lang="en-US" altLang="ko-Kore-KR" sz="1600" spc="-40" dirty="0">
                <a:latin typeface="+mn-ea"/>
              </a:rPr>
              <a:t>P</a:t>
            </a:r>
            <a:r>
              <a:rPr kumimoji="1" lang="en-US" altLang="ko-KR" sz="1600" spc="-40" baseline="-25000" dirty="0">
                <a:latin typeface="+mn-ea"/>
              </a:rPr>
              <a:t>31</a:t>
            </a:r>
            <a:r>
              <a:rPr kumimoji="1" lang="en-US" altLang="ko-Kore-KR" sz="1600" spc="-40" dirty="0">
                <a:latin typeface="+mn-ea"/>
              </a:rPr>
              <a:t>↓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32063D04-5737-2A75-9D13-B1ADC326416E}"/>
              </a:ext>
            </a:extLst>
          </p:cNvPr>
          <p:cNvSpPr txBox="1"/>
          <p:nvPr/>
        </p:nvSpPr>
        <p:spPr>
          <a:xfrm>
            <a:off x="2843748" y="1878096"/>
            <a:ext cx="18402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latin typeface="+mn-ea"/>
              </a:rPr>
              <a:t>…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204" name="모서리가 둥근 직사각형 166">
            <a:extLst>
              <a:ext uri="{FF2B5EF4-FFF2-40B4-BE49-F238E27FC236}">
                <a16:creationId xmlns:a16="http://schemas.microsoft.com/office/drawing/2014/main" id="{7BFEC5DB-49B6-3BF3-176A-BFD2A86263E2}"/>
              </a:ext>
            </a:extLst>
          </p:cNvPr>
          <p:cNvSpPr/>
          <p:nvPr/>
        </p:nvSpPr>
        <p:spPr>
          <a:xfrm>
            <a:off x="638952" y="1482237"/>
            <a:ext cx="952208" cy="11930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AC0D2F78-E5F4-DB6D-533D-6BFD349A2839}"/>
              </a:ext>
            </a:extLst>
          </p:cNvPr>
          <p:cNvSpPr txBox="1"/>
          <p:nvPr/>
        </p:nvSpPr>
        <p:spPr>
          <a:xfrm>
            <a:off x="667247" y="1331935"/>
            <a:ext cx="890308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Option 1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206" name="모서리가 둥근 직사각형 168">
            <a:extLst>
              <a:ext uri="{FF2B5EF4-FFF2-40B4-BE49-F238E27FC236}">
                <a16:creationId xmlns:a16="http://schemas.microsoft.com/office/drawing/2014/main" id="{83AF8DF3-0A3B-C935-F0F8-D310E8952D60}"/>
              </a:ext>
            </a:extLst>
          </p:cNvPr>
          <p:cNvSpPr/>
          <p:nvPr/>
        </p:nvSpPr>
        <p:spPr>
          <a:xfrm>
            <a:off x="1809185" y="1482237"/>
            <a:ext cx="952208" cy="11930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9813094-F7AE-D7F5-81AF-E1967C4DF10D}"/>
              </a:ext>
            </a:extLst>
          </p:cNvPr>
          <p:cNvSpPr txBox="1"/>
          <p:nvPr/>
        </p:nvSpPr>
        <p:spPr>
          <a:xfrm>
            <a:off x="1837480" y="1331935"/>
            <a:ext cx="890308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Option 2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208" name="모서리가 둥근 직사각형 170">
            <a:extLst>
              <a:ext uri="{FF2B5EF4-FFF2-40B4-BE49-F238E27FC236}">
                <a16:creationId xmlns:a16="http://schemas.microsoft.com/office/drawing/2014/main" id="{780DB301-19DF-2DA2-791D-5724D171F9E0}"/>
              </a:ext>
            </a:extLst>
          </p:cNvPr>
          <p:cNvSpPr/>
          <p:nvPr/>
        </p:nvSpPr>
        <p:spPr>
          <a:xfrm>
            <a:off x="3087759" y="1482237"/>
            <a:ext cx="952208" cy="11930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1C0327A8-A733-0EE8-34AB-002D94D9DBB5}"/>
              </a:ext>
            </a:extLst>
          </p:cNvPr>
          <p:cNvSpPr txBox="1"/>
          <p:nvPr/>
        </p:nvSpPr>
        <p:spPr>
          <a:xfrm>
            <a:off x="3116054" y="1331935"/>
            <a:ext cx="819776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Option l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210" name="모서리가 둥근 직사각형 172">
            <a:extLst>
              <a:ext uri="{FF2B5EF4-FFF2-40B4-BE49-F238E27FC236}">
                <a16:creationId xmlns:a16="http://schemas.microsoft.com/office/drawing/2014/main" id="{5DD832FA-832F-B0C8-5C89-71BCC18C09A6}"/>
              </a:ext>
            </a:extLst>
          </p:cNvPr>
          <p:cNvSpPr/>
          <p:nvPr/>
        </p:nvSpPr>
        <p:spPr>
          <a:xfrm>
            <a:off x="638953" y="3235811"/>
            <a:ext cx="952208" cy="11930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429FB040-407C-9FD2-9CCB-B08C1B0D20E7}"/>
              </a:ext>
            </a:extLst>
          </p:cNvPr>
          <p:cNvSpPr txBox="1"/>
          <p:nvPr/>
        </p:nvSpPr>
        <p:spPr>
          <a:xfrm>
            <a:off x="667248" y="3085509"/>
            <a:ext cx="890308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Option 1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212" name="모서리가 둥근 직사각형 174">
            <a:extLst>
              <a:ext uri="{FF2B5EF4-FFF2-40B4-BE49-F238E27FC236}">
                <a16:creationId xmlns:a16="http://schemas.microsoft.com/office/drawing/2014/main" id="{959AE1FA-8ED3-6E4B-6976-006BFBAFEF27}"/>
              </a:ext>
            </a:extLst>
          </p:cNvPr>
          <p:cNvSpPr/>
          <p:nvPr/>
        </p:nvSpPr>
        <p:spPr>
          <a:xfrm>
            <a:off x="1809186" y="3235811"/>
            <a:ext cx="952208" cy="11930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17CD6445-9FB5-F795-0CC9-ACF01AEBA749}"/>
              </a:ext>
            </a:extLst>
          </p:cNvPr>
          <p:cNvSpPr txBox="1"/>
          <p:nvPr/>
        </p:nvSpPr>
        <p:spPr>
          <a:xfrm>
            <a:off x="1837481" y="3085509"/>
            <a:ext cx="890308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Option 2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214" name="모서리가 둥근 직사각형 176">
            <a:extLst>
              <a:ext uri="{FF2B5EF4-FFF2-40B4-BE49-F238E27FC236}">
                <a16:creationId xmlns:a16="http://schemas.microsoft.com/office/drawing/2014/main" id="{026BA583-1CE0-1F31-5824-0C09BF4B81B7}"/>
              </a:ext>
            </a:extLst>
          </p:cNvPr>
          <p:cNvSpPr/>
          <p:nvPr/>
        </p:nvSpPr>
        <p:spPr>
          <a:xfrm>
            <a:off x="3084492" y="3235811"/>
            <a:ext cx="952208" cy="11930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257B171-1015-A950-2501-80D6B057AF5B}"/>
              </a:ext>
            </a:extLst>
          </p:cNvPr>
          <p:cNvSpPr txBox="1"/>
          <p:nvPr/>
        </p:nvSpPr>
        <p:spPr>
          <a:xfrm>
            <a:off x="3112787" y="3085509"/>
            <a:ext cx="880690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Option k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D8C49740-8611-2A00-0A48-1A83D3DD8EA0}"/>
              </a:ext>
            </a:extLst>
          </p:cNvPr>
          <p:cNvSpPr txBox="1"/>
          <p:nvPr/>
        </p:nvSpPr>
        <p:spPr>
          <a:xfrm>
            <a:off x="2843749" y="5415992"/>
            <a:ext cx="18402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latin typeface="+mn-ea"/>
              </a:rPr>
              <a:t>…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217" name="모서리가 둥근 직사각형 179">
            <a:extLst>
              <a:ext uri="{FF2B5EF4-FFF2-40B4-BE49-F238E27FC236}">
                <a16:creationId xmlns:a16="http://schemas.microsoft.com/office/drawing/2014/main" id="{FD561709-7B7B-EC4F-2485-84A37647116A}"/>
              </a:ext>
            </a:extLst>
          </p:cNvPr>
          <p:cNvSpPr/>
          <p:nvPr/>
        </p:nvSpPr>
        <p:spPr>
          <a:xfrm>
            <a:off x="638953" y="4991558"/>
            <a:ext cx="952208" cy="11930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8D593F12-EEE0-AB53-3A68-6882E180C3D8}"/>
              </a:ext>
            </a:extLst>
          </p:cNvPr>
          <p:cNvSpPr txBox="1"/>
          <p:nvPr/>
        </p:nvSpPr>
        <p:spPr>
          <a:xfrm>
            <a:off x="667248" y="4841256"/>
            <a:ext cx="890308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Option 1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219" name="모서리가 둥근 직사각형 181">
            <a:extLst>
              <a:ext uri="{FF2B5EF4-FFF2-40B4-BE49-F238E27FC236}">
                <a16:creationId xmlns:a16="http://schemas.microsoft.com/office/drawing/2014/main" id="{2ED50976-E95B-AD1A-12DA-7A74532EDF8A}"/>
              </a:ext>
            </a:extLst>
          </p:cNvPr>
          <p:cNvSpPr/>
          <p:nvPr/>
        </p:nvSpPr>
        <p:spPr>
          <a:xfrm>
            <a:off x="1809186" y="4991558"/>
            <a:ext cx="952208" cy="11930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F618BDE5-2BAA-B890-1FE7-9BEBCC2E1FD5}"/>
              </a:ext>
            </a:extLst>
          </p:cNvPr>
          <p:cNvSpPr txBox="1"/>
          <p:nvPr/>
        </p:nvSpPr>
        <p:spPr>
          <a:xfrm>
            <a:off x="1837481" y="4841256"/>
            <a:ext cx="890308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Option 2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221" name="모서리가 둥근 직사각형 183">
            <a:extLst>
              <a:ext uri="{FF2B5EF4-FFF2-40B4-BE49-F238E27FC236}">
                <a16:creationId xmlns:a16="http://schemas.microsoft.com/office/drawing/2014/main" id="{0604BA3C-A33F-DEE1-BCC3-44FB52ED87A4}"/>
              </a:ext>
            </a:extLst>
          </p:cNvPr>
          <p:cNvSpPr/>
          <p:nvPr/>
        </p:nvSpPr>
        <p:spPr>
          <a:xfrm>
            <a:off x="3084492" y="4991558"/>
            <a:ext cx="952208" cy="11930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3340D6C7-FFCC-256E-D3F0-512C77A42F27}"/>
              </a:ext>
            </a:extLst>
          </p:cNvPr>
          <p:cNvSpPr txBox="1"/>
          <p:nvPr/>
        </p:nvSpPr>
        <p:spPr>
          <a:xfrm>
            <a:off x="3112787" y="4841256"/>
            <a:ext cx="96725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Option m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4313235A-FCE0-4FA6-4427-C824A19F6BCB}"/>
              </a:ext>
            </a:extLst>
          </p:cNvPr>
          <p:cNvSpPr txBox="1"/>
          <p:nvPr/>
        </p:nvSpPr>
        <p:spPr>
          <a:xfrm>
            <a:off x="2843749" y="3619939"/>
            <a:ext cx="18402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latin typeface="+mn-ea"/>
              </a:rPr>
              <a:t>…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48B9FCD1-CBA3-BB22-9265-F0144831716B}"/>
              </a:ext>
            </a:extLst>
          </p:cNvPr>
          <p:cNvSpPr txBox="1"/>
          <p:nvPr/>
        </p:nvSpPr>
        <p:spPr>
          <a:xfrm rot="7308287">
            <a:off x="2918633" y="1001821"/>
            <a:ext cx="35394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z="2800" b="1" spc="-40" dirty="0">
                <a:solidFill>
                  <a:srgbClr val="C00000"/>
                </a:solidFill>
                <a:latin typeface="+mn-ea"/>
              </a:rPr>
              <a:t>ㄱ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8B68B8A8-3259-5A3A-1453-D8A8A69DD977}"/>
              </a:ext>
            </a:extLst>
          </p:cNvPr>
          <p:cNvSpPr txBox="1"/>
          <p:nvPr/>
        </p:nvSpPr>
        <p:spPr>
          <a:xfrm rot="7308287">
            <a:off x="1626936" y="2852599"/>
            <a:ext cx="35394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z="2800" b="1" spc="-40" dirty="0">
                <a:solidFill>
                  <a:srgbClr val="C00000"/>
                </a:solidFill>
                <a:latin typeface="+mn-ea"/>
              </a:rPr>
              <a:t>ㄱ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5A2958BE-3496-3102-84E3-92E6D913A074}"/>
              </a:ext>
            </a:extLst>
          </p:cNvPr>
          <p:cNvSpPr txBox="1"/>
          <p:nvPr/>
        </p:nvSpPr>
        <p:spPr>
          <a:xfrm rot="7308287">
            <a:off x="2897081" y="4579874"/>
            <a:ext cx="35394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z="2800" b="1" spc="-40" dirty="0">
                <a:solidFill>
                  <a:srgbClr val="C00000"/>
                </a:solidFill>
                <a:latin typeface="+mn-ea"/>
              </a:rPr>
              <a:t>ㄱ</a:t>
            </a:r>
          </a:p>
        </p:txBody>
      </p:sp>
      <p:sp>
        <p:nvSpPr>
          <p:cNvPr id="227" name="모서리가 둥근 직사각형 191">
            <a:extLst>
              <a:ext uri="{FF2B5EF4-FFF2-40B4-BE49-F238E27FC236}">
                <a16:creationId xmlns:a16="http://schemas.microsoft.com/office/drawing/2014/main" id="{B8551695-FA17-8C2F-CD58-4ECDEFF533C5}"/>
              </a:ext>
            </a:extLst>
          </p:cNvPr>
          <p:cNvSpPr/>
          <p:nvPr/>
        </p:nvSpPr>
        <p:spPr>
          <a:xfrm>
            <a:off x="213977" y="1162495"/>
            <a:ext cx="3875146" cy="159117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02B863FB-C98A-9B21-DF93-92E12951720F}"/>
              </a:ext>
            </a:extLst>
          </p:cNvPr>
          <p:cNvSpPr txBox="1"/>
          <p:nvPr/>
        </p:nvSpPr>
        <p:spPr>
          <a:xfrm>
            <a:off x="77423" y="1699661"/>
            <a:ext cx="449610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400" b="1" spc="-40" dirty="0">
                <a:latin typeface="+mn-ea"/>
              </a:rPr>
              <a:t>FR</a:t>
            </a:r>
            <a:r>
              <a:rPr kumimoji="1" lang="en-US" altLang="ko-Kore-KR" sz="2000" b="1" spc="-40" baseline="-25000" dirty="0">
                <a:latin typeface="+mn-ea"/>
              </a:rPr>
              <a:t>1</a:t>
            </a:r>
            <a:endParaRPr kumimoji="1" lang="ko-Kore-KR" altLang="en-US" sz="2400" b="1" spc="-40" baseline="-25000" dirty="0">
              <a:latin typeface="+mn-ea"/>
            </a:endParaRPr>
          </a:p>
        </p:txBody>
      </p:sp>
      <p:sp>
        <p:nvSpPr>
          <p:cNvPr id="229" name="모서리가 둥근 직사각형 192">
            <a:extLst>
              <a:ext uri="{FF2B5EF4-FFF2-40B4-BE49-F238E27FC236}">
                <a16:creationId xmlns:a16="http://schemas.microsoft.com/office/drawing/2014/main" id="{7CD00A4D-D8E7-2553-850A-FFEC2AF3FBDC}"/>
              </a:ext>
            </a:extLst>
          </p:cNvPr>
          <p:cNvSpPr/>
          <p:nvPr/>
        </p:nvSpPr>
        <p:spPr>
          <a:xfrm>
            <a:off x="213978" y="2958531"/>
            <a:ext cx="3875146" cy="15658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0" name="모서리가 둥근 직사각형 193">
            <a:extLst>
              <a:ext uri="{FF2B5EF4-FFF2-40B4-BE49-F238E27FC236}">
                <a16:creationId xmlns:a16="http://schemas.microsoft.com/office/drawing/2014/main" id="{58BA0482-0FEC-9ED5-6AF3-FA818E2B1B7E}"/>
              </a:ext>
            </a:extLst>
          </p:cNvPr>
          <p:cNvSpPr/>
          <p:nvPr/>
        </p:nvSpPr>
        <p:spPr>
          <a:xfrm>
            <a:off x="213977" y="4719956"/>
            <a:ext cx="3968999" cy="154397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91F4D8E6-EB82-82C4-FA92-70C55C63047C}"/>
              </a:ext>
            </a:extLst>
          </p:cNvPr>
          <p:cNvSpPr txBox="1"/>
          <p:nvPr/>
        </p:nvSpPr>
        <p:spPr>
          <a:xfrm>
            <a:off x="77424" y="3519459"/>
            <a:ext cx="449610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400" b="1" spc="-40" dirty="0">
                <a:latin typeface="+mn-ea"/>
              </a:rPr>
              <a:t>FR</a:t>
            </a:r>
            <a:r>
              <a:rPr kumimoji="1" lang="en-US" altLang="ko-Kore-KR" sz="2000" b="1" spc="-40" baseline="-25000" dirty="0">
                <a:latin typeface="+mn-ea"/>
              </a:rPr>
              <a:t>2</a:t>
            </a:r>
            <a:endParaRPr kumimoji="1" lang="ko-Kore-KR" altLang="en-US" sz="2400" b="1" spc="-40" baseline="-25000" dirty="0">
              <a:latin typeface="+mn-ea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292B4900-387C-B9D8-AA5C-A3CB8E218E1F}"/>
              </a:ext>
            </a:extLst>
          </p:cNvPr>
          <p:cNvSpPr txBox="1"/>
          <p:nvPr/>
        </p:nvSpPr>
        <p:spPr>
          <a:xfrm>
            <a:off x="78464" y="5310169"/>
            <a:ext cx="449610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400" b="1" spc="-40" dirty="0">
                <a:latin typeface="+mn-ea"/>
              </a:rPr>
              <a:t>FR</a:t>
            </a:r>
            <a:r>
              <a:rPr kumimoji="1" lang="en-US" altLang="ko-Kore-KR" sz="2000" b="1" spc="-40" baseline="-25000" dirty="0">
                <a:latin typeface="+mn-ea"/>
              </a:rPr>
              <a:t>3</a:t>
            </a:r>
            <a:endParaRPr kumimoji="1" lang="ko-Kore-KR" altLang="en-US" sz="2400" b="1" spc="-40" baseline="-250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733CFC-E8C9-98EB-B2F5-1831408ADB2D}"/>
              </a:ext>
            </a:extLst>
          </p:cNvPr>
          <p:cNvSpPr txBox="1"/>
          <p:nvPr/>
        </p:nvSpPr>
        <p:spPr>
          <a:xfrm>
            <a:off x="792082" y="759306"/>
            <a:ext cx="281278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sz="2000" b="1" spc="-40" dirty="0">
                <a:solidFill>
                  <a:srgbClr val="C00000"/>
                </a:solidFill>
                <a:latin typeface="+mn-ea"/>
              </a:rPr>
              <a:t>DP options </a:t>
            </a:r>
            <a:r>
              <a:rPr kumimoji="1" lang="en-US" altLang="ko-Kore-KR" sz="2000" spc="-40" dirty="0">
                <a:latin typeface="+mn-ea"/>
              </a:rPr>
              <a:t>of each FR </a:t>
            </a:r>
            <a:endParaRPr kumimoji="1" lang="ko-Kore-KR" altLang="en-US" sz="2000" spc="-4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029589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DA36226-9A3F-2467-0B01-3E87EC63F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516E8D-3345-D3D0-E277-2C2A8CF89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6A7F72E4-1A07-1DF4-9A8F-06314E17CF0A}"/>
              </a:ext>
            </a:extLst>
          </p:cNvPr>
          <p:cNvSpPr txBox="1">
            <a:spLocks/>
          </p:cNvSpPr>
          <p:nvPr/>
        </p:nvSpPr>
        <p:spPr>
          <a:xfrm>
            <a:off x="40577" y="26798"/>
            <a:ext cx="9365660" cy="586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0" dirty="0"/>
              <a:t>FR </a:t>
            </a:r>
            <a:r>
              <a:rPr lang="en-US" altLang="ko-KR" sz="2400" b="0" dirty="0">
                <a:sym typeface="Wingdings" pitchFamily="2" charset="2"/>
              </a:rPr>
              <a:t>grouping and sequencing with considering DP interface compatibility</a:t>
            </a:r>
            <a:endParaRPr lang="ko-KR" altLang="en-US" sz="2400" b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3BD0DE-AC27-145A-3D4E-49B91BC459FD}"/>
              </a:ext>
            </a:extLst>
          </p:cNvPr>
          <p:cNvSpPr txBox="1"/>
          <p:nvPr/>
        </p:nvSpPr>
        <p:spPr>
          <a:xfrm>
            <a:off x="256615" y="671227"/>
            <a:ext cx="387232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solidFill>
                  <a:srgbClr val="C00000"/>
                </a:solidFill>
                <a:latin typeface="+mn-ea"/>
              </a:rPr>
              <a:t>1) </a:t>
            </a:r>
            <a:r>
              <a:rPr kumimoji="1" lang="en-US" altLang="ko-Kore-KR" spc="-40" dirty="0">
                <a:solidFill>
                  <a:srgbClr val="C00000"/>
                </a:solidFill>
                <a:latin typeface="+mn-ea"/>
              </a:rPr>
              <a:t>FR</a:t>
            </a:r>
            <a:r>
              <a:rPr kumimoji="1" lang="en-US" altLang="ko-Kore-KR" spc="-40" baseline="-25000" dirty="0">
                <a:solidFill>
                  <a:srgbClr val="C00000"/>
                </a:solidFill>
                <a:latin typeface="+mn-ea"/>
              </a:rPr>
              <a:t>11</a:t>
            </a:r>
            <a:r>
              <a:rPr kumimoji="1" lang="en-US" altLang="ko-Kore-KR" spc="-40" dirty="0">
                <a:solidFill>
                  <a:srgbClr val="C00000"/>
                </a:solidFill>
                <a:latin typeface="+mn-ea"/>
              </a:rPr>
              <a:t> &amp; FR</a:t>
            </a:r>
            <a:r>
              <a:rPr kumimoji="1" lang="en-US" altLang="ko-Kore-KR" spc="-40" baseline="-25000" dirty="0">
                <a:solidFill>
                  <a:srgbClr val="C00000"/>
                </a:solidFill>
                <a:latin typeface="+mn-ea"/>
              </a:rPr>
              <a:t>23</a:t>
            </a:r>
            <a:r>
              <a:rPr kumimoji="1" lang="en-US" altLang="ko-Kore-KR" spc="-40" dirty="0">
                <a:solidFill>
                  <a:srgbClr val="C00000"/>
                </a:solidFill>
                <a:latin typeface="+mn-ea"/>
              </a:rPr>
              <a:t> </a:t>
            </a:r>
            <a:r>
              <a:rPr kumimoji="1" lang="en-US" altLang="ko-KR" spc="-40" dirty="0">
                <a:solidFill>
                  <a:srgbClr val="C00000"/>
                </a:solidFill>
                <a:latin typeface="+mn-ea"/>
              </a:rPr>
              <a:t>={DP</a:t>
            </a:r>
            <a:r>
              <a:rPr kumimoji="1" lang="en-US" altLang="ko-KR" spc="-40" baseline="-25000" dirty="0">
                <a:solidFill>
                  <a:srgbClr val="C00000"/>
                </a:solidFill>
                <a:latin typeface="+mn-ea"/>
              </a:rPr>
              <a:t>11</a:t>
            </a:r>
            <a:r>
              <a:rPr kumimoji="1" lang="en-US" altLang="ko-KR" spc="-40" dirty="0">
                <a:solidFill>
                  <a:srgbClr val="C00000"/>
                </a:solidFill>
                <a:latin typeface="+mn-ea"/>
              </a:rPr>
              <a:t>, DP</a:t>
            </a:r>
            <a:r>
              <a:rPr kumimoji="1" lang="en-US" altLang="ko-KR" spc="-40" baseline="-25000" dirty="0">
                <a:solidFill>
                  <a:srgbClr val="C00000"/>
                </a:solidFill>
                <a:latin typeface="+mn-ea"/>
              </a:rPr>
              <a:t>21</a:t>
            </a:r>
            <a:r>
              <a:rPr kumimoji="1" lang="en-US" altLang="ko-KR" spc="-40" dirty="0">
                <a:solidFill>
                  <a:srgbClr val="C00000"/>
                </a:solidFill>
                <a:latin typeface="+mn-ea"/>
              </a:rPr>
              <a:t>, DP</a:t>
            </a:r>
            <a:r>
              <a:rPr kumimoji="1" lang="en-US" altLang="ko-KR" spc="-40" baseline="-25000" dirty="0">
                <a:solidFill>
                  <a:srgbClr val="C00000"/>
                </a:solidFill>
                <a:latin typeface="+mn-ea"/>
              </a:rPr>
              <a:t>31</a:t>
            </a:r>
            <a:r>
              <a:rPr kumimoji="1" lang="en-US" altLang="ko-KR" spc="-40" dirty="0">
                <a:solidFill>
                  <a:srgbClr val="C00000"/>
                </a:solidFill>
                <a:latin typeface="+mn-ea"/>
              </a:rPr>
              <a:t>, DP</a:t>
            </a:r>
            <a:r>
              <a:rPr kumimoji="1" lang="en-US" altLang="ko-KR" spc="-40" baseline="-25000" dirty="0">
                <a:solidFill>
                  <a:srgbClr val="C00000"/>
                </a:solidFill>
                <a:latin typeface="+mn-ea"/>
              </a:rPr>
              <a:t>34</a:t>
            </a:r>
            <a:r>
              <a:rPr kumimoji="1" lang="en-US" altLang="ko-KR" spc="-40" dirty="0">
                <a:solidFill>
                  <a:srgbClr val="C00000"/>
                </a:solidFill>
                <a:latin typeface="+mn-ea"/>
              </a:rPr>
              <a:t>}</a:t>
            </a:r>
            <a:endParaRPr kumimoji="1" lang="ko-Kore-KR" altLang="en-US" spc="-4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3F77FD-4176-1A06-BEA0-8F8C01CB738C}"/>
              </a:ext>
            </a:extLst>
          </p:cNvPr>
          <p:cNvSpPr txBox="1"/>
          <p:nvPr/>
        </p:nvSpPr>
        <p:spPr>
          <a:xfrm>
            <a:off x="5015059" y="685448"/>
            <a:ext cx="390482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latin typeface="+mn-ea"/>
              </a:rPr>
              <a:t>2) </a:t>
            </a:r>
            <a:r>
              <a:rPr kumimoji="1" lang="en-US" altLang="ko-Kore-KR" spc="-40" dirty="0">
                <a:latin typeface="+mn-ea"/>
              </a:rPr>
              <a:t>FR</a:t>
            </a:r>
            <a:r>
              <a:rPr kumimoji="1" lang="en-US" altLang="ko-Kore-KR" spc="-40" baseline="-25000" dirty="0">
                <a:latin typeface="+mn-ea"/>
              </a:rPr>
              <a:t>1</a:t>
            </a:r>
            <a:r>
              <a:rPr kumimoji="1" lang="en-US" altLang="ko-KR" spc="-40" baseline="-25000" dirty="0">
                <a:latin typeface="+mn-ea"/>
              </a:rPr>
              <a:t>2</a:t>
            </a:r>
            <a:r>
              <a:rPr kumimoji="1" lang="en-US" altLang="ko-Kore-KR" spc="-40" dirty="0">
                <a:latin typeface="+mn-ea"/>
              </a:rPr>
              <a:t> &amp; FR</a:t>
            </a:r>
            <a:r>
              <a:rPr kumimoji="1" lang="en-US" altLang="ko-Kore-KR" spc="-40" baseline="-25000" dirty="0">
                <a:latin typeface="+mn-ea"/>
              </a:rPr>
              <a:t>2</a:t>
            </a:r>
            <a:r>
              <a:rPr kumimoji="1" lang="en-US" altLang="ko-KR" spc="-40" baseline="-25000" dirty="0">
                <a:latin typeface="+mn-ea"/>
              </a:rPr>
              <a:t>1</a:t>
            </a:r>
            <a:r>
              <a:rPr kumimoji="1" lang="en-US" altLang="ko-KR" spc="-40" dirty="0">
                <a:latin typeface="+mn-ea"/>
              </a:rPr>
              <a:t> ={DP</a:t>
            </a:r>
            <a:r>
              <a:rPr kumimoji="1" lang="en-US" altLang="ko-KR" spc="-40" baseline="-25000" dirty="0">
                <a:latin typeface="+mn-ea"/>
              </a:rPr>
              <a:t>12</a:t>
            </a:r>
            <a:r>
              <a:rPr kumimoji="1" lang="en-US" altLang="ko-KR" spc="-40" dirty="0">
                <a:latin typeface="+mn-ea"/>
              </a:rPr>
              <a:t>, DP</a:t>
            </a:r>
            <a:r>
              <a:rPr kumimoji="1" lang="en-US" altLang="ko-KR" spc="-40" baseline="-25000" dirty="0">
                <a:latin typeface="+mn-ea"/>
              </a:rPr>
              <a:t>13</a:t>
            </a:r>
            <a:r>
              <a:rPr kumimoji="1" lang="en-US" altLang="ko-KR" spc="-40" dirty="0">
                <a:latin typeface="+mn-ea"/>
              </a:rPr>
              <a:t>, DP</a:t>
            </a:r>
            <a:r>
              <a:rPr kumimoji="1" lang="en-US" altLang="ko-KR" spc="-40" baseline="-25000" dirty="0">
                <a:latin typeface="+mn-ea"/>
              </a:rPr>
              <a:t>31</a:t>
            </a:r>
            <a:r>
              <a:rPr kumimoji="1" lang="en-US" altLang="ko-KR" spc="-40" dirty="0">
                <a:latin typeface="+mn-ea"/>
              </a:rPr>
              <a:t>, DP</a:t>
            </a:r>
            <a:r>
              <a:rPr kumimoji="1" lang="en-US" altLang="ko-KR" spc="-40" baseline="-25000" dirty="0">
                <a:latin typeface="+mn-ea"/>
              </a:rPr>
              <a:t>32</a:t>
            </a:r>
            <a:r>
              <a:rPr kumimoji="1" lang="en-US" altLang="ko-KR" spc="-40" dirty="0">
                <a:latin typeface="+mn-ea"/>
              </a:rPr>
              <a:t>}</a:t>
            </a:r>
            <a:endParaRPr kumimoji="1" lang="ko-Kore-KR" altLang="en-US" spc="-40" dirty="0">
              <a:latin typeface="+mn-ea"/>
            </a:endParaRPr>
          </a:p>
        </p:txBody>
      </p:sp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BDAB73E2-CAA1-D2DE-3C13-10FB676E2F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150906"/>
              </p:ext>
            </p:extLst>
          </p:nvPr>
        </p:nvGraphicFramePr>
        <p:xfrm>
          <a:off x="317624" y="1155989"/>
          <a:ext cx="3811320" cy="254295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0707">
                  <a:extLst>
                    <a:ext uri="{9D8B030D-6E8A-4147-A177-3AD203B41FA5}">
                      <a16:colId xmlns:a16="http://schemas.microsoft.com/office/drawing/2014/main" val="1223708999"/>
                    </a:ext>
                  </a:extLst>
                </a:gridCol>
                <a:gridCol w="486076">
                  <a:extLst>
                    <a:ext uri="{9D8B030D-6E8A-4147-A177-3AD203B41FA5}">
                      <a16:colId xmlns:a16="http://schemas.microsoft.com/office/drawing/2014/main" val="2132387630"/>
                    </a:ext>
                  </a:extLst>
                </a:gridCol>
                <a:gridCol w="345310">
                  <a:extLst>
                    <a:ext uri="{9D8B030D-6E8A-4147-A177-3AD203B41FA5}">
                      <a16:colId xmlns:a16="http://schemas.microsoft.com/office/drawing/2014/main" val="1372662273"/>
                    </a:ext>
                  </a:extLst>
                </a:gridCol>
                <a:gridCol w="272057">
                  <a:extLst>
                    <a:ext uri="{9D8B030D-6E8A-4147-A177-3AD203B41FA5}">
                      <a16:colId xmlns:a16="http://schemas.microsoft.com/office/drawing/2014/main" val="1999170121"/>
                    </a:ext>
                  </a:extLst>
                </a:gridCol>
                <a:gridCol w="345310">
                  <a:extLst>
                    <a:ext uri="{9D8B030D-6E8A-4147-A177-3AD203B41FA5}">
                      <a16:colId xmlns:a16="http://schemas.microsoft.com/office/drawing/2014/main" val="971049935"/>
                    </a:ext>
                  </a:extLst>
                </a:gridCol>
                <a:gridCol w="345310">
                  <a:extLst>
                    <a:ext uri="{9D8B030D-6E8A-4147-A177-3AD203B41FA5}">
                      <a16:colId xmlns:a16="http://schemas.microsoft.com/office/drawing/2014/main" val="2499008506"/>
                    </a:ext>
                  </a:extLst>
                </a:gridCol>
                <a:gridCol w="345310">
                  <a:extLst>
                    <a:ext uri="{9D8B030D-6E8A-4147-A177-3AD203B41FA5}">
                      <a16:colId xmlns:a16="http://schemas.microsoft.com/office/drawing/2014/main" val="3114795183"/>
                    </a:ext>
                  </a:extLst>
                </a:gridCol>
                <a:gridCol w="345310">
                  <a:extLst>
                    <a:ext uri="{9D8B030D-6E8A-4147-A177-3AD203B41FA5}">
                      <a16:colId xmlns:a16="http://schemas.microsoft.com/office/drawing/2014/main" val="3108966744"/>
                    </a:ext>
                  </a:extLst>
                </a:gridCol>
                <a:gridCol w="345310">
                  <a:extLst>
                    <a:ext uri="{9D8B030D-6E8A-4147-A177-3AD203B41FA5}">
                      <a16:colId xmlns:a16="http://schemas.microsoft.com/office/drawing/2014/main" val="3347967339"/>
                    </a:ext>
                  </a:extLst>
                </a:gridCol>
                <a:gridCol w="345310">
                  <a:extLst>
                    <a:ext uri="{9D8B030D-6E8A-4147-A177-3AD203B41FA5}">
                      <a16:colId xmlns:a16="http://schemas.microsoft.com/office/drawing/2014/main" val="2355570405"/>
                    </a:ext>
                  </a:extLst>
                </a:gridCol>
                <a:gridCol w="345310">
                  <a:extLst>
                    <a:ext uri="{9D8B030D-6E8A-4147-A177-3AD203B41FA5}">
                      <a16:colId xmlns:a16="http://schemas.microsoft.com/office/drawing/2014/main" val="2735236718"/>
                    </a:ext>
                  </a:extLst>
                </a:gridCol>
              </a:tblGrid>
              <a:tr h="2644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1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848" marR="42848" marT="21423" marB="21423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42848" marR="42848" marT="21423" marB="21423"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chemeClr val="bg1"/>
                          </a:solidFill>
                          <a:latin typeface="+mj-lt"/>
                        </a:rPr>
                        <a:t>Comp. 1</a:t>
                      </a:r>
                      <a:endParaRPr lang="ko-Kore-KR" altLang="en-US" sz="11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12739" marR="112739" marT="56370" marB="56370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dirty="0">
                          <a:solidFill>
                            <a:schemeClr val="bg1"/>
                          </a:solidFill>
                          <a:latin typeface="+mj-lt"/>
                        </a:rPr>
                        <a:t>Comp. 2</a:t>
                      </a:r>
                      <a:endParaRPr lang="ko-Kore-KR" altLang="en-US" sz="11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12739" marR="112739" marT="56370" marB="56370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chemeClr val="bg1"/>
                          </a:solidFill>
                          <a:latin typeface="+mj-lt"/>
                        </a:rPr>
                        <a:t>Comp. 3</a:t>
                      </a:r>
                      <a:endParaRPr lang="ko-Kore-KR" altLang="en-US" sz="11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12739" marR="112739" marT="56370" marB="56370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469483"/>
                  </a:ext>
                </a:extLst>
              </a:tr>
              <a:tr h="2487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1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848" marR="42848" marT="21423" marB="21423" vert="eaVert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DP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4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310541"/>
                  </a:ext>
                </a:extLst>
              </a:tr>
              <a:tr h="211956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Comp. 1</a:t>
                      </a:r>
                    </a:p>
                  </a:txBody>
                  <a:tcPr marL="112739" marR="112739" marT="56370" marB="56370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>
                        <a:latin typeface="+mj-lt"/>
                      </a:endParaRPr>
                    </a:p>
                  </a:txBody>
                  <a:tcPr marL="42848" marR="42848" marT="21423" marB="21423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>
                        <a:latin typeface="+mj-lt"/>
                      </a:endParaRPr>
                    </a:p>
                  </a:txBody>
                  <a:tcPr marL="42848" marR="42848" marT="21423" marB="21423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290227"/>
                  </a:ext>
                </a:extLst>
              </a:tr>
              <a:tr h="21195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0.4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0.1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>
                        <a:latin typeface="+mj-lt"/>
                      </a:endParaRPr>
                    </a:p>
                  </a:txBody>
                  <a:tcPr marL="42848" marR="42848" marT="21423" marB="21423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766992"/>
                  </a:ext>
                </a:extLst>
              </a:tr>
              <a:tr h="21195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0.6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0.3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rgbClr val="C00000"/>
                          </a:solidFill>
                          <a:latin typeface="+mj-lt"/>
                        </a:rPr>
                        <a:t>0.5</a:t>
                      </a:r>
                      <a:endParaRPr lang="ko-Kore-KR" altLang="en-US" sz="11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42848" marR="42848" marT="21423" marB="21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rgbClr val="C00000"/>
                          </a:solidFill>
                          <a:latin typeface="+mj-lt"/>
                        </a:rPr>
                        <a:t>0.7</a:t>
                      </a:r>
                      <a:endParaRPr lang="ko-Kore-KR" altLang="en-US" sz="11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42848" marR="42848" marT="21423" marB="21423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105521"/>
                  </a:ext>
                </a:extLst>
              </a:tr>
              <a:tr h="211956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Comp.</a:t>
                      </a:r>
                      <a:r>
                        <a:rPr lang="en-US" altLang="ko-KR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112739" marR="112739" marT="56370" marB="56370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rgbClr val="C00000"/>
                          </a:solidFill>
                          <a:latin typeface="+mj-lt"/>
                        </a:rPr>
                        <a:t>0.2</a:t>
                      </a:r>
                      <a:endParaRPr lang="ko-Kore-KR" altLang="en-US" sz="11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42848" marR="42848" marT="21423" marB="2142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1473572"/>
                  </a:ext>
                </a:extLst>
              </a:tr>
              <a:tr h="318222">
                <a:tc vMerge="1">
                  <a:txBody>
                    <a:bodyPr/>
                    <a:lstStyle/>
                    <a:p>
                      <a:pPr algn="ctr"/>
                      <a:endParaRPr lang="ko-Kore-KR" altLang="en-US" sz="1800" b="0" dirty="0">
                        <a:latin typeface="+mj-lt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87819"/>
                  </a:ext>
                </a:extLst>
              </a:tr>
              <a:tr h="211956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 .</a:t>
                      </a:r>
                      <a:r>
                        <a:rPr lang="en-US" altLang="ko-KR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ore-KR" altLang="en-US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739" marR="112739" marT="56370" marB="56370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0.4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870981"/>
                  </a:ext>
                </a:extLst>
              </a:tr>
              <a:tr h="21195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rgbClr val="C00000"/>
                          </a:solidFill>
                          <a:latin typeface="+mj-lt"/>
                        </a:rPr>
                        <a:t>0.3</a:t>
                      </a:r>
                      <a:endParaRPr lang="ko-Kore-KR" altLang="en-US" sz="11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42848" marR="42848" marT="21423" marB="2142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3553724"/>
                  </a:ext>
                </a:extLst>
              </a:tr>
              <a:tr h="21195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0.3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944541"/>
                  </a:ext>
                </a:extLst>
              </a:tr>
              <a:tr h="211956">
                <a:tc vMerge="1">
                  <a:txBody>
                    <a:bodyPr/>
                    <a:lstStyle/>
                    <a:p>
                      <a:pPr algn="ctr"/>
                      <a:endParaRPr lang="ko-Kore-KR" altLang="en-US" sz="1800" b="0" dirty="0">
                        <a:latin typeface="+mj-lt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4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0.5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0.4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2848" marR="42848" marT="21423" marB="2142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435024"/>
                  </a:ext>
                </a:extLst>
              </a:tr>
            </a:tbl>
          </a:graphicData>
        </a:graphic>
      </p:graphicFrame>
      <p:graphicFrame>
        <p:nvGraphicFramePr>
          <p:cNvPr id="21" name="표 6">
            <a:extLst>
              <a:ext uri="{FF2B5EF4-FFF2-40B4-BE49-F238E27FC236}">
                <a16:creationId xmlns:a16="http://schemas.microsoft.com/office/drawing/2014/main" id="{528F1F20-D3A6-22EE-7902-655639D78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645830"/>
              </p:ext>
            </p:extLst>
          </p:nvPr>
        </p:nvGraphicFramePr>
        <p:xfrm>
          <a:off x="5015058" y="1129515"/>
          <a:ext cx="3895944" cy="256942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7161">
                  <a:extLst>
                    <a:ext uri="{9D8B030D-6E8A-4147-A177-3AD203B41FA5}">
                      <a16:colId xmlns:a16="http://schemas.microsoft.com/office/drawing/2014/main" val="1223708999"/>
                    </a:ext>
                  </a:extLst>
                </a:gridCol>
                <a:gridCol w="496869">
                  <a:extLst>
                    <a:ext uri="{9D8B030D-6E8A-4147-A177-3AD203B41FA5}">
                      <a16:colId xmlns:a16="http://schemas.microsoft.com/office/drawing/2014/main" val="2132387630"/>
                    </a:ext>
                  </a:extLst>
                </a:gridCol>
                <a:gridCol w="352977">
                  <a:extLst>
                    <a:ext uri="{9D8B030D-6E8A-4147-A177-3AD203B41FA5}">
                      <a16:colId xmlns:a16="http://schemas.microsoft.com/office/drawing/2014/main" val="1372662273"/>
                    </a:ext>
                  </a:extLst>
                </a:gridCol>
                <a:gridCol w="278098">
                  <a:extLst>
                    <a:ext uri="{9D8B030D-6E8A-4147-A177-3AD203B41FA5}">
                      <a16:colId xmlns:a16="http://schemas.microsoft.com/office/drawing/2014/main" val="1999170121"/>
                    </a:ext>
                  </a:extLst>
                </a:gridCol>
                <a:gridCol w="352977">
                  <a:extLst>
                    <a:ext uri="{9D8B030D-6E8A-4147-A177-3AD203B41FA5}">
                      <a16:colId xmlns:a16="http://schemas.microsoft.com/office/drawing/2014/main" val="971049935"/>
                    </a:ext>
                  </a:extLst>
                </a:gridCol>
                <a:gridCol w="352977">
                  <a:extLst>
                    <a:ext uri="{9D8B030D-6E8A-4147-A177-3AD203B41FA5}">
                      <a16:colId xmlns:a16="http://schemas.microsoft.com/office/drawing/2014/main" val="2499008506"/>
                    </a:ext>
                  </a:extLst>
                </a:gridCol>
                <a:gridCol w="352977">
                  <a:extLst>
                    <a:ext uri="{9D8B030D-6E8A-4147-A177-3AD203B41FA5}">
                      <a16:colId xmlns:a16="http://schemas.microsoft.com/office/drawing/2014/main" val="3114795183"/>
                    </a:ext>
                  </a:extLst>
                </a:gridCol>
                <a:gridCol w="352977">
                  <a:extLst>
                    <a:ext uri="{9D8B030D-6E8A-4147-A177-3AD203B41FA5}">
                      <a16:colId xmlns:a16="http://schemas.microsoft.com/office/drawing/2014/main" val="3108966744"/>
                    </a:ext>
                  </a:extLst>
                </a:gridCol>
                <a:gridCol w="352977">
                  <a:extLst>
                    <a:ext uri="{9D8B030D-6E8A-4147-A177-3AD203B41FA5}">
                      <a16:colId xmlns:a16="http://schemas.microsoft.com/office/drawing/2014/main" val="3347967339"/>
                    </a:ext>
                  </a:extLst>
                </a:gridCol>
                <a:gridCol w="352977">
                  <a:extLst>
                    <a:ext uri="{9D8B030D-6E8A-4147-A177-3AD203B41FA5}">
                      <a16:colId xmlns:a16="http://schemas.microsoft.com/office/drawing/2014/main" val="2355570405"/>
                    </a:ext>
                  </a:extLst>
                </a:gridCol>
                <a:gridCol w="352977">
                  <a:extLst>
                    <a:ext uri="{9D8B030D-6E8A-4147-A177-3AD203B41FA5}">
                      <a16:colId xmlns:a16="http://schemas.microsoft.com/office/drawing/2014/main" val="2735236718"/>
                    </a:ext>
                  </a:extLst>
                </a:gridCol>
              </a:tblGrid>
              <a:tr h="2340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1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3799" marR="43799" marT="21899" marB="2189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43799" marR="43799" marT="21899" marB="21899"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chemeClr val="bg1"/>
                          </a:solidFill>
                          <a:latin typeface="+mj-lt"/>
                        </a:rPr>
                        <a:t>Comp. 1</a:t>
                      </a:r>
                      <a:endParaRPr lang="ko-Kore-KR" altLang="en-US" sz="11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02690" marR="102690" marT="51345" marB="51345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dirty="0">
                          <a:solidFill>
                            <a:schemeClr val="bg1"/>
                          </a:solidFill>
                          <a:latin typeface="+mj-lt"/>
                        </a:rPr>
                        <a:t>Comp. 2</a:t>
                      </a:r>
                      <a:endParaRPr lang="ko-Kore-KR" altLang="en-US" sz="11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02690" marR="102690" marT="51345" marB="51345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chemeClr val="bg1"/>
                          </a:solidFill>
                          <a:latin typeface="+mj-lt"/>
                        </a:rPr>
                        <a:t>Comp. 3</a:t>
                      </a:r>
                      <a:endParaRPr lang="ko-Kore-KR" altLang="en-US" sz="11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02690" marR="102690" marT="51345" marB="51345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469483"/>
                  </a:ext>
                </a:extLst>
              </a:tr>
              <a:tr h="2542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1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3799" marR="43799" marT="21899" marB="21899" vert="eaVert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DP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4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extLst>
                  <a:ext uri="{0D108BD9-81ED-4DB2-BD59-A6C34878D82A}">
                    <a16:rowId xmlns:a16="http://schemas.microsoft.com/office/drawing/2014/main" val="1509310541"/>
                  </a:ext>
                </a:extLst>
              </a:tr>
              <a:tr h="214948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Comp. 1</a:t>
                      </a:r>
                    </a:p>
                  </a:txBody>
                  <a:tcPr marL="102690" marR="102690" marT="51345" marB="51345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>
                        <a:latin typeface="+mj-lt"/>
                      </a:endParaRPr>
                    </a:p>
                  </a:txBody>
                  <a:tcPr marL="43799" marR="43799" marT="21899" marB="21899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extLst>
                  <a:ext uri="{0D108BD9-81ED-4DB2-BD59-A6C34878D82A}">
                    <a16:rowId xmlns:a16="http://schemas.microsoft.com/office/drawing/2014/main" val="971290227"/>
                  </a:ext>
                </a:extLst>
              </a:tr>
              <a:tr h="21494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0.4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0.1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>
                        <a:latin typeface="+mj-lt"/>
                      </a:endParaRPr>
                    </a:p>
                  </a:txBody>
                  <a:tcPr marL="43799" marR="43799" marT="21899" marB="21899"/>
                </a:tc>
                <a:extLst>
                  <a:ext uri="{0D108BD9-81ED-4DB2-BD59-A6C34878D82A}">
                    <a16:rowId xmlns:a16="http://schemas.microsoft.com/office/drawing/2014/main" val="3409766992"/>
                  </a:ext>
                </a:extLst>
              </a:tr>
              <a:tr h="21494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0.6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0.3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rgbClr val="C00000"/>
                          </a:solidFill>
                          <a:latin typeface="+mj-lt"/>
                        </a:rPr>
                        <a:t>0.5</a:t>
                      </a:r>
                      <a:endParaRPr lang="ko-Kore-KR" altLang="en-US" sz="11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rgbClr val="C00000"/>
                          </a:solidFill>
                          <a:latin typeface="+mj-lt"/>
                        </a:rPr>
                        <a:t>0.7</a:t>
                      </a:r>
                      <a:endParaRPr lang="ko-Kore-KR" altLang="en-US" sz="11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extLst>
                  <a:ext uri="{0D108BD9-81ED-4DB2-BD59-A6C34878D82A}">
                    <a16:rowId xmlns:a16="http://schemas.microsoft.com/office/drawing/2014/main" val="1055105521"/>
                  </a:ext>
                </a:extLst>
              </a:tr>
              <a:tr h="21494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Comp.</a:t>
                      </a:r>
                      <a:r>
                        <a:rPr lang="en-US" altLang="ko-KR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102690" marR="102690" marT="51345" marB="51345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rgbClr val="C00000"/>
                          </a:solidFill>
                          <a:latin typeface="+mj-lt"/>
                        </a:rPr>
                        <a:t>0.2</a:t>
                      </a:r>
                      <a:endParaRPr lang="ko-Kore-KR" altLang="en-US" sz="11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43799" marR="43799" marT="21899" marB="21899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extLst>
                  <a:ext uri="{0D108BD9-81ED-4DB2-BD59-A6C34878D82A}">
                    <a16:rowId xmlns:a16="http://schemas.microsoft.com/office/drawing/2014/main" val="1631473572"/>
                  </a:ext>
                </a:extLst>
              </a:tr>
              <a:tr h="325288">
                <a:tc vMerge="1">
                  <a:txBody>
                    <a:bodyPr/>
                    <a:lstStyle/>
                    <a:p>
                      <a:pPr algn="ctr"/>
                      <a:endParaRPr lang="ko-Kore-KR" altLang="en-US" sz="1800" b="0" dirty="0">
                        <a:latin typeface="+mj-lt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287819"/>
                  </a:ext>
                </a:extLst>
              </a:tr>
              <a:tr h="214948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 .</a:t>
                      </a:r>
                      <a:r>
                        <a:rPr lang="en-US" altLang="ko-KR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ore-KR" altLang="en-US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690" marR="102690" marT="51345" marB="51345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0.4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66870981"/>
                  </a:ext>
                </a:extLst>
              </a:tr>
              <a:tr h="21494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rgbClr val="C00000"/>
                          </a:solidFill>
                          <a:latin typeface="+mj-lt"/>
                        </a:rPr>
                        <a:t>0.3</a:t>
                      </a:r>
                      <a:endParaRPr lang="ko-Kore-KR" altLang="en-US" sz="11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3553724"/>
                  </a:ext>
                </a:extLst>
              </a:tr>
              <a:tr h="21494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0.3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06944541"/>
                  </a:ext>
                </a:extLst>
              </a:tr>
              <a:tr h="214948">
                <a:tc vMerge="1">
                  <a:txBody>
                    <a:bodyPr/>
                    <a:lstStyle/>
                    <a:p>
                      <a:pPr algn="ctr"/>
                      <a:endParaRPr lang="ko-Kore-KR" altLang="en-US" sz="1800" b="0" dirty="0">
                        <a:latin typeface="+mj-lt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4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0.5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0.4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7435024"/>
                  </a:ext>
                </a:extLst>
              </a:tr>
            </a:tbl>
          </a:graphicData>
        </a:graphic>
      </p:graphicFrame>
      <p:sp>
        <p:nvSpPr>
          <p:cNvPr id="65" name="TextBox 64">
            <a:extLst>
              <a:ext uri="{FF2B5EF4-FFF2-40B4-BE49-F238E27FC236}">
                <a16:creationId xmlns:a16="http://schemas.microsoft.com/office/drawing/2014/main" id="{FEA5DC5B-217C-CCD1-B73A-0BFA1DDEB2FB}"/>
              </a:ext>
            </a:extLst>
          </p:cNvPr>
          <p:cNvSpPr txBox="1"/>
          <p:nvPr/>
        </p:nvSpPr>
        <p:spPr>
          <a:xfrm>
            <a:off x="1053895" y="3964225"/>
            <a:ext cx="97539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direct</a:t>
            </a:r>
            <a:r>
              <a:rPr kumimoji="1" lang="ko-Kore-KR" altLang="en-US" b="1" spc="-40" dirty="0">
                <a:latin typeface="+mn-ea"/>
              </a:rPr>
              <a:t> </a:t>
            </a:r>
            <a:r>
              <a:rPr kumimoji="1" lang="en-US" altLang="ko-Kore-KR" b="1" spc="-40" dirty="0">
                <a:latin typeface="+mn-ea"/>
              </a:rPr>
              <a:t>DP</a:t>
            </a:r>
            <a:endParaRPr kumimoji="1" lang="ko-Kore-KR" altLang="en-US" b="1" spc="-40" dirty="0">
              <a:latin typeface="+mn-ea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72EF9BF-C556-547C-DF82-EE61A20B1319}"/>
              </a:ext>
            </a:extLst>
          </p:cNvPr>
          <p:cNvSpPr txBox="1"/>
          <p:nvPr/>
        </p:nvSpPr>
        <p:spPr>
          <a:xfrm>
            <a:off x="1212220" y="4504531"/>
            <a:ext cx="52931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DP11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DBD2BE4-FD05-0857-968F-AE401EF7A532}"/>
              </a:ext>
            </a:extLst>
          </p:cNvPr>
          <p:cNvSpPr txBox="1"/>
          <p:nvPr/>
        </p:nvSpPr>
        <p:spPr>
          <a:xfrm>
            <a:off x="2181153" y="3964225"/>
            <a:ext cx="77899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1</a:t>
            </a:r>
            <a:r>
              <a:rPr kumimoji="1" lang="en-US" altLang="ko-Kore-KR" b="1" spc="-40" baseline="30000" dirty="0">
                <a:latin typeface="+mn-ea"/>
              </a:rPr>
              <a:t>st</a:t>
            </a:r>
            <a:r>
              <a:rPr kumimoji="1" lang="ko-Kore-KR" altLang="en-US" b="1" spc="-40" dirty="0">
                <a:latin typeface="+mn-ea"/>
              </a:rPr>
              <a:t> 전파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D21178C-CBAD-9536-3DF4-F1C29E20F332}"/>
              </a:ext>
            </a:extLst>
          </p:cNvPr>
          <p:cNvSpPr txBox="1"/>
          <p:nvPr/>
        </p:nvSpPr>
        <p:spPr>
          <a:xfrm>
            <a:off x="3422689" y="3964225"/>
            <a:ext cx="83830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2</a:t>
            </a:r>
            <a:r>
              <a:rPr kumimoji="1" lang="en-US" altLang="ko-Kore-KR" b="1" spc="-40" baseline="30000" dirty="0">
                <a:latin typeface="+mn-ea"/>
              </a:rPr>
              <a:t>nd</a:t>
            </a:r>
            <a:r>
              <a:rPr kumimoji="1" lang="en-US" altLang="ko-Kore-KR" b="1" spc="-40" dirty="0">
                <a:latin typeface="+mn-ea"/>
              </a:rPr>
              <a:t> </a:t>
            </a:r>
            <a:r>
              <a:rPr kumimoji="1" lang="ko-Kore-KR" altLang="en-US" b="1" spc="-40" dirty="0">
                <a:latin typeface="+mn-ea"/>
              </a:rPr>
              <a:t>전파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D2BC731-0B86-E5B3-BE39-0180DF230C63}"/>
              </a:ext>
            </a:extLst>
          </p:cNvPr>
          <p:cNvSpPr txBox="1"/>
          <p:nvPr/>
        </p:nvSpPr>
        <p:spPr>
          <a:xfrm>
            <a:off x="1212220" y="5022510"/>
            <a:ext cx="52931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DP21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7D6048D-5F33-5A69-8BA8-EFD5F603C791}"/>
              </a:ext>
            </a:extLst>
          </p:cNvPr>
          <p:cNvSpPr txBox="1"/>
          <p:nvPr/>
        </p:nvSpPr>
        <p:spPr>
          <a:xfrm>
            <a:off x="2297244" y="4375173"/>
            <a:ext cx="52931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DP12</a:t>
            </a:r>
          </a:p>
          <a:p>
            <a:pPr algn="l"/>
            <a:r>
              <a:rPr kumimoji="1" lang="en-US" altLang="ko-Kore-KR" spc="-40" dirty="0">
                <a:latin typeface="+mn-ea"/>
              </a:rPr>
              <a:t>DP13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E6A9A99-E0A2-1CCD-ECE8-C4690543C8C0}"/>
              </a:ext>
            </a:extLst>
          </p:cNvPr>
          <p:cNvSpPr txBox="1"/>
          <p:nvPr/>
        </p:nvSpPr>
        <p:spPr>
          <a:xfrm>
            <a:off x="2297244" y="5022511"/>
            <a:ext cx="52931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DP13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E788E64-B7BC-E5F6-5BE0-63BCF26AFDF2}"/>
              </a:ext>
            </a:extLst>
          </p:cNvPr>
          <p:cNvSpPr txBox="1"/>
          <p:nvPr/>
        </p:nvSpPr>
        <p:spPr>
          <a:xfrm>
            <a:off x="3427433" y="4647292"/>
            <a:ext cx="85953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localized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EECDB67-0405-1DD7-7160-3504961A178C}"/>
              </a:ext>
            </a:extLst>
          </p:cNvPr>
          <p:cNvSpPr txBox="1"/>
          <p:nvPr/>
        </p:nvSpPr>
        <p:spPr>
          <a:xfrm>
            <a:off x="1212220" y="5606971"/>
            <a:ext cx="52931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DP31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5F7C70A-D452-0D1D-5821-7AFB62BD1BED}"/>
              </a:ext>
            </a:extLst>
          </p:cNvPr>
          <p:cNvSpPr txBox="1"/>
          <p:nvPr/>
        </p:nvSpPr>
        <p:spPr>
          <a:xfrm>
            <a:off x="1212220" y="6106592"/>
            <a:ext cx="52931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DP34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124E769-8D24-F600-CD2A-2694A10D9D0F}"/>
              </a:ext>
            </a:extLst>
          </p:cNvPr>
          <p:cNvSpPr txBox="1"/>
          <p:nvPr/>
        </p:nvSpPr>
        <p:spPr>
          <a:xfrm>
            <a:off x="2297244" y="5605489"/>
            <a:ext cx="52931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DP34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8495774-5A05-514A-1EA4-0C244560B077}"/>
              </a:ext>
            </a:extLst>
          </p:cNvPr>
          <p:cNvSpPr txBox="1"/>
          <p:nvPr/>
        </p:nvSpPr>
        <p:spPr>
          <a:xfrm>
            <a:off x="3292557" y="5792605"/>
            <a:ext cx="10857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terminated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938AF52-78DD-95CB-020B-B34C7EEF0B88}"/>
              </a:ext>
            </a:extLst>
          </p:cNvPr>
          <p:cNvSpPr txBox="1"/>
          <p:nvPr/>
        </p:nvSpPr>
        <p:spPr>
          <a:xfrm>
            <a:off x="285733" y="4698377"/>
            <a:ext cx="27828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G1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4A3CEF7-A596-9955-5017-1913D915B68C}"/>
              </a:ext>
            </a:extLst>
          </p:cNvPr>
          <p:cNvSpPr txBox="1"/>
          <p:nvPr/>
        </p:nvSpPr>
        <p:spPr>
          <a:xfrm>
            <a:off x="271846" y="5720381"/>
            <a:ext cx="27828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G2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D9A04CD-0EAE-7DDF-7472-08150CDBB985}"/>
              </a:ext>
            </a:extLst>
          </p:cNvPr>
          <p:cNvSpPr txBox="1"/>
          <p:nvPr/>
        </p:nvSpPr>
        <p:spPr>
          <a:xfrm>
            <a:off x="113122" y="3964225"/>
            <a:ext cx="65928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Group</a:t>
            </a:r>
            <a:endParaRPr kumimoji="1" lang="ko-Kore-KR" altLang="en-US" b="1" spc="-40" dirty="0">
              <a:latin typeface="+mn-ea"/>
            </a:endParaRPr>
          </a:p>
        </p:txBody>
      </p: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017E74FC-B3F2-D996-D0B4-EDE7E0B4758E}"/>
              </a:ext>
            </a:extLst>
          </p:cNvPr>
          <p:cNvCxnSpPr>
            <a:cxnSpLocks/>
          </p:cNvCxnSpPr>
          <p:nvPr/>
        </p:nvCxnSpPr>
        <p:spPr>
          <a:xfrm>
            <a:off x="895547" y="3964225"/>
            <a:ext cx="0" cy="25402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BAF38D5-F9F6-DA80-5ED3-DBA37048DA49}"/>
              </a:ext>
            </a:extLst>
          </p:cNvPr>
          <p:cNvCxnSpPr>
            <a:cxnSpLocks/>
          </p:cNvCxnSpPr>
          <p:nvPr/>
        </p:nvCxnSpPr>
        <p:spPr>
          <a:xfrm>
            <a:off x="2064471" y="3964225"/>
            <a:ext cx="0" cy="25402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967BF95D-47C5-99B8-69E3-443C722E570D}"/>
              </a:ext>
            </a:extLst>
          </p:cNvPr>
          <p:cNvCxnSpPr>
            <a:cxnSpLocks/>
          </p:cNvCxnSpPr>
          <p:nvPr/>
        </p:nvCxnSpPr>
        <p:spPr>
          <a:xfrm>
            <a:off x="3148553" y="3964225"/>
            <a:ext cx="0" cy="25402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[R] 92">
            <a:extLst>
              <a:ext uri="{FF2B5EF4-FFF2-40B4-BE49-F238E27FC236}">
                <a16:creationId xmlns:a16="http://schemas.microsoft.com/office/drawing/2014/main" id="{804CA12F-9AE8-F1E5-3D21-A5284B1C3E9C}"/>
              </a:ext>
            </a:extLst>
          </p:cNvPr>
          <p:cNvCxnSpPr>
            <a:cxnSpLocks/>
          </p:cNvCxnSpPr>
          <p:nvPr/>
        </p:nvCxnSpPr>
        <p:spPr>
          <a:xfrm flipH="1">
            <a:off x="0" y="4328038"/>
            <a:ext cx="437830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75CB0A16-DD4F-89E0-2E4E-F4015A324A45}"/>
              </a:ext>
            </a:extLst>
          </p:cNvPr>
          <p:cNvSpPr txBox="1"/>
          <p:nvPr/>
        </p:nvSpPr>
        <p:spPr>
          <a:xfrm rot="10800000">
            <a:off x="2873178" y="4743534"/>
            <a:ext cx="13593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3600" spc="-40" dirty="0">
                <a:solidFill>
                  <a:srgbClr val="C00000"/>
                </a:solidFill>
                <a:latin typeface="+mn-ea"/>
              </a:rPr>
              <a:t>{</a:t>
            </a:r>
            <a:endParaRPr kumimoji="1" lang="ko-Kore-KR" altLang="en-US" sz="3600" spc="-4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3167234-8BAC-3AD2-84DB-73C1BB0F8AC1}"/>
              </a:ext>
            </a:extLst>
          </p:cNvPr>
          <p:cNvSpPr txBox="1"/>
          <p:nvPr/>
        </p:nvSpPr>
        <p:spPr>
          <a:xfrm>
            <a:off x="2507232" y="6150710"/>
            <a:ext cx="13433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X</a:t>
            </a:r>
            <a:endParaRPr kumimoji="1" lang="ko-Kore-KR" altLang="en-US" spc="-40" dirty="0">
              <a:latin typeface="+mn-ea"/>
            </a:endParaRP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D7BDAF8B-A376-3D8D-9973-CD3021981914}"/>
              </a:ext>
            </a:extLst>
          </p:cNvPr>
          <p:cNvCxnSpPr>
            <a:cxnSpLocks/>
          </p:cNvCxnSpPr>
          <p:nvPr/>
        </p:nvCxnSpPr>
        <p:spPr>
          <a:xfrm flipH="1">
            <a:off x="0" y="5496962"/>
            <a:ext cx="437830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C3402446-8637-16A0-7969-32600E1CBE0A}"/>
              </a:ext>
            </a:extLst>
          </p:cNvPr>
          <p:cNvSpPr txBox="1"/>
          <p:nvPr/>
        </p:nvSpPr>
        <p:spPr>
          <a:xfrm>
            <a:off x="5757871" y="3964225"/>
            <a:ext cx="97539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direct</a:t>
            </a:r>
            <a:r>
              <a:rPr kumimoji="1" lang="ko-Kore-KR" altLang="en-US" b="1" spc="-40" dirty="0">
                <a:latin typeface="+mn-ea"/>
              </a:rPr>
              <a:t> </a:t>
            </a:r>
            <a:r>
              <a:rPr kumimoji="1" lang="en-US" altLang="ko-Kore-KR" b="1" spc="-40" dirty="0">
                <a:latin typeface="+mn-ea"/>
              </a:rPr>
              <a:t>DP</a:t>
            </a:r>
            <a:endParaRPr kumimoji="1" lang="ko-Kore-KR" altLang="en-US" b="1" spc="-40" dirty="0">
              <a:latin typeface="+mn-ea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5EF1A43-1127-0DD3-1AFC-747F8FC99CEB}"/>
              </a:ext>
            </a:extLst>
          </p:cNvPr>
          <p:cNvSpPr txBox="1"/>
          <p:nvPr/>
        </p:nvSpPr>
        <p:spPr>
          <a:xfrm>
            <a:off x="5916196" y="4504531"/>
            <a:ext cx="529312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DP12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C2CA5CE-250B-3C21-FD33-E474BED04539}"/>
              </a:ext>
            </a:extLst>
          </p:cNvPr>
          <p:cNvSpPr txBox="1"/>
          <p:nvPr/>
        </p:nvSpPr>
        <p:spPr>
          <a:xfrm>
            <a:off x="6885129" y="3964225"/>
            <a:ext cx="77899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1</a:t>
            </a:r>
            <a:r>
              <a:rPr kumimoji="1" lang="en-US" altLang="ko-Kore-KR" b="1" spc="-40" baseline="30000" dirty="0">
                <a:latin typeface="+mn-ea"/>
              </a:rPr>
              <a:t>st</a:t>
            </a:r>
            <a:r>
              <a:rPr kumimoji="1" lang="ko-Kore-KR" altLang="en-US" b="1" spc="-40" dirty="0">
                <a:latin typeface="+mn-ea"/>
              </a:rPr>
              <a:t> 전파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A627B20-9030-6A85-D18E-71E390427572}"/>
              </a:ext>
            </a:extLst>
          </p:cNvPr>
          <p:cNvSpPr txBox="1"/>
          <p:nvPr/>
        </p:nvSpPr>
        <p:spPr>
          <a:xfrm>
            <a:off x="8126665" y="3964225"/>
            <a:ext cx="83830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2</a:t>
            </a:r>
            <a:r>
              <a:rPr kumimoji="1" lang="en-US" altLang="ko-Kore-KR" b="1" spc="-40" baseline="30000" dirty="0">
                <a:latin typeface="+mn-ea"/>
              </a:rPr>
              <a:t>nd</a:t>
            </a:r>
            <a:r>
              <a:rPr kumimoji="1" lang="en-US" altLang="ko-Kore-KR" b="1" spc="-40" dirty="0">
                <a:latin typeface="+mn-ea"/>
              </a:rPr>
              <a:t> </a:t>
            </a:r>
            <a:r>
              <a:rPr kumimoji="1" lang="ko-Kore-KR" altLang="en-US" b="1" spc="-40" dirty="0">
                <a:latin typeface="+mn-ea"/>
              </a:rPr>
              <a:t>전파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464C652-F5B4-812E-BB72-AA22FA781CD1}"/>
              </a:ext>
            </a:extLst>
          </p:cNvPr>
          <p:cNvSpPr txBox="1"/>
          <p:nvPr/>
        </p:nvSpPr>
        <p:spPr>
          <a:xfrm>
            <a:off x="5916196" y="5022510"/>
            <a:ext cx="529312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DP13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03CCF5C-B0C2-0CDC-EE44-F37868F06D10}"/>
              </a:ext>
            </a:extLst>
          </p:cNvPr>
          <p:cNvSpPr txBox="1"/>
          <p:nvPr/>
        </p:nvSpPr>
        <p:spPr>
          <a:xfrm>
            <a:off x="7001220" y="4375173"/>
            <a:ext cx="529312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DP13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8BD8840-B6A8-A162-68A6-F16428DC0B63}"/>
              </a:ext>
            </a:extLst>
          </p:cNvPr>
          <p:cNvSpPr txBox="1"/>
          <p:nvPr/>
        </p:nvSpPr>
        <p:spPr>
          <a:xfrm>
            <a:off x="7001220" y="5022511"/>
            <a:ext cx="529312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DP12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76794B2-6C3A-DA43-1F0C-898AF7B80834}"/>
              </a:ext>
            </a:extLst>
          </p:cNvPr>
          <p:cNvSpPr txBox="1"/>
          <p:nvPr/>
        </p:nvSpPr>
        <p:spPr>
          <a:xfrm>
            <a:off x="5916196" y="5606971"/>
            <a:ext cx="529312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DP31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B27FBC0-8E55-ECD4-19A5-1A3C51EC3104}"/>
              </a:ext>
            </a:extLst>
          </p:cNvPr>
          <p:cNvSpPr txBox="1"/>
          <p:nvPr/>
        </p:nvSpPr>
        <p:spPr>
          <a:xfrm>
            <a:off x="5916196" y="6106592"/>
            <a:ext cx="52931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DP32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07400C8-1571-DB2E-02FE-1B63B840E67B}"/>
              </a:ext>
            </a:extLst>
          </p:cNvPr>
          <p:cNvSpPr txBox="1"/>
          <p:nvPr/>
        </p:nvSpPr>
        <p:spPr>
          <a:xfrm>
            <a:off x="7001220" y="5581881"/>
            <a:ext cx="52931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DP34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44ACFDF-DA82-BBFE-79D6-036D5FF4FDA2}"/>
              </a:ext>
            </a:extLst>
          </p:cNvPr>
          <p:cNvSpPr txBox="1"/>
          <p:nvPr/>
        </p:nvSpPr>
        <p:spPr>
          <a:xfrm>
            <a:off x="4989709" y="5272968"/>
            <a:ext cx="27828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G1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C10C005-8BC0-A9D5-2BCC-24ECFAF429A5}"/>
              </a:ext>
            </a:extLst>
          </p:cNvPr>
          <p:cNvSpPr txBox="1"/>
          <p:nvPr/>
        </p:nvSpPr>
        <p:spPr>
          <a:xfrm>
            <a:off x="4817098" y="3964225"/>
            <a:ext cx="65928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Group</a:t>
            </a:r>
            <a:endParaRPr kumimoji="1" lang="ko-Kore-KR" altLang="en-US" b="1" spc="-40" dirty="0">
              <a:latin typeface="+mn-ea"/>
            </a:endParaRPr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8DADE647-E405-1E80-A46B-FE3B65FA5324}"/>
              </a:ext>
            </a:extLst>
          </p:cNvPr>
          <p:cNvCxnSpPr>
            <a:cxnSpLocks/>
          </p:cNvCxnSpPr>
          <p:nvPr/>
        </p:nvCxnSpPr>
        <p:spPr>
          <a:xfrm>
            <a:off x="5599523" y="3964225"/>
            <a:ext cx="0" cy="25402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37DB2990-05AA-02C8-C070-718CED746D9A}"/>
              </a:ext>
            </a:extLst>
          </p:cNvPr>
          <p:cNvCxnSpPr>
            <a:cxnSpLocks/>
          </p:cNvCxnSpPr>
          <p:nvPr/>
        </p:nvCxnSpPr>
        <p:spPr>
          <a:xfrm>
            <a:off x="6768447" y="3964225"/>
            <a:ext cx="0" cy="25402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[R] 115">
            <a:extLst>
              <a:ext uri="{FF2B5EF4-FFF2-40B4-BE49-F238E27FC236}">
                <a16:creationId xmlns:a16="http://schemas.microsoft.com/office/drawing/2014/main" id="{A5BE8A4F-0923-7512-03AE-7DC47A89E51E}"/>
              </a:ext>
            </a:extLst>
          </p:cNvPr>
          <p:cNvCxnSpPr>
            <a:cxnSpLocks/>
          </p:cNvCxnSpPr>
          <p:nvPr/>
        </p:nvCxnSpPr>
        <p:spPr>
          <a:xfrm>
            <a:off x="7852529" y="3964225"/>
            <a:ext cx="0" cy="25402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[R] 116">
            <a:extLst>
              <a:ext uri="{FF2B5EF4-FFF2-40B4-BE49-F238E27FC236}">
                <a16:creationId xmlns:a16="http://schemas.microsoft.com/office/drawing/2014/main" id="{DB7E597F-211C-D6FB-78C5-DC0B6B2F7C26}"/>
              </a:ext>
            </a:extLst>
          </p:cNvPr>
          <p:cNvCxnSpPr>
            <a:cxnSpLocks/>
          </p:cNvCxnSpPr>
          <p:nvPr/>
        </p:nvCxnSpPr>
        <p:spPr>
          <a:xfrm flipH="1">
            <a:off x="4703976" y="4328038"/>
            <a:ext cx="437830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D3BA893D-0764-892F-153B-A5877281D3F3}"/>
              </a:ext>
            </a:extLst>
          </p:cNvPr>
          <p:cNvSpPr txBox="1"/>
          <p:nvPr/>
        </p:nvSpPr>
        <p:spPr>
          <a:xfrm>
            <a:off x="-700888" y="-333235"/>
            <a:ext cx="126008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iteration (revisited) </a:t>
            </a:r>
            <a:r>
              <a:rPr kumimoji="1" lang="ko-Kore-KR" altLang="en-US" spc="-40" dirty="0">
                <a:latin typeface="+mn-ea"/>
              </a:rPr>
              <a:t>횟수 </a:t>
            </a:r>
            <a:r>
              <a:rPr kumimoji="1" lang="en-US" altLang="ko-Kore-KR" spc="-40" dirty="0">
                <a:latin typeface="+mn-ea"/>
              </a:rPr>
              <a:t>/ </a:t>
            </a:r>
            <a:r>
              <a:rPr kumimoji="1" lang="ko-Kore-KR" altLang="en-US" spc="-40" dirty="0">
                <a:latin typeface="+mn-ea"/>
              </a:rPr>
              <a:t>전체 변경되어야 할 </a:t>
            </a:r>
            <a:r>
              <a:rPr kumimoji="1" lang="en-US" altLang="ko-Kore-KR" spc="-40" dirty="0">
                <a:latin typeface="+mn-ea"/>
              </a:rPr>
              <a:t>DP </a:t>
            </a:r>
            <a:r>
              <a:rPr kumimoji="1" lang="ko-Kore-KR" altLang="en-US" spc="-40" dirty="0">
                <a:latin typeface="+mn-ea"/>
              </a:rPr>
              <a:t>수</a:t>
            </a:r>
            <a:r>
              <a:rPr kumimoji="1" lang="en-US" altLang="ko-Kore-KR" spc="-40" dirty="0">
                <a:latin typeface="+mn-ea"/>
              </a:rPr>
              <a:t> / </a:t>
            </a:r>
            <a:r>
              <a:rPr kumimoji="1" lang="ko-Kore-KR" altLang="en-US" spc="-40" dirty="0">
                <a:latin typeface="+mn-ea"/>
              </a:rPr>
              <a:t>저 값이 어떤 차이를 만들어내는지</a:t>
            </a:r>
            <a:r>
              <a:rPr kumimoji="1" lang="en-US" altLang="ko-Kore-KR" spc="-40" dirty="0">
                <a:latin typeface="+mn-ea"/>
              </a:rPr>
              <a:t>. </a:t>
            </a:r>
            <a:r>
              <a:rPr kumimoji="1" lang="en-US" altLang="ko-KR" spc="-40" dirty="0">
                <a:latin typeface="+mn-ea"/>
              </a:rPr>
              <a:t>(</a:t>
            </a:r>
            <a:r>
              <a:rPr kumimoji="1" lang="ko-KR" altLang="en-US" spc="-40" dirty="0">
                <a:latin typeface="+mn-ea"/>
              </a:rPr>
              <a:t>단순 숫자의 유무로만 고려한 내용</a:t>
            </a:r>
            <a:r>
              <a:rPr kumimoji="1" lang="en-US" altLang="ko-KR" spc="-40" dirty="0">
                <a:latin typeface="+mn-ea"/>
              </a:rPr>
              <a:t>)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1BB0D62E-ED59-FD15-99BC-BDCC9BF5C21D}"/>
              </a:ext>
            </a:extLst>
          </p:cNvPr>
          <p:cNvSpPr txBox="1"/>
          <p:nvPr/>
        </p:nvSpPr>
        <p:spPr>
          <a:xfrm>
            <a:off x="7001220" y="5882488"/>
            <a:ext cx="52931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DP34</a:t>
            </a:r>
          </a:p>
          <a:p>
            <a:pPr algn="l"/>
            <a:r>
              <a:rPr kumimoji="1" lang="en-US" altLang="ko-Kore-KR" spc="-40" dirty="0">
                <a:latin typeface="+mn-ea"/>
              </a:rPr>
              <a:t>DP33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88C9A84-831A-690F-7EAA-A9624908BBDC}"/>
              </a:ext>
            </a:extLst>
          </p:cNvPr>
          <p:cNvSpPr txBox="1"/>
          <p:nvPr/>
        </p:nvSpPr>
        <p:spPr>
          <a:xfrm rot="10800000">
            <a:off x="7577154" y="5631749"/>
            <a:ext cx="13593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3600" spc="-40" dirty="0">
                <a:solidFill>
                  <a:srgbClr val="C00000"/>
                </a:solidFill>
                <a:latin typeface="+mn-ea"/>
              </a:rPr>
              <a:t>{</a:t>
            </a:r>
            <a:endParaRPr kumimoji="1" lang="ko-Kore-KR" altLang="en-US" sz="3600" spc="-4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A55ECE4-2CBC-E226-23E5-3FB188DB3E50}"/>
              </a:ext>
            </a:extLst>
          </p:cNvPr>
          <p:cNvSpPr txBox="1"/>
          <p:nvPr/>
        </p:nvSpPr>
        <p:spPr>
          <a:xfrm>
            <a:off x="8217924" y="6185747"/>
            <a:ext cx="529312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DP13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7BDF40C-51C7-7349-5AEF-86E31A09CE53}"/>
              </a:ext>
            </a:extLst>
          </p:cNvPr>
          <p:cNvSpPr txBox="1"/>
          <p:nvPr/>
        </p:nvSpPr>
        <p:spPr>
          <a:xfrm>
            <a:off x="7001220" y="4647292"/>
            <a:ext cx="52931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DP21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88208F5A-9376-55D0-AAD9-7B23F2EEC672}"/>
              </a:ext>
            </a:extLst>
          </p:cNvPr>
          <p:cNvSpPr txBox="1"/>
          <p:nvPr/>
        </p:nvSpPr>
        <p:spPr>
          <a:xfrm>
            <a:off x="8200800" y="5873711"/>
            <a:ext cx="529312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DP31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56F6C92-EFA4-A7FA-C6CC-4556F258A103}"/>
              </a:ext>
            </a:extLst>
          </p:cNvPr>
          <p:cNvSpPr txBox="1"/>
          <p:nvPr/>
        </p:nvSpPr>
        <p:spPr>
          <a:xfrm>
            <a:off x="8013833" y="4647292"/>
            <a:ext cx="85953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localized</a:t>
            </a:r>
            <a:endParaRPr kumimoji="1" lang="ko-Kore-KR" altLang="en-US" spc="-40" dirty="0">
              <a:latin typeface="+mn-ea"/>
            </a:endParaRPr>
          </a:p>
        </p:txBody>
      </p:sp>
      <p:cxnSp>
        <p:nvCxnSpPr>
          <p:cNvPr id="135" name="직선 연결선[R] 134">
            <a:extLst>
              <a:ext uri="{FF2B5EF4-FFF2-40B4-BE49-F238E27FC236}">
                <a16:creationId xmlns:a16="http://schemas.microsoft.com/office/drawing/2014/main" id="{CBD1F451-D9A6-C6A8-5E79-803DFDE39F1A}"/>
              </a:ext>
            </a:extLst>
          </p:cNvPr>
          <p:cNvCxnSpPr>
            <a:stCxn id="100" idx="1"/>
            <a:endCxn id="103" idx="1"/>
          </p:cNvCxnSpPr>
          <p:nvPr/>
        </p:nvCxnSpPr>
        <p:spPr>
          <a:xfrm rot="10800000" flipV="1">
            <a:off x="5916196" y="4643030"/>
            <a:ext cx="12700" cy="517979"/>
          </a:xfrm>
          <a:prstGeom prst="curvedConnector3">
            <a:avLst>
              <a:gd name="adj1" fmla="val 180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직선 연결선[R] 134">
            <a:extLst>
              <a:ext uri="{FF2B5EF4-FFF2-40B4-BE49-F238E27FC236}">
                <a16:creationId xmlns:a16="http://schemas.microsoft.com/office/drawing/2014/main" id="{DDD112D5-2CF8-2B3E-02C3-34ABA45CAC19}"/>
              </a:ext>
            </a:extLst>
          </p:cNvPr>
          <p:cNvCxnSpPr>
            <a:cxnSpLocks/>
            <a:stCxn id="107" idx="1"/>
            <a:endCxn id="108" idx="1"/>
          </p:cNvCxnSpPr>
          <p:nvPr/>
        </p:nvCxnSpPr>
        <p:spPr>
          <a:xfrm rot="10800000" flipV="1">
            <a:off x="5916196" y="5745470"/>
            <a:ext cx="12700" cy="499621"/>
          </a:xfrm>
          <a:prstGeom prst="curvedConnector3">
            <a:avLst>
              <a:gd name="adj1" fmla="val 180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직선 연결선[R] 134">
            <a:extLst>
              <a:ext uri="{FF2B5EF4-FFF2-40B4-BE49-F238E27FC236}">
                <a16:creationId xmlns:a16="http://schemas.microsoft.com/office/drawing/2014/main" id="{09F167D3-F585-01E7-C20F-8F42D3254319}"/>
              </a:ext>
            </a:extLst>
          </p:cNvPr>
          <p:cNvCxnSpPr>
            <a:cxnSpLocks/>
            <a:stCxn id="100" idx="3"/>
            <a:endCxn id="108" idx="3"/>
          </p:cNvCxnSpPr>
          <p:nvPr/>
        </p:nvCxnSpPr>
        <p:spPr>
          <a:xfrm>
            <a:off x="6445508" y="4643031"/>
            <a:ext cx="12700" cy="1602061"/>
          </a:xfrm>
          <a:prstGeom prst="curvedConnector3">
            <a:avLst>
              <a:gd name="adj1" fmla="val 180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34">
            <a:extLst>
              <a:ext uri="{FF2B5EF4-FFF2-40B4-BE49-F238E27FC236}">
                <a16:creationId xmlns:a16="http://schemas.microsoft.com/office/drawing/2014/main" id="{F05BB002-1D75-2BE6-C385-73E458AA7B43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6445508" y="5161010"/>
            <a:ext cx="228716" cy="292231"/>
          </a:xfrm>
          <a:prstGeom prst="curvedConnector2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34">
            <a:extLst>
              <a:ext uri="{FF2B5EF4-FFF2-40B4-BE49-F238E27FC236}">
                <a16:creationId xmlns:a16="http://schemas.microsoft.com/office/drawing/2014/main" id="{B85C324A-AADD-60B6-D423-ED954AF55D95}"/>
              </a:ext>
            </a:extLst>
          </p:cNvPr>
          <p:cNvCxnSpPr>
            <a:cxnSpLocks/>
            <a:stCxn id="66" idx="1"/>
            <a:endCxn id="69" idx="1"/>
          </p:cNvCxnSpPr>
          <p:nvPr/>
        </p:nvCxnSpPr>
        <p:spPr>
          <a:xfrm rot="10800000" flipV="1">
            <a:off x="1212220" y="4643030"/>
            <a:ext cx="12700" cy="517979"/>
          </a:xfrm>
          <a:prstGeom prst="curvedConnector3">
            <a:avLst>
              <a:gd name="adj1" fmla="val 180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34">
            <a:extLst>
              <a:ext uri="{FF2B5EF4-FFF2-40B4-BE49-F238E27FC236}">
                <a16:creationId xmlns:a16="http://schemas.microsoft.com/office/drawing/2014/main" id="{DE87DCB2-D369-CC5C-F207-40170EBED18B}"/>
              </a:ext>
            </a:extLst>
          </p:cNvPr>
          <p:cNvCxnSpPr>
            <a:cxnSpLocks/>
            <a:stCxn id="75" idx="1"/>
            <a:endCxn id="76" idx="1"/>
          </p:cNvCxnSpPr>
          <p:nvPr/>
        </p:nvCxnSpPr>
        <p:spPr>
          <a:xfrm rot="10800000" flipV="1">
            <a:off x="1212220" y="5745470"/>
            <a:ext cx="12700" cy="499621"/>
          </a:xfrm>
          <a:prstGeom prst="curvedConnector3">
            <a:avLst>
              <a:gd name="adj1" fmla="val 180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9186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DA36226-9A3F-2467-0B01-3E87EC63F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516E8D-3345-D3D0-E277-2C2A8CF89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8B2505-4878-6E39-2AB0-8F4D22287D8C}"/>
              </a:ext>
            </a:extLst>
          </p:cNvPr>
          <p:cNvSpPr txBox="1"/>
          <p:nvPr/>
        </p:nvSpPr>
        <p:spPr>
          <a:xfrm>
            <a:off x="2114262" y="3978815"/>
            <a:ext cx="451469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spc="-40" dirty="0">
                <a:latin typeface="+mn-ea"/>
              </a:rPr>
              <a:t>How (?) </a:t>
            </a:r>
            <a:r>
              <a:rPr kumimoji="1" lang="ko-Kore-KR" altLang="en-US" spc="-40" dirty="0">
                <a:latin typeface="+mn-ea"/>
              </a:rPr>
              <a:t>방법론 도출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6A7F72E4-1A07-1DF4-9A8F-06314E17CF0A}"/>
              </a:ext>
            </a:extLst>
          </p:cNvPr>
          <p:cNvSpPr txBox="1">
            <a:spLocks/>
          </p:cNvSpPr>
          <p:nvPr/>
        </p:nvSpPr>
        <p:spPr>
          <a:xfrm>
            <a:off x="40577" y="26798"/>
            <a:ext cx="9365660" cy="586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0" dirty="0"/>
              <a:t>FR </a:t>
            </a:r>
            <a:r>
              <a:rPr lang="en-US" altLang="ko-KR" sz="2400" b="0" dirty="0">
                <a:sym typeface="Wingdings" pitchFamily="2" charset="2"/>
              </a:rPr>
              <a:t>grouping and sequencing </a:t>
            </a:r>
            <a:r>
              <a:rPr lang="en-US" altLang="ko-KR" sz="2400" b="0" dirty="0">
                <a:solidFill>
                  <a:srgbClr val="C00000"/>
                </a:solidFill>
                <a:sym typeface="Wingdings" pitchFamily="2" charset="2"/>
              </a:rPr>
              <a:t>with considering DP interface compatibility</a:t>
            </a:r>
            <a:endParaRPr lang="ko-KR" altLang="en-US" sz="2400" b="0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A1914759-197F-D2DD-97CD-1AB294363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599" y="1142641"/>
            <a:ext cx="3906615" cy="27240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7A189A-5390-6F8E-1BC2-88FB8DDD49A8}"/>
              </a:ext>
            </a:extLst>
          </p:cNvPr>
          <p:cNvSpPr txBox="1"/>
          <p:nvPr/>
        </p:nvSpPr>
        <p:spPr>
          <a:xfrm>
            <a:off x="285684" y="808394"/>
            <a:ext cx="408592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solidFill>
                  <a:srgbClr val="C00000"/>
                </a:solidFill>
                <a:latin typeface="+mn-ea"/>
              </a:rPr>
              <a:t>Interface compatibility</a:t>
            </a:r>
            <a:r>
              <a:rPr kumimoji="1" lang="ko-Kore-KR" altLang="en-US" spc="-40" dirty="0">
                <a:latin typeface="+mn-ea"/>
              </a:rPr>
              <a:t>를 고려한 </a:t>
            </a:r>
            <a:r>
              <a:rPr kumimoji="1" lang="en-US" altLang="ko-Kore-KR" spc="-40" dirty="0">
                <a:latin typeface="+mn-ea"/>
              </a:rPr>
              <a:t>DP </a:t>
            </a:r>
            <a:r>
              <a:rPr kumimoji="1" lang="ko-Kore-KR" altLang="en-US" spc="-40" dirty="0">
                <a:latin typeface="+mn-ea"/>
              </a:rPr>
              <a:t>관계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0F9361-FA6B-8F0F-1859-37F434CFD1A7}"/>
              </a:ext>
            </a:extLst>
          </p:cNvPr>
          <p:cNvSpPr txBox="1"/>
          <p:nvPr/>
        </p:nvSpPr>
        <p:spPr>
          <a:xfrm>
            <a:off x="4891599" y="808393"/>
            <a:ext cx="252921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pc="-40" dirty="0">
                <a:latin typeface="+mn-ea"/>
              </a:rPr>
              <a:t>여러 설계 변경 대안 </a:t>
            </a:r>
            <a:r>
              <a:rPr kumimoji="1" lang="en-US" altLang="ko-Kore-KR" spc="-40" dirty="0">
                <a:latin typeface="+mn-ea"/>
              </a:rPr>
              <a:t>(DP)</a:t>
            </a:r>
            <a:endParaRPr kumimoji="1" lang="ko-Kore-KR" altLang="en-US" spc="-40" dirty="0">
              <a:latin typeface="+mn-ea"/>
            </a:endParaRPr>
          </a:p>
        </p:txBody>
      </p:sp>
      <p:graphicFrame>
        <p:nvGraphicFramePr>
          <p:cNvPr id="12" name="표 6">
            <a:extLst>
              <a:ext uri="{FF2B5EF4-FFF2-40B4-BE49-F238E27FC236}">
                <a16:creationId xmlns:a16="http://schemas.microsoft.com/office/drawing/2014/main" id="{E538FA65-37CB-0A83-CB06-C0E14AF7F4FE}"/>
              </a:ext>
            </a:extLst>
          </p:cNvPr>
          <p:cNvGraphicFramePr>
            <a:graphicFrameLocks noGrp="1"/>
          </p:cNvGraphicFramePr>
          <p:nvPr/>
        </p:nvGraphicFramePr>
        <p:xfrm>
          <a:off x="310649" y="1255432"/>
          <a:ext cx="3970823" cy="256942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7161">
                  <a:extLst>
                    <a:ext uri="{9D8B030D-6E8A-4147-A177-3AD203B41FA5}">
                      <a16:colId xmlns:a16="http://schemas.microsoft.com/office/drawing/2014/main" val="1223708999"/>
                    </a:ext>
                  </a:extLst>
                </a:gridCol>
                <a:gridCol w="496869">
                  <a:extLst>
                    <a:ext uri="{9D8B030D-6E8A-4147-A177-3AD203B41FA5}">
                      <a16:colId xmlns:a16="http://schemas.microsoft.com/office/drawing/2014/main" val="2132387630"/>
                    </a:ext>
                  </a:extLst>
                </a:gridCol>
                <a:gridCol w="352977">
                  <a:extLst>
                    <a:ext uri="{9D8B030D-6E8A-4147-A177-3AD203B41FA5}">
                      <a16:colId xmlns:a16="http://schemas.microsoft.com/office/drawing/2014/main" val="1372662273"/>
                    </a:ext>
                  </a:extLst>
                </a:gridCol>
                <a:gridCol w="352977">
                  <a:extLst>
                    <a:ext uri="{9D8B030D-6E8A-4147-A177-3AD203B41FA5}">
                      <a16:colId xmlns:a16="http://schemas.microsoft.com/office/drawing/2014/main" val="1999170121"/>
                    </a:ext>
                  </a:extLst>
                </a:gridCol>
                <a:gridCol w="352977">
                  <a:extLst>
                    <a:ext uri="{9D8B030D-6E8A-4147-A177-3AD203B41FA5}">
                      <a16:colId xmlns:a16="http://schemas.microsoft.com/office/drawing/2014/main" val="971049935"/>
                    </a:ext>
                  </a:extLst>
                </a:gridCol>
                <a:gridCol w="352977">
                  <a:extLst>
                    <a:ext uri="{9D8B030D-6E8A-4147-A177-3AD203B41FA5}">
                      <a16:colId xmlns:a16="http://schemas.microsoft.com/office/drawing/2014/main" val="2499008506"/>
                    </a:ext>
                  </a:extLst>
                </a:gridCol>
                <a:gridCol w="352977">
                  <a:extLst>
                    <a:ext uri="{9D8B030D-6E8A-4147-A177-3AD203B41FA5}">
                      <a16:colId xmlns:a16="http://schemas.microsoft.com/office/drawing/2014/main" val="3114795183"/>
                    </a:ext>
                  </a:extLst>
                </a:gridCol>
                <a:gridCol w="352977">
                  <a:extLst>
                    <a:ext uri="{9D8B030D-6E8A-4147-A177-3AD203B41FA5}">
                      <a16:colId xmlns:a16="http://schemas.microsoft.com/office/drawing/2014/main" val="3108966744"/>
                    </a:ext>
                  </a:extLst>
                </a:gridCol>
                <a:gridCol w="352977">
                  <a:extLst>
                    <a:ext uri="{9D8B030D-6E8A-4147-A177-3AD203B41FA5}">
                      <a16:colId xmlns:a16="http://schemas.microsoft.com/office/drawing/2014/main" val="3347967339"/>
                    </a:ext>
                  </a:extLst>
                </a:gridCol>
                <a:gridCol w="352977">
                  <a:extLst>
                    <a:ext uri="{9D8B030D-6E8A-4147-A177-3AD203B41FA5}">
                      <a16:colId xmlns:a16="http://schemas.microsoft.com/office/drawing/2014/main" val="2355570405"/>
                    </a:ext>
                  </a:extLst>
                </a:gridCol>
                <a:gridCol w="352977">
                  <a:extLst>
                    <a:ext uri="{9D8B030D-6E8A-4147-A177-3AD203B41FA5}">
                      <a16:colId xmlns:a16="http://schemas.microsoft.com/office/drawing/2014/main" val="2735236718"/>
                    </a:ext>
                  </a:extLst>
                </a:gridCol>
              </a:tblGrid>
              <a:tr h="2340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1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3799" marR="43799" marT="21899" marB="2189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43799" marR="43799" marT="21899" marB="21899"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chemeClr val="bg1"/>
                          </a:solidFill>
                          <a:latin typeface="+mj-lt"/>
                        </a:rPr>
                        <a:t>Comp. 1</a:t>
                      </a:r>
                      <a:endParaRPr lang="ko-Kore-KR" altLang="en-US" sz="11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02690" marR="102690" marT="51345" marB="51345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dirty="0">
                          <a:solidFill>
                            <a:schemeClr val="bg1"/>
                          </a:solidFill>
                          <a:latin typeface="+mj-lt"/>
                        </a:rPr>
                        <a:t>Comp. 2</a:t>
                      </a:r>
                      <a:endParaRPr lang="ko-Kore-KR" altLang="en-US" sz="11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02690" marR="102690" marT="51345" marB="51345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chemeClr val="bg1"/>
                          </a:solidFill>
                          <a:latin typeface="+mj-lt"/>
                        </a:rPr>
                        <a:t>Comp. 3</a:t>
                      </a:r>
                      <a:endParaRPr lang="ko-Kore-KR" altLang="en-US" sz="11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02690" marR="102690" marT="51345" marB="51345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469483"/>
                  </a:ext>
                </a:extLst>
              </a:tr>
              <a:tr h="2542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1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3799" marR="43799" marT="21899" marB="21899" vert="eaVert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DP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4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extLst>
                  <a:ext uri="{0D108BD9-81ED-4DB2-BD59-A6C34878D82A}">
                    <a16:rowId xmlns:a16="http://schemas.microsoft.com/office/drawing/2014/main" val="1509310541"/>
                  </a:ext>
                </a:extLst>
              </a:tr>
              <a:tr h="214948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Comp. 1</a:t>
                      </a:r>
                    </a:p>
                  </a:txBody>
                  <a:tcPr marL="102690" marR="102690" marT="51345" marB="51345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extLst>
                  <a:ext uri="{0D108BD9-81ED-4DB2-BD59-A6C34878D82A}">
                    <a16:rowId xmlns:a16="http://schemas.microsoft.com/office/drawing/2014/main" val="971290227"/>
                  </a:ext>
                </a:extLst>
              </a:tr>
              <a:tr h="21494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0.4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0.1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>
                        <a:latin typeface="+mj-lt"/>
                      </a:endParaRPr>
                    </a:p>
                  </a:txBody>
                  <a:tcPr marL="43799" marR="43799" marT="21899" marB="21899"/>
                </a:tc>
                <a:extLst>
                  <a:ext uri="{0D108BD9-81ED-4DB2-BD59-A6C34878D82A}">
                    <a16:rowId xmlns:a16="http://schemas.microsoft.com/office/drawing/2014/main" val="3409766992"/>
                  </a:ext>
                </a:extLst>
              </a:tr>
              <a:tr h="21494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0.6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0.3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rgbClr val="C00000"/>
                          </a:solidFill>
                          <a:latin typeface="+mj-lt"/>
                        </a:rPr>
                        <a:t>0.5</a:t>
                      </a:r>
                      <a:endParaRPr lang="ko-Kore-KR" altLang="en-US" sz="11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rgbClr val="C00000"/>
                          </a:solidFill>
                          <a:latin typeface="+mj-lt"/>
                        </a:rPr>
                        <a:t>0.7</a:t>
                      </a:r>
                      <a:endParaRPr lang="ko-Kore-KR" altLang="en-US" sz="11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extLst>
                  <a:ext uri="{0D108BD9-81ED-4DB2-BD59-A6C34878D82A}">
                    <a16:rowId xmlns:a16="http://schemas.microsoft.com/office/drawing/2014/main" val="1055105521"/>
                  </a:ext>
                </a:extLst>
              </a:tr>
              <a:tr h="21494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Comp.</a:t>
                      </a:r>
                      <a:r>
                        <a:rPr lang="en-US" altLang="ko-KR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102690" marR="102690" marT="51345" marB="51345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rgbClr val="C00000"/>
                          </a:solidFill>
                          <a:latin typeface="+mj-lt"/>
                        </a:rPr>
                        <a:t>0.2</a:t>
                      </a:r>
                      <a:endParaRPr lang="ko-Kore-KR" altLang="en-US" sz="11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43799" marR="43799" marT="21899" marB="21899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extLst>
                  <a:ext uri="{0D108BD9-81ED-4DB2-BD59-A6C34878D82A}">
                    <a16:rowId xmlns:a16="http://schemas.microsoft.com/office/drawing/2014/main" val="1631473572"/>
                  </a:ext>
                </a:extLst>
              </a:tr>
              <a:tr h="325288">
                <a:tc vMerge="1">
                  <a:txBody>
                    <a:bodyPr/>
                    <a:lstStyle/>
                    <a:p>
                      <a:pPr algn="ctr"/>
                      <a:endParaRPr lang="ko-Kore-KR" altLang="en-US" sz="1800" b="0" dirty="0">
                        <a:latin typeface="+mj-lt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287819"/>
                  </a:ext>
                </a:extLst>
              </a:tr>
              <a:tr h="214948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 .</a:t>
                      </a:r>
                      <a:r>
                        <a:rPr lang="en-US" altLang="ko-KR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ore-KR" altLang="en-US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690" marR="102690" marT="51345" marB="51345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0.4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66870981"/>
                  </a:ext>
                </a:extLst>
              </a:tr>
              <a:tr h="21494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rgbClr val="C00000"/>
                          </a:solidFill>
                          <a:latin typeface="+mj-lt"/>
                        </a:rPr>
                        <a:t>0.3</a:t>
                      </a:r>
                      <a:endParaRPr lang="ko-Kore-KR" altLang="en-US" sz="11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3553724"/>
                  </a:ext>
                </a:extLst>
              </a:tr>
              <a:tr h="21494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0.3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06944541"/>
                  </a:ext>
                </a:extLst>
              </a:tr>
              <a:tr h="214948">
                <a:tc vMerge="1">
                  <a:txBody>
                    <a:bodyPr/>
                    <a:lstStyle/>
                    <a:p>
                      <a:pPr algn="ctr"/>
                      <a:endParaRPr lang="ko-Kore-KR" altLang="en-US" sz="1800" b="0" dirty="0">
                        <a:latin typeface="+mj-lt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4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0.5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0.4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743502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5FD8675-B987-8671-658D-B436D9C7CD16}"/>
              </a:ext>
            </a:extLst>
          </p:cNvPr>
          <p:cNvSpPr txBox="1"/>
          <p:nvPr/>
        </p:nvSpPr>
        <p:spPr>
          <a:xfrm>
            <a:off x="256615" y="4482377"/>
            <a:ext cx="9365660" cy="17543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highlight>
                  <a:srgbClr val="FFFF00"/>
                </a:highlight>
                <a:latin typeface="+mn-ea"/>
              </a:rPr>
              <a:t>Case </a:t>
            </a:r>
            <a:r>
              <a:rPr kumimoji="1" lang="en-US" altLang="ko-Kore-KR" spc="-40" dirty="0">
                <a:highlight>
                  <a:srgbClr val="FFFF00"/>
                </a:highlight>
                <a:latin typeface="+mn-ea"/>
              </a:rPr>
              <a:t>1</a:t>
            </a:r>
            <a:r>
              <a:rPr kumimoji="1" lang="en-US" altLang="ko-KR" spc="-40" dirty="0">
                <a:latin typeface="+mn-ea"/>
              </a:rPr>
              <a:t>) FR</a:t>
            </a:r>
            <a:r>
              <a:rPr kumimoji="1" lang="en-US" altLang="ko-KR" spc="-40" baseline="-25000" dirty="0">
                <a:latin typeface="+mn-ea"/>
              </a:rPr>
              <a:t>11</a:t>
            </a:r>
            <a:r>
              <a:rPr kumimoji="1" lang="en-US" altLang="ko-KR" spc="-40" dirty="0">
                <a:latin typeface="+mn-ea"/>
              </a:rPr>
              <a:t> &amp; FR</a:t>
            </a:r>
            <a:r>
              <a:rPr kumimoji="1" lang="en-US" altLang="ko-KR" spc="-40" baseline="-25000" dirty="0">
                <a:latin typeface="+mn-ea"/>
              </a:rPr>
              <a:t>21</a:t>
            </a:r>
            <a:r>
              <a:rPr kumimoji="1" lang="en-US" altLang="ko-KR" spc="-40" dirty="0">
                <a:latin typeface="+mn-ea"/>
              </a:rPr>
              <a:t> : DP</a:t>
            </a:r>
            <a:r>
              <a:rPr kumimoji="1" lang="en-US" altLang="ko-KR" spc="-40" baseline="-25000" dirty="0">
                <a:latin typeface="+mn-ea"/>
              </a:rPr>
              <a:t>11</a:t>
            </a:r>
            <a:r>
              <a:rPr kumimoji="1" lang="en-US" altLang="ko-KR" spc="-40" dirty="0">
                <a:latin typeface="+mn-ea"/>
              </a:rPr>
              <a:t> , DP</a:t>
            </a:r>
            <a:r>
              <a:rPr kumimoji="1" lang="en-US" altLang="ko-KR" spc="-40" baseline="-25000" dirty="0">
                <a:latin typeface="+mn-ea"/>
              </a:rPr>
              <a:t>12</a:t>
            </a:r>
            <a:r>
              <a:rPr kumimoji="1" lang="en-US" altLang="ko-KR" spc="-40" dirty="0">
                <a:latin typeface="+mn-ea"/>
              </a:rPr>
              <a:t> , DP</a:t>
            </a:r>
            <a:r>
              <a:rPr kumimoji="1" lang="en-US" altLang="ko-KR" spc="-40" baseline="-25000" dirty="0">
                <a:latin typeface="+mn-ea"/>
              </a:rPr>
              <a:t>13</a:t>
            </a:r>
            <a:r>
              <a:rPr kumimoji="1" lang="en-US" altLang="ko-KR" spc="-40" dirty="0">
                <a:latin typeface="+mn-ea"/>
              </a:rPr>
              <a:t> </a:t>
            </a:r>
            <a:r>
              <a:rPr kumimoji="1" lang="en-US" altLang="ko-KR" spc="-40" dirty="0">
                <a:latin typeface="+mn-ea"/>
                <a:sym typeface="Wingdings" pitchFamily="2" charset="2"/>
              </a:rPr>
              <a:t> </a:t>
            </a:r>
            <a:r>
              <a:rPr kumimoji="1" lang="ko-KR" altLang="en-US" spc="-40" dirty="0">
                <a:latin typeface="+mn-ea"/>
                <a:sym typeface="Wingdings" pitchFamily="2" charset="2"/>
              </a:rPr>
              <a:t>오히려 </a:t>
            </a:r>
            <a:r>
              <a:rPr kumimoji="1" lang="en-US" altLang="ko-KR" spc="-40" dirty="0">
                <a:latin typeface="+mn-ea"/>
                <a:sym typeface="Wingdings" pitchFamily="2" charset="2"/>
              </a:rPr>
              <a:t>DP </a:t>
            </a:r>
            <a:r>
              <a:rPr kumimoji="1" lang="ko-KR" altLang="en-US" spc="-40" dirty="0">
                <a:latin typeface="+mn-ea"/>
                <a:sym typeface="Wingdings" pitchFamily="2" charset="2"/>
              </a:rPr>
              <a:t>관계에서의 </a:t>
            </a:r>
            <a:r>
              <a:rPr kumimoji="1" lang="en-US" altLang="ko-KR" spc="-40" dirty="0">
                <a:latin typeface="+mn-ea"/>
                <a:sym typeface="Wingdings" pitchFamily="2" charset="2"/>
              </a:rPr>
              <a:t>iteration</a:t>
            </a:r>
            <a:r>
              <a:rPr kumimoji="1" lang="ko-KR" altLang="en-US" spc="-40" dirty="0">
                <a:latin typeface="+mn-ea"/>
                <a:sym typeface="Wingdings" pitchFamily="2" charset="2"/>
              </a:rPr>
              <a:t>을 야기</a:t>
            </a:r>
            <a:endParaRPr kumimoji="1" lang="en-US" altLang="ko-KR" spc="-40" dirty="0">
              <a:latin typeface="+mn-ea"/>
            </a:endParaRPr>
          </a:p>
          <a:p>
            <a:pPr algn="l"/>
            <a:endParaRPr kumimoji="1" lang="en-US" altLang="ko-KR" spc="-40" dirty="0">
              <a:latin typeface="+mn-ea"/>
            </a:endParaRPr>
          </a:p>
          <a:p>
            <a:pPr algn="l"/>
            <a:r>
              <a:rPr kumimoji="1" lang="en-US" altLang="ko-KR" spc="-40" dirty="0">
                <a:highlight>
                  <a:srgbClr val="FF0000"/>
                </a:highlight>
                <a:latin typeface="+mn-ea"/>
              </a:rPr>
              <a:t>Case 2</a:t>
            </a:r>
            <a:r>
              <a:rPr kumimoji="1" lang="en-US" altLang="ko-KR" spc="-40" dirty="0">
                <a:latin typeface="+mn-ea"/>
              </a:rPr>
              <a:t>) FR</a:t>
            </a:r>
            <a:r>
              <a:rPr kumimoji="1" lang="en-US" altLang="ko-KR" spc="-40" baseline="-25000" dirty="0">
                <a:latin typeface="+mn-ea"/>
              </a:rPr>
              <a:t>12</a:t>
            </a:r>
            <a:r>
              <a:rPr kumimoji="1" lang="en-US" altLang="ko-KR" spc="-40" dirty="0">
                <a:latin typeface="+mn-ea"/>
              </a:rPr>
              <a:t> &amp; FR</a:t>
            </a:r>
            <a:r>
              <a:rPr kumimoji="1" lang="en-US" altLang="ko-KR" spc="-40" baseline="-25000" dirty="0">
                <a:latin typeface="+mn-ea"/>
              </a:rPr>
              <a:t>21 </a:t>
            </a:r>
            <a:r>
              <a:rPr kumimoji="1" lang="en-US" altLang="ko-KR" spc="-40" dirty="0">
                <a:latin typeface="+mn-ea"/>
              </a:rPr>
              <a:t>: DP</a:t>
            </a:r>
            <a:r>
              <a:rPr kumimoji="1" lang="en-US" altLang="ko-KR" spc="-40" baseline="-25000" dirty="0">
                <a:latin typeface="+mn-ea"/>
              </a:rPr>
              <a:t>12</a:t>
            </a:r>
            <a:r>
              <a:rPr kumimoji="1" lang="en-US" altLang="ko-KR" spc="-40" dirty="0">
                <a:latin typeface="+mn-ea"/>
              </a:rPr>
              <a:t> , DP</a:t>
            </a:r>
            <a:r>
              <a:rPr kumimoji="1" lang="en-US" altLang="ko-KR" spc="-40" baseline="-25000" dirty="0">
                <a:latin typeface="+mn-ea"/>
              </a:rPr>
              <a:t>21</a:t>
            </a:r>
            <a:r>
              <a:rPr kumimoji="1" lang="en-US" altLang="ko-KR" spc="-40" dirty="0">
                <a:latin typeface="+mn-ea"/>
              </a:rPr>
              <a:t> </a:t>
            </a:r>
            <a:r>
              <a:rPr kumimoji="1" lang="ko-KR" altLang="en-US" spc="-40" dirty="0">
                <a:latin typeface="+mn-ea"/>
              </a:rPr>
              <a:t>고려 </a:t>
            </a:r>
            <a:r>
              <a:rPr kumimoji="1" lang="en-US" altLang="ko-KR" spc="-40" dirty="0">
                <a:latin typeface="+mn-ea"/>
                <a:sym typeface="Wingdings" pitchFamily="2" charset="2"/>
              </a:rPr>
              <a:t> iteration </a:t>
            </a:r>
            <a:r>
              <a:rPr kumimoji="1" lang="ko-KR" altLang="en-US" spc="-40" dirty="0">
                <a:latin typeface="+mn-ea"/>
                <a:sym typeface="Wingdings" pitchFamily="2" charset="2"/>
              </a:rPr>
              <a:t>야기</a:t>
            </a:r>
            <a:endParaRPr kumimoji="1" lang="en-US" altLang="ko-KR" spc="-40" dirty="0">
              <a:latin typeface="+mn-ea"/>
              <a:sym typeface="Wingdings" pitchFamily="2" charset="2"/>
            </a:endParaRPr>
          </a:p>
          <a:p>
            <a:pPr algn="l"/>
            <a:br>
              <a:rPr kumimoji="1" lang="en-US" altLang="ko-KR" spc="-40" baseline="-25000" dirty="0">
                <a:latin typeface="+mn-ea"/>
                <a:sym typeface="Wingdings" pitchFamily="2" charset="2"/>
              </a:rPr>
            </a:br>
            <a:endParaRPr kumimoji="1" lang="en-US" altLang="ko-KR" spc="-40" baseline="-25000" dirty="0">
              <a:latin typeface="+mn-ea"/>
              <a:sym typeface="Wingdings" pitchFamily="2" charset="2"/>
            </a:endParaRPr>
          </a:p>
          <a:p>
            <a:pPr algn="l"/>
            <a:r>
              <a:rPr kumimoji="1" lang="en-US" altLang="ko-KR" spc="-40" dirty="0">
                <a:latin typeface="+mn-ea"/>
              </a:rPr>
              <a:t>Case 3) x , y : indirect path</a:t>
            </a:r>
            <a:r>
              <a:rPr kumimoji="1" lang="ko-KR" altLang="en-US" spc="-40" dirty="0">
                <a:latin typeface="+mn-ea"/>
              </a:rPr>
              <a:t>에서</a:t>
            </a:r>
            <a:r>
              <a:rPr kumimoji="1" lang="en-US" altLang="ko-KR" spc="-40" dirty="0">
                <a:latin typeface="+mn-ea"/>
              </a:rPr>
              <a:t>, </a:t>
            </a:r>
            <a:r>
              <a:rPr kumimoji="1" lang="ko-KR" altLang="en-US" spc="-40" dirty="0">
                <a:latin typeface="+mn-ea"/>
              </a:rPr>
              <a:t>같은 </a:t>
            </a:r>
            <a:r>
              <a:rPr kumimoji="1" lang="en-US" altLang="ko-KR" spc="-40" dirty="0">
                <a:latin typeface="+mn-ea"/>
              </a:rPr>
              <a:t>DP</a:t>
            </a:r>
            <a:r>
              <a:rPr kumimoji="1" lang="ko-KR" altLang="en-US" spc="-40" dirty="0">
                <a:latin typeface="+mn-ea"/>
              </a:rPr>
              <a:t>을 공유하나</a:t>
            </a:r>
            <a:r>
              <a:rPr kumimoji="1" lang="en-US" altLang="ko-KR" spc="-40" dirty="0">
                <a:latin typeface="+mn-ea"/>
              </a:rPr>
              <a:t>, </a:t>
            </a:r>
            <a:r>
              <a:rPr kumimoji="1" lang="ko-KR" altLang="en-US" spc="-40" dirty="0">
                <a:latin typeface="+mn-ea"/>
              </a:rPr>
              <a:t>다른 방향 </a:t>
            </a:r>
            <a:r>
              <a:rPr kumimoji="1" lang="en-US" altLang="ko-KR" spc="-40" dirty="0">
                <a:latin typeface="+mn-ea"/>
              </a:rPr>
              <a:t>(</a:t>
            </a:r>
            <a:r>
              <a:rPr kumimoji="1" lang="ko-KR" altLang="en-US" spc="-40" dirty="0">
                <a:latin typeface="+mn-ea"/>
              </a:rPr>
              <a:t>부호의 차이</a:t>
            </a:r>
            <a:r>
              <a:rPr kumimoji="1" lang="en-US" altLang="ko-KR" spc="-40" dirty="0">
                <a:latin typeface="+mn-ea"/>
              </a:rPr>
              <a:t>)</a:t>
            </a:r>
            <a:endParaRPr kumimoji="1" lang="en-US" altLang="ko-KR" spc="-40" baseline="-25000" dirty="0">
              <a:latin typeface="+mn-ea"/>
            </a:endParaRPr>
          </a:p>
          <a:p>
            <a:pPr algn="l"/>
            <a:r>
              <a:rPr kumimoji="1" lang="en-US" altLang="ko-KR" spc="-40" dirty="0">
                <a:latin typeface="+mn-ea"/>
              </a:rPr>
              <a:t>Case 4) a, b : indirect path</a:t>
            </a:r>
            <a:r>
              <a:rPr kumimoji="1" lang="ko-KR" altLang="en-US" spc="-40" dirty="0">
                <a:latin typeface="+mn-ea"/>
              </a:rPr>
              <a:t>에서의 </a:t>
            </a:r>
            <a:r>
              <a:rPr kumimoji="1" lang="en-US" altLang="ko-KR" spc="-40" dirty="0">
                <a:latin typeface="+mn-ea"/>
              </a:rPr>
              <a:t>synergy</a:t>
            </a:r>
            <a:r>
              <a:rPr kumimoji="1" lang="ko-KR" altLang="en-US" spc="-40" dirty="0">
                <a:latin typeface="+mn-ea"/>
              </a:rPr>
              <a:t>로 인해 </a:t>
            </a:r>
            <a:r>
              <a:rPr kumimoji="1" lang="en-US" altLang="ko-KR" spc="-40" dirty="0">
                <a:latin typeface="+mn-ea"/>
              </a:rPr>
              <a:t>duration </a:t>
            </a:r>
            <a:r>
              <a:rPr kumimoji="1" lang="ko-KR" altLang="en-US" spc="-40" dirty="0">
                <a:latin typeface="+mn-ea"/>
              </a:rPr>
              <a:t>감소</a:t>
            </a:r>
            <a:endParaRPr kumimoji="1" lang="en-US" altLang="ko-KR" spc="-40" baseline="-250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E73AD0-2840-6DBA-D890-31ECF0933A75}"/>
              </a:ext>
            </a:extLst>
          </p:cNvPr>
          <p:cNvSpPr txBox="1"/>
          <p:nvPr/>
        </p:nvSpPr>
        <p:spPr>
          <a:xfrm>
            <a:off x="395969" y="3958253"/>
            <a:ext cx="123489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Indirect flow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0A792F-7DB5-83C6-F83F-37B1FCF29063}"/>
              </a:ext>
            </a:extLst>
          </p:cNvPr>
          <p:cNvSpPr/>
          <p:nvPr/>
        </p:nvSpPr>
        <p:spPr>
          <a:xfrm>
            <a:off x="1436914" y="2002971"/>
            <a:ext cx="1079863" cy="627019"/>
          </a:xfrm>
          <a:prstGeom prst="rect">
            <a:avLst/>
          </a:prstGeom>
          <a:solidFill>
            <a:srgbClr val="C00000">
              <a:alpha val="2036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D6511B-EB2F-5EF0-C2DA-9B5D292581A6}"/>
              </a:ext>
            </a:extLst>
          </p:cNvPr>
          <p:cNvSpPr/>
          <p:nvPr/>
        </p:nvSpPr>
        <p:spPr>
          <a:xfrm>
            <a:off x="1090927" y="1808523"/>
            <a:ext cx="1079863" cy="627019"/>
          </a:xfrm>
          <a:prstGeom prst="rect">
            <a:avLst/>
          </a:prstGeom>
          <a:solidFill>
            <a:srgbClr val="FFFF00">
              <a:alpha val="2036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05442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06692E0-F30F-677F-C828-9A5A7E6CF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02E9D9-39BD-58CC-AEF2-86B060375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D677C6-B291-6F98-CED1-B289B64C06A2}"/>
              </a:ext>
            </a:extLst>
          </p:cNvPr>
          <p:cNvSpPr txBox="1"/>
          <p:nvPr/>
        </p:nvSpPr>
        <p:spPr>
          <a:xfrm>
            <a:off x="367430" y="126391"/>
            <a:ext cx="7228069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ore-KR" sz="2800" b="1" spc="-40" dirty="0">
                <a:latin typeface="+mn-ea"/>
              </a:rPr>
              <a:t>Supply chain cost  </a:t>
            </a:r>
            <a:r>
              <a:rPr kumimoji="1" lang="en-US" altLang="ko-KR" sz="2800" b="1" spc="-40" dirty="0">
                <a:latin typeface="+mn-ea"/>
              </a:rPr>
              <a:t>(</a:t>
            </a:r>
            <a:r>
              <a:rPr kumimoji="1" lang="ko-KR" altLang="en-US" sz="2800" b="1" spc="-40" dirty="0">
                <a:latin typeface="+mn-ea"/>
              </a:rPr>
              <a:t>고민중인 상황</a:t>
            </a:r>
            <a:r>
              <a:rPr kumimoji="1" lang="en-US" altLang="ko-KR" sz="2800" b="1" spc="-40" dirty="0">
                <a:latin typeface="+mn-ea"/>
              </a:rPr>
              <a:t>)</a:t>
            </a:r>
            <a:endParaRPr kumimoji="1" lang="en-US" altLang="ko-Kore-KR" sz="3200" b="1" spc="-40" dirty="0">
              <a:latin typeface="+mn-ea"/>
            </a:endParaRPr>
          </a:p>
          <a:p>
            <a:r>
              <a:rPr kumimoji="1" lang="en-US" altLang="ko-Kore-KR" sz="2800" b="1" spc="-40" dirty="0">
                <a:latin typeface="+mn-ea"/>
              </a:rPr>
              <a:t> </a:t>
            </a:r>
            <a:r>
              <a:rPr kumimoji="1" lang="en-US" altLang="ko-Kore-KR" sz="2400" spc="-40" dirty="0">
                <a:latin typeface="+mn-ea"/>
              </a:rPr>
              <a:t>- trade-off between commonality and differentiation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5E59801-549A-E653-F248-6A946451FD70}"/>
              </a:ext>
            </a:extLst>
          </p:cNvPr>
          <p:cNvSpPr/>
          <p:nvPr/>
        </p:nvSpPr>
        <p:spPr>
          <a:xfrm>
            <a:off x="367430" y="1351368"/>
            <a:ext cx="4014897" cy="4891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925C84-6439-206C-6376-7427CFBDC5B5}"/>
              </a:ext>
            </a:extLst>
          </p:cNvPr>
          <p:cNvSpPr/>
          <p:nvPr/>
        </p:nvSpPr>
        <p:spPr>
          <a:xfrm>
            <a:off x="5394980" y="1351368"/>
            <a:ext cx="3524902" cy="4891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721E65-C08F-CB31-02F9-32F6419674B8}"/>
              </a:ext>
            </a:extLst>
          </p:cNvPr>
          <p:cNvSpPr txBox="1"/>
          <p:nvPr/>
        </p:nvSpPr>
        <p:spPr>
          <a:xfrm>
            <a:off x="5729919" y="4151022"/>
            <a:ext cx="262886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Minimum unit profit ratio 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EF3BA7-BBC1-E5C5-A7B1-562234C868DA}"/>
              </a:ext>
            </a:extLst>
          </p:cNvPr>
          <p:cNvSpPr txBox="1"/>
          <p:nvPr/>
        </p:nvSpPr>
        <p:spPr>
          <a:xfrm>
            <a:off x="5556410" y="3620544"/>
            <a:ext cx="279147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b="1" spc="-40" dirty="0">
                <a:latin typeface="+mn-ea"/>
              </a:rPr>
              <a:t>Discontinued constraint</a:t>
            </a:r>
            <a:endParaRPr kumimoji="1" lang="ko-Kore-KR" altLang="en-US" sz="2000" b="1" spc="-40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2A5794-60B8-F80D-7C17-F492565A72E3}"/>
              </a:ext>
            </a:extLst>
          </p:cNvPr>
          <p:cNvSpPr txBox="1"/>
          <p:nvPr/>
        </p:nvSpPr>
        <p:spPr>
          <a:xfrm>
            <a:off x="5832792" y="4439261"/>
            <a:ext cx="1489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i="1" spc="-40" dirty="0">
                <a:latin typeface="+mn-ea"/>
              </a:rPr>
              <a:t>(</a:t>
            </a:r>
            <a:r>
              <a:rPr kumimoji="1" lang="en-US" altLang="ko-Kore-KR" i="1" spc="-40" dirty="0" err="1">
                <a:latin typeface="+mn-ea"/>
              </a:rPr>
              <a:t>p</a:t>
            </a:r>
            <a:r>
              <a:rPr kumimoji="1" lang="en-US" altLang="ko-Kore-KR" i="1" spc="-40" baseline="-25000" dirty="0" err="1">
                <a:latin typeface="+mn-ea"/>
              </a:rPr>
              <a:t>j</a:t>
            </a:r>
            <a:r>
              <a:rPr kumimoji="1" lang="en-US" altLang="ko-Kore-KR" i="1" spc="-40" dirty="0">
                <a:latin typeface="+mn-ea"/>
              </a:rPr>
              <a:t> – </a:t>
            </a:r>
            <a:r>
              <a:rPr kumimoji="1" lang="en-US" altLang="ko-Kore-KR" i="1" spc="-40" dirty="0" err="1">
                <a:latin typeface="+mn-ea"/>
              </a:rPr>
              <a:t>c</a:t>
            </a:r>
            <a:r>
              <a:rPr kumimoji="1" lang="en-US" altLang="ko-Kore-KR" i="1" spc="-40" baseline="-25000" dirty="0" err="1">
                <a:latin typeface="+mn-ea"/>
              </a:rPr>
              <a:t>j</a:t>
            </a:r>
            <a:r>
              <a:rPr kumimoji="1" lang="en-US" altLang="ko-Kore-KR" i="1" spc="-40" dirty="0">
                <a:latin typeface="+mn-ea"/>
              </a:rPr>
              <a:t>)</a:t>
            </a:r>
            <a:r>
              <a:rPr kumimoji="1" lang="en-US" altLang="ko-Kore-KR" i="1" spc="-40" baseline="-25000" dirty="0">
                <a:latin typeface="+mn-ea"/>
              </a:rPr>
              <a:t> </a:t>
            </a:r>
            <a:r>
              <a:rPr kumimoji="1" lang="en-US" altLang="ko-Kore-KR" spc="-40" dirty="0">
                <a:latin typeface="+mn-ea"/>
              </a:rPr>
              <a:t>≥ </a:t>
            </a:r>
            <a:r>
              <a:rPr lang="el-GR" altLang="ko-Kore-KR" b="1" i="0" u="none" strike="noStrike" dirty="0">
                <a:solidFill>
                  <a:srgbClr val="202124"/>
                </a:solidFill>
                <a:effectLst/>
                <a:latin typeface="+mn-ea"/>
              </a:rPr>
              <a:t>α</a:t>
            </a:r>
            <a:endParaRPr lang="ko-Kore-KR" altLang="en-US" b="1" i="1" dirty="0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AD6063-E4FF-1D2C-7E2A-4E8DB751C74D}"/>
              </a:ext>
            </a:extLst>
          </p:cNvPr>
          <p:cNvSpPr txBox="1"/>
          <p:nvPr/>
        </p:nvSpPr>
        <p:spPr>
          <a:xfrm>
            <a:off x="5492925" y="4922492"/>
            <a:ext cx="351510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ore-KR" sz="2000" i="1" spc="-40" dirty="0">
                <a:latin typeface="+mn-ea"/>
              </a:rPr>
              <a:t>If  </a:t>
            </a:r>
            <a:r>
              <a:rPr kumimoji="1" lang="en-US" altLang="ko-Kore-KR" sz="2000" i="1" spc="-40" dirty="0" err="1">
                <a:latin typeface="+mn-ea"/>
              </a:rPr>
              <a:t>j</a:t>
            </a:r>
            <a:r>
              <a:rPr kumimoji="1" lang="en-US" altLang="ko-Kore-KR" sz="2000" i="1" spc="-40" baseline="30000" dirty="0" err="1">
                <a:latin typeface="+mn-ea"/>
              </a:rPr>
              <a:t>th</a:t>
            </a:r>
            <a:r>
              <a:rPr kumimoji="1" lang="en-US" altLang="ko-Kore-KR" sz="2000" i="1" spc="-40" baseline="30000" dirty="0">
                <a:latin typeface="+mn-ea"/>
              </a:rPr>
              <a:t> </a:t>
            </a:r>
            <a:r>
              <a:rPr kumimoji="1" lang="en-US" altLang="ko-Kore-KR" sz="2000" i="1" spc="-40" dirty="0">
                <a:latin typeface="+mn-ea"/>
              </a:rPr>
              <a:t>product is not profitable</a:t>
            </a:r>
          </a:p>
          <a:p>
            <a:r>
              <a:rPr kumimoji="1" lang="en-US" altLang="ko-Kore-KR" sz="2000" i="1" spc="-40" dirty="0">
                <a:latin typeface="+mn-ea"/>
              </a:rPr>
              <a:t>    </a:t>
            </a:r>
            <a:r>
              <a:rPr kumimoji="1" lang="en-US" altLang="ko-Kore-KR" sz="2000" b="1" i="1" spc="-40" dirty="0">
                <a:solidFill>
                  <a:srgbClr val="C00000"/>
                </a:solidFill>
                <a:latin typeface="+mn-ea"/>
              </a:rPr>
              <a:t>it is discontinued </a:t>
            </a:r>
            <a:endParaRPr kumimoji="1" lang="ko-Kore-KR" altLang="en-US" sz="2000" b="1" i="1" spc="-4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7C3C42-C5CA-E30B-8A3D-355A3FE5404D}"/>
              </a:ext>
            </a:extLst>
          </p:cNvPr>
          <p:cNvSpPr txBox="1"/>
          <p:nvPr/>
        </p:nvSpPr>
        <p:spPr>
          <a:xfrm>
            <a:off x="1209699" y="1146729"/>
            <a:ext cx="233036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kumimoji="1" lang="en-US" altLang="ko-Kore-KR" sz="2000" b="1" spc="-40" dirty="0">
                <a:latin typeface="+mn-ea"/>
              </a:rPr>
              <a:t>Supply chain cost</a:t>
            </a:r>
            <a:endParaRPr kumimoji="1" lang="en-US" altLang="ko-Kore-KR" sz="2000" spc="-40" dirty="0"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2EA899-C506-169E-59AA-3D67584AC971}"/>
              </a:ext>
            </a:extLst>
          </p:cNvPr>
          <p:cNvSpPr txBox="1"/>
          <p:nvPr/>
        </p:nvSpPr>
        <p:spPr>
          <a:xfrm>
            <a:off x="6059907" y="1137086"/>
            <a:ext cx="2232104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kumimoji="1" lang="en-US" altLang="ko-Kore-KR" sz="2000" b="1" spc="-40" dirty="0">
                <a:latin typeface="+mn-ea"/>
              </a:rPr>
              <a:t>Unit product cost</a:t>
            </a:r>
            <a:endParaRPr kumimoji="1" lang="en-US" altLang="ko-Kore-KR" sz="2000" spc="-40" dirty="0">
              <a:latin typeface="+mn-ea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11A284A-28FB-5C4C-559D-F75623C57995}"/>
              </a:ext>
            </a:extLst>
          </p:cNvPr>
          <p:cNvGrpSpPr/>
          <p:nvPr/>
        </p:nvGrpSpPr>
        <p:grpSpPr>
          <a:xfrm>
            <a:off x="5833582" y="1513393"/>
            <a:ext cx="2683438" cy="846888"/>
            <a:chOff x="2990719" y="2284955"/>
            <a:chExt cx="3470573" cy="840816"/>
          </a:xfrm>
        </p:grpSpPr>
        <p:sp>
          <p:nvSpPr>
            <p:cNvPr id="32" name="모서리가 둥근 직사각형 31">
              <a:extLst>
                <a:ext uri="{FF2B5EF4-FFF2-40B4-BE49-F238E27FC236}">
                  <a16:creationId xmlns:a16="http://schemas.microsoft.com/office/drawing/2014/main" id="{1976662E-FEF1-0A34-1860-84043804B91F}"/>
                </a:ext>
              </a:extLst>
            </p:cNvPr>
            <p:cNvSpPr/>
            <p:nvPr/>
          </p:nvSpPr>
          <p:spPr>
            <a:xfrm>
              <a:off x="2990719" y="2284955"/>
              <a:ext cx="3470573" cy="74624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ysClr val="windowText" lastClr="000000"/>
                  </a:solidFill>
                </a:rPr>
                <a:t>π</a:t>
              </a:r>
              <a:r>
                <a:rPr kumimoji="1" lang="en-US" altLang="ko-Kore-KR" baseline="-25000" dirty="0">
                  <a:solidFill>
                    <a:sysClr val="windowText" lastClr="000000"/>
                  </a:solidFill>
                </a:rPr>
                <a:t>j</a:t>
              </a:r>
              <a:r>
                <a:rPr kumimoji="1" lang="en-US" altLang="ko-Kore-KR" dirty="0">
                  <a:solidFill>
                    <a:sysClr val="windowText" lastClr="000000"/>
                  </a:solidFill>
                </a:rPr>
                <a:t> = </a:t>
              </a:r>
              <a:r>
                <a:rPr kumimoji="1" lang="en-US" altLang="ko-Kore-KR" sz="2400" dirty="0">
                  <a:solidFill>
                    <a:sysClr val="windowText" lastClr="000000"/>
                  </a:solidFill>
                </a:rPr>
                <a:t>∑ </a:t>
              </a:r>
              <a:r>
                <a:rPr kumimoji="1" lang="en-US" altLang="ko-Kore-KR" sz="2400" dirty="0" err="1">
                  <a:solidFill>
                    <a:sysClr val="windowText" lastClr="000000"/>
                  </a:solidFill>
                </a:rPr>
                <a:t>q</a:t>
              </a:r>
              <a:r>
                <a:rPr kumimoji="1" lang="en-US" altLang="ko-Kore-KR" sz="2400" baseline="-25000" dirty="0" err="1">
                  <a:solidFill>
                    <a:sysClr val="windowText" lastClr="000000"/>
                  </a:solidFill>
                </a:rPr>
                <a:t>ij</a:t>
              </a:r>
              <a:r>
                <a:rPr kumimoji="1" lang="en-US" altLang="ko-Kore-KR" sz="24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ko-Kore-KR" sz="2400" dirty="0" err="1">
                  <a:solidFill>
                    <a:sysClr val="windowText" lastClr="000000"/>
                  </a:solidFill>
                </a:rPr>
                <a:t>p</a:t>
              </a:r>
              <a:r>
                <a:rPr kumimoji="1" lang="en-US" altLang="ko-Kore-KR" sz="2400" baseline="-25000" dirty="0" err="1">
                  <a:solidFill>
                    <a:sysClr val="windowText" lastClr="000000"/>
                  </a:solidFill>
                </a:rPr>
                <a:t>ij</a:t>
              </a:r>
              <a:r>
                <a:rPr kumimoji="1" lang="en-US" altLang="ko-Kore-KR" sz="2400" dirty="0" err="1">
                  <a:solidFill>
                    <a:sysClr val="windowText" lastClr="000000"/>
                  </a:solidFill>
                </a:rPr>
                <a:t>-c</a:t>
              </a:r>
              <a:r>
                <a:rPr kumimoji="1" lang="en-US" altLang="ko-Kore-KR" sz="2400" baseline="-25000" dirty="0" err="1">
                  <a:solidFill>
                    <a:sysClr val="windowText" lastClr="000000"/>
                  </a:solidFill>
                </a:rPr>
                <a:t>ij</a:t>
              </a:r>
              <a:r>
                <a:rPr kumimoji="1" lang="en-US" altLang="ko-Kore-KR" sz="2400" dirty="0">
                  <a:solidFill>
                    <a:sysClr val="windowText" lastClr="000000"/>
                  </a:solidFill>
                </a:rPr>
                <a:t>)</a:t>
              </a:r>
              <a:endParaRPr kumimoji="1" lang="ko-Kore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F94F367-A6C1-7773-8955-5C2E8CE0241E}"/>
                </a:ext>
              </a:extLst>
            </p:cNvPr>
            <p:cNvSpPr txBox="1"/>
            <p:nvPr/>
          </p:nvSpPr>
          <p:spPr>
            <a:xfrm>
              <a:off x="4343718" y="2850758"/>
              <a:ext cx="165028" cy="27501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kumimoji="1" lang="en-US" altLang="ko-Kore-KR" spc="-40" dirty="0" err="1">
                  <a:latin typeface="+mn-ea"/>
                </a:rPr>
                <a:t>i</a:t>
              </a:r>
              <a:r>
                <a:rPr kumimoji="1" lang="en-US" altLang="ko-Kore-KR" spc="-40" dirty="0">
                  <a:latin typeface="+mn-ea"/>
                </a:rPr>
                <a:t> </a:t>
              </a:r>
              <a:endParaRPr kumimoji="1" lang="ko-Kore-KR" altLang="en-US" spc="-40" dirty="0">
                <a:latin typeface="+mn-ea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E5F0505-63EE-459D-685D-D8D71AE0E690}"/>
              </a:ext>
            </a:extLst>
          </p:cNvPr>
          <p:cNvSpPr txBox="1"/>
          <p:nvPr/>
        </p:nvSpPr>
        <p:spPr>
          <a:xfrm>
            <a:off x="5574032" y="2510853"/>
            <a:ext cx="320253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spc="-40" dirty="0">
                <a:latin typeface="+mn-ea"/>
              </a:rPr>
              <a:t>j </a:t>
            </a:r>
            <a:r>
              <a:rPr kumimoji="1" lang="ko-Kore-KR" altLang="en-US" spc="-40" dirty="0">
                <a:latin typeface="+mn-ea"/>
              </a:rPr>
              <a:t>제품</a:t>
            </a:r>
            <a:r>
              <a:rPr kumimoji="1" lang="en-US" altLang="ko-Kore-KR" spc="-40" dirty="0">
                <a:latin typeface="+mn-ea"/>
              </a:rPr>
              <a:t> </a:t>
            </a:r>
            <a:r>
              <a:rPr kumimoji="1" lang="ko-Kore-KR" altLang="en-US" spc="-40" dirty="0">
                <a:latin typeface="+mn-ea"/>
              </a:rPr>
              <a:t>단위 수익 감소</a:t>
            </a:r>
            <a:endParaRPr kumimoji="1" lang="en-US" altLang="ko-Kore-KR" spc="-40" dirty="0">
              <a:latin typeface="+mn-ea"/>
            </a:endParaRPr>
          </a:p>
          <a:p>
            <a:pPr algn="ctr"/>
            <a:r>
              <a:rPr kumimoji="1" lang="en-US" altLang="ko-Kore-KR" spc="-40" dirty="0">
                <a:latin typeface="+mn-ea"/>
              </a:rPr>
              <a:t> </a:t>
            </a:r>
            <a:r>
              <a:rPr kumimoji="1" lang="en-US" altLang="ko-Kore-KR" spc="-40" dirty="0">
                <a:latin typeface="+mn-ea"/>
                <a:sym typeface="Wingdings" pitchFamily="2" charset="2"/>
              </a:rPr>
              <a:t> </a:t>
            </a:r>
            <a:r>
              <a:rPr kumimoji="1" lang="en-US" altLang="ko-Kore-KR" spc="-40" dirty="0" err="1">
                <a:latin typeface="+mn-ea"/>
              </a:rPr>
              <a:t>P</a:t>
            </a:r>
            <a:r>
              <a:rPr kumimoji="1" lang="en-US" altLang="ko-Kore-KR" spc="-40" baseline="-25000" dirty="0" err="1">
                <a:latin typeface="+mn-ea"/>
              </a:rPr>
              <a:t>ij</a:t>
            </a:r>
            <a:r>
              <a:rPr kumimoji="1" lang="en-US" altLang="ko-Kore-KR" spc="-40" dirty="0">
                <a:latin typeface="+mn-ea"/>
              </a:rPr>
              <a:t> </a:t>
            </a:r>
            <a:r>
              <a:rPr lang="ko-Kore-KR" altLang="en-US" i="0" u="none" strike="noStrike" dirty="0">
                <a:effectLst/>
                <a:latin typeface="+mj-lt"/>
                <a:ea typeface="Apple SD Gothic Neo" panose="02000300000000000000" pitchFamily="2" charset="-127"/>
              </a:rPr>
              <a:t>↓ </a:t>
            </a:r>
            <a:r>
              <a:rPr lang="en-US" altLang="ko-Kore-KR" i="0" u="none" strike="noStrike" dirty="0">
                <a:effectLst/>
                <a:latin typeface="+mj-lt"/>
                <a:ea typeface="Apple SD Gothic Neo" panose="02000300000000000000" pitchFamily="2" charset="-127"/>
              </a:rPr>
              <a:t>&amp;  </a:t>
            </a:r>
            <a:r>
              <a:rPr lang="en-US" altLang="ko-Kore-KR" dirty="0" err="1">
                <a:latin typeface="+mj-lt"/>
                <a:ea typeface="Apple SD Gothic Neo" panose="02000300000000000000" pitchFamily="2" charset="-127"/>
              </a:rPr>
              <a:t>c</a:t>
            </a:r>
            <a:r>
              <a:rPr lang="en-US" altLang="ko-Kore-KR" baseline="-25000" dirty="0" err="1">
                <a:latin typeface="+mj-lt"/>
                <a:ea typeface="Apple SD Gothic Neo" panose="02000300000000000000" pitchFamily="2" charset="-127"/>
              </a:rPr>
              <a:t>ij</a:t>
            </a:r>
            <a:r>
              <a:rPr lang="en-US" altLang="ko-Kore-KR" dirty="0">
                <a:latin typeface="+mj-lt"/>
                <a:ea typeface="Apple SD Gothic Neo" panose="02000300000000000000" pitchFamily="2" charset="-127"/>
              </a:rPr>
              <a:t> </a:t>
            </a:r>
            <a:r>
              <a:rPr lang="ko-Kore-KR" altLang="en-US" i="0" u="none" strike="noStrike" dirty="0">
                <a:effectLst/>
                <a:latin typeface="+mj-lt"/>
                <a:ea typeface="Apple SD Gothic Neo" panose="02000300000000000000" pitchFamily="2" charset="-127"/>
              </a:rPr>
              <a:t>↑</a:t>
            </a:r>
            <a:endParaRPr kumimoji="1" lang="en-US" altLang="ko-Kore-KR" spc="-40" dirty="0"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856E84C-6A4E-1E57-D364-4D8D969DEF9B}"/>
              </a:ext>
            </a:extLst>
          </p:cNvPr>
          <p:cNvSpPr txBox="1"/>
          <p:nvPr/>
        </p:nvSpPr>
        <p:spPr>
          <a:xfrm rot="5400000">
            <a:off x="7108824" y="3234766"/>
            <a:ext cx="32348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400" b="1" spc="-40" dirty="0">
                <a:latin typeface="+mn-ea"/>
                <a:sym typeface="Wingdings" pitchFamily="2" charset="2"/>
              </a:rPr>
              <a:t></a:t>
            </a:r>
            <a:endParaRPr kumimoji="1" lang="ko-Kore-KR" altLang="en-US" sz="2400" b="1" spc="-40" dirty="0"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B727C9-99E0-03A6-DC27-7FA5439DC0A4}"/>
              </a:ext>
            </a:extLst>
          </p:cNvPr>
          <p:cNvSpPr txBox="1"/>
          <p:nvPr/>
        </p:nvSpPr>
        <p:spPr>
          <a:xfrm>
            <a:off x="7244235" y="4459813"/>
            <a:ext cx="1032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i="0" u="none" strike="noStrike" dirty="0">
                <a:solidFill>
                  <a:srgbClr val="202124"/>
                </a:solidFill>
                <a:effectLst/>
                <a:latin typeface="+mn-ea"/>
              </a:rPr>
              <a:t>( </a:t>
            </a:r>
            <a:r>
              <a:rPr lang="el-GR" altLang="ko-Kore-KR" i="0" u="none" strike="noStrike" dirty="0">
                <a:solidFill>
                  <a:srgbClr val="202124"/>
                </a:solidFill>
                <a:effectLst/>
                <a:latin typeface="+mn-ea"/>
              </a:rPr>
              <a:t>α</a:t>
            </a:r>
            <a:r>
              <a:rPr lang="en-US" altLang="ko-Kore-KR" dirty="0">
                <a:solidFill>
                  <a:srgbClr val="202124"/>
                </a:solidFill>
                <a:latin typeface="+mn-ea"/>
              </a:rPr>
              <a:t>≥0 )</a:t>
            </a:r>
            <a:endParaRPr lang="ko-Kore-KR" altLang="en-US" i="1" dirty="0">
              <a:latin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C1BAC66-2127-539B-7CE0-82C880F9BB95}"/>
              </a:ext>
            </a:extLst>
          </p:cNvPr>
          <p:cNvSpPr txBox="1"/>
          <p:nvPr/>
        </p:nvSpPr>
        <p:spPr>
          <a:xfrm>
            <a:off x="546102" y="1652018"/>
            <a:ext cx="309135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1) New instances development</a:t>
            </a:r>
            <a:endParaRPr kumimoji="1" lang="ko-Kore-KR" altLang="en-US" spc="-40" dirty="0">
              <a:latin typeface="+mn-ea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93AAD6B6-66A1-9A4D-8027-63B132A4C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34" y="2546694"/>
            <a:ext cx="1843653" cy="68632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1E50194-9D30-B3A1-305E-3B1BF28650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56"/>
          <a:stretch/>
        </p:blipFill>
        <p:spPr>
          <a:xfrm>
            <a:off x="778347" y="2179945"/>
            <a:ext cx="1466508" cy="300392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643BE0E-1106-3E68-5289-C880F44D7B11}"/>
              </a:ext>
            </a:extLst>
          </p:cNvPr>
          <p:cNvSpPr txBox="1"/>
          <p:nvPr/>
        </p:nvSpPr>
        <p:spPr>
          <a:xfrm>
            <a:off x="546102" y="3320789"/>
            <a:ext cx="218425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2) </a:t>
            </a:r>
            <a:r>
              <a:rPr kumimoji="1" lang="ko-Kore-KR" altLang="en-US" spc="-40" dirty="0">
                <a:latin typeface="+mn-ea"/>
              </a:rPr>
              <a:t>여러 </a:t>
            </a:r>
            <a:r>
              <a:rPr kumimoji="1" lang="en-US" altLang="ko-Kore-KR" spc="-40" dirty="0">
                <a:latin typeface="+mn-ea"/>
              </a:rPr>
              <a:t>instance </a:t>
            </a:r>
            <a:r>
              <a:rPr kumimoji="1" lang="ko-Kore-KR" altLang="en-US" spc="-40" dirty="0">
                <a:latin typeface="+mn-ea"/>
              </a:rPr>
              <a:t>생산</a:t>
            </a: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0596FE00-90A2-D918-B8A8-CF91C1F72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933" y="3665739"/>
            <a:ext cx="2579497" cy="617486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0367D5A-76F7-1AB4-A41B-8A850B266484}"/>
              </a:ext>
            </a:extLst>
          </p:cNvPr>
          <p:cNvSpPr txBox="1"/>
          <p:nvPr/>
        </p:nvSpPr>
        <p:spPr>
          <a:xfrm>
            <a:off x="796682" y="4321119"/>
            <a:ext cx="29517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pc="-40" dirty="0">
                <a:latin typeface="+mn-ea"/>
              </a:rPr>
              <a:t>다양한 </a:t>
            </a:r>
            <a:r>
              <a:rPr kumimoji="1" lang="en-US" altLang="ko-Kore-KR" spc="-40" dirty="0">
                <a:latin typeface="+mn-ea"/>
              </a:rPr>
              <a:t>i</a:t>
            </a:r>
            <a:r>
              <a:rPr kumimoji="1" lang="en-US" altLang="ko-KR" spc="-40" dirty="0">
                <a:latin typeface="+mn-ea"/>
              </a:rPr>
              <a:t>nstance</a:t>
            </a:r>
            <a:r>
              <a:rPr kumimoji="1" lang="ko-KR" altLang="en-US" spc="-40" dirty="0">
                <a:latin typeface="+mn-ea"/>
              </a:rPr>
              <a:t> </a:t>
            </a:r>
            <a:r>
              <a:rPr kumimoji="1" lang="en-US" altLang="ko-KR" spc="-40" dirty="0">
                <a:latin typeface="+mn-ea"/>
                <a:sym typeface="Wingdings" pitchFamily="2" charset="2"/>
              </a:rPr>
              <a:t> </a:t>
            </a:r>
            <a:r>
              <a:rPr kumimoji="1" lang="en-US" altLang="ko-KR" spc="-40" dirty="0">
                <a:latin typeface="+mn-ea"/>
              </a:rPr>
              <a:t>cost </a:t>
            </a:r>
            <a:r>
              <a:rPr kumimoji="1" lang="ko-KR" altLang="en-US" spc="-40" dirty="0">
                <a:latin typeface="+mn-ea"/>
              </a:rPr>
              <a:t>상승 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23ECCF4-3D31-5254-6B4E-35652C64AF8B}"/>
              </a:ext>
            </a:extLst>
          </p:cNvPr>
          <p:cNvSpPr txBox="1"/>
          <p:nvPr/>
        </p:nvSpPr>
        <p:spPr>
          <a:xfrm>
            <a:off x="546102" y="4898064"/>
            <a:ext cx="267316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latin typeface="+mn-ea"/>
              </a:rPr>
              <a:t>3</a:t>
            </a:r>
            <a:r>
              <a:rPr kumimoji="1" lang="en-US" altLang="ko-Kore-KR" spc="-40" dirty="0">
                <a:latin typeface="+mn-ea"/>
              </a:rPr>
              <a:t>) Linear</a:t>
            </a:r>
            <a:r>
              <a:rPr kumimoji="1" lang="ko-Kore-KR" altLang="en-US" spc="-40" dirty="0">
                <a:latin typeface="+mn-ea"/>
              </a:rPr>
              <a:t> </a:t>
            </a:r>
            <a:r>
              <a:rPr kumimoji="1" lang="en-US" altLang="ko-Kore-KR" spc="-40" dirty="0">
                <a:latin typeface="+mn-ea"/>
              </a:rPr>
              <a:t>q</a:t>
            </a:r>
            <a:r>
              <a:rPr kumimoji="1" lang="en-US" altLang="ko-KR" spc="-40" dirty="0">
                <a:latin typeface="+mn-ea"/>
              </a:rPr>
              <a:t>uantity discount</a:t>
            </a:r>
            <a:endParaRPr kumimoji="1" lang="ko-Kore-KR" altLang="en-US" spc="-40" dirty="0">
              <a:latin typeface="+mn-ea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DEB30F75-034C-EF9B-A99B-703CE0AB5B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2894"/>
          <a:stretch/>
        </p:blipFill>
        <p:spPr>
          <a:xfrm>
            <a:off x="578078" y="5244776"/>
            <a:ext cx="3667797" cy="825951"/>
          </a:xfrm>
          <a:prstGeom prst="rect">
            <a:avLst/>
          </a:prstGeom>
        </p:spPr>
      </p:pic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D84582ED-F46E-35EB-E21F-F1430F041F8B}"/>
              </a:ext>
            </a:extLst>
          </p:cNvPr>
          <p:cNvCxnSpPr>
            <a:cxnSpLocks/>
          </p:cNvCxnSpPr>
          <p:nvPr/>
        </p:nvCxnSpPr>
        <p:spPr>
          <a:xfrm>
            <a:off x="4572000" y="3379460"/>
            <a:ext cx="59632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60A5C612-E712-1436-7253-4288DECDBDF1}"/>
              </a:ext>
            </a:extLst>
          </p:cNvPr>
          <p:cNvSpPr txBox="1"/>
          <p:nvPr/>
        </p:nvSpPr>
        <p:spPr>
          <a:xfrm>
            <a:off x="6059907" y="5723514"/>
            <a:ext cx="250434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latin typeface="+mn-ea"/>
              </a:rPr>
              <a:t>Market share changed</a:t>
            </a:r>
            <a:endParaRPr kumimoji="1" lang="ko-Kore-KR" altLang="en-US" sz="2000" spc="-4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60155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DA36226-9A3F-2467-0B01-3E87EC63F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516E8D-3345-D3D0-E277-2C2A8CF89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8897EC6-6C5A-A1D1-3989-E146F59D09EA}"/>
              </a:ext>
            </a:extLst>
          </p:cNvPr>
          <p:cNvSpPr txBox="1">
            <a:spLocks/>
          </p:cNvSpPr>
          <p:nvPr/>
        </p:nvSpPr>
        <p:spPr>
          <a:xfrm>
            <a:off x="165083" y="156876"/>
            <a:ext cx="7399184" cy="586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0" dirty="0"/>
              <a:t>최종 목표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1B32CC-A8B8-A8E5-6B2F-04B4EDE025C3}"/>
              </a:ext>
            </a:extLst>
          </p:cNvPr>
          <p:cNvSpPr txBox="1"/>
          <p:nvPr/>
        </p:nvSpPr>
        <p:spPr>
          <a:xfrm>
            <a:off x="781050" y="914827"/>
            <a:ext cx="8001000" cy="55399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R" sz="2400" spc="-40" dirty="0">
                <a:latin typeface="+mn-ea"/>
              </a:rPr>
              <a:t>0) FR</a:t>
            </a:r>
            <a:r>
              <a:rPr kumimoji="1" lang="ko-KR" altLang="en-US" sz="2400" spc="-40" dirty="0">
                <a:latin typeface="+mn-ea"/>
              </a:rPr>
              <a:t>을 처리할 수 있는 다수의 </a:t>
            </a:r>
            <a:r>
              <a:rPr kumimoji="1" lang="en-US" altLang="ko-KR" sz="2400" spc="-40" dirty="0">
                <a:latin typeface="+mn-ea"/>
              </a:rPr>
              <a:t>DP options</a:t>
            </a:r>
            <a:r>
              <a:rPr kumimoji="1" lang="ko-KR" altLang="en-US" sz="2400" spc="-40" dirty="0">
                <a:latin typeface="+mn-ea"/>
              </a:rPr>
              <a:t> 존재</a:t>
            </a:r>
            <a:endParaRPr kumimoji="1" lang="en-US" altLang="ko-KR" sz="2400" spc="-40" dirty="0">
              <a:latin typeface="+mn-ea"/>
            </a:endParaRPr>
          </a:p>
          <a:p>
            <a:pPr algn="l"/>
            <a:endParaRPr kumimoji="1" lang="en-US" altLang="ko-KR" sz="2400" spc="-40" dirty="0">
              <a:latin typeface="+mn-ea"/>
            </a:endParaRPr>
          </a:p>
          <a:p>
            <a:pPr algn="l"/>
            <a:r>
              <a:rPr kumimoji="1" lang="en-US" altLang="ko-KR" sz="2400" spc="-40" dirty="0">
                <a:latin typeface="+mn-ea"/>
              </a:rPr>
              <a:t>1) </a:t>
            </a:r>
            <a:r>
              <a:rPr kumimoji="1" lang="en-US" altLang="ko-Kore-KR" sz="2400" spc="-40" dirty="0">
                <a:latin typeface="+mn-ea"/>
              </a:rPr>
              <a:t>DP (parameter)</a:t>
            </a:r>
            <a:r>
              <a:rPr kumimoji="1" lang="ko-Kore-KR" altLang="en-US" sz="2400" spc="-40" dirty="0">
                <a:latin typeface="+mn-ea"/>
              </a:rPr>
              <a:t>의 관계들을 바탕으로하여</a:t>
            </a:r>
            <a:endParaRPr kumimoji="1" lang="en-US" altLang="ko-Kore-KR" sz="2400" spc="-40" dirty="0">
              <a:latin typeface="+mn-ea"/>
            </a:endParaRPr>
          </a:p>
          <a:p>
            <a:pPr algn="l"/>
            <a:endParaRPr kumimoji="1" lang="en-US" altLang="ko-Kore-KR" sz="2400" spc="-40" dirty="0">
              <a:latin typeface="+mn-ea"/>
            </a:endParaRPr>
          </a:p>
          <a:p>
            <a:pPr algn="l"/>
            <a:r>
              <a:rPr kumimoji="1" lang="en-US" altLang="ko-Kore-KR" sz="2400" spc="-40" dirty="0">
                <a:latin typeface="+mn-ea"/>
              </a:rPr>
              <a:t>2)</a:t>
            </a:r>
            <a:r>
              <a:rPr kumimoji="1" lang="ko-Kore-KR" altLang="en-US" sz="2400" spc="-40" dirty="0">
                <a:latin typeface="+mn-ea"/>
              </a:rPr>
              <a:t> 다중 </a:t>
            </a:r>
            <a:r>
              <a:rPr kumimoji="1" lang="en-US" altLang="ko-Kore-KR" sz="2400" spc="-40" dirty="0">
                <a:latin typeface="+mn-ea"/>
              </a:rPr>
              <a:t>F</a:t>
            </a:r>
            <a:r>
              <a:rPr kumimoji="1" lang="en-US" altLang="ko-KR" sz="2400" spc="-40" dirty="0">
                <a:latin typeface="+mn-ea"/>
              </a:rPr>
              <a:t>R</a:t>
            </a:r>
            <a:r>
              <a:rPr kumimoji="1" lang="ko-KR" altLang="en-US" sz="2400" spc="-40" dirty="0">
                <a:latin typeface="+mn-ea"/>
              </a:rPr>
              <a:t>을 고려하여</a:t>
            </a:r>
            <a:r>
              <a:rPr kumimoji="1" lang="en-US" altLang="ko-KR" sz="2400" spc="-40" dirty="0">
                <a:latin typeface="+mn-ea"/>
              </a:rPr>
              <a:t>, </a:t>
            </a:r>
            <a:r>
              <a:rPr kumimoji="1" lang="ko-KR" altLang="en-US" sz="2400" spc="-40" dirty="0">
                <a:latin typeface="+mn-ea"/>
              </a:rPr>
              <a:t>각 </a:t>
            </a:r>
            <a:r>
              <a:rPr kumimoji="1" lang="en-US" altLang="ko-KR" sz="2400" spc="-40" dirty="0">
                <a:latin typeface="+mn-ea"/>
              </a:rPr>
              <a:t>FR</a:t>
            </a:r>
            <a:r>
              <a:rPr kumimoji="1" lang="ko-KR" altLang="en-US" sz="2400" spc="-40" dirty="0">
                <a:latin typeface="+mn-ea"/>
              </a:rPr>
              <a:t>별 설계변경옵션을 선택</a:t>
            </a:r>
            <a:endParaRPr kumimoji="1" lang="en-US" altLang="ko-KR" sz="2400" spc="-40" dirty="0">
              <a:latin typeface="+mn-ea"/>
            </a:endParaRPr>
          </a:p>
          <a:p>
            <a:pPr algn="l"/>
            <a:r>
              <a:rPr kumimoji="1" lang="ko-KR" altLang="en-US" sz="2400" spc="-40" dirty="0">
                <a:latin typeface="+mn-ea"/>
              </a:rPr>
              <a:t>    </a:t>
            </a:r>
            <a:r>
              <a:rPr kumimoji="1" lang="en-US" altLang="ko-KR" sz="2400" spc="-40" dirty="0">
                <a:latin typeface="+mn-ea"/>
              </a:rPr>
              <a:t>[grouping / sequencing]</a:t>
            </a:r>
          </a:p>
          <a:p>
            <a:pPr algn="l"/>
            <a:r>
              <a:rPr kumimoji="1" lang="en-US" altLang="ko-Kore-KR" sz="2400" spc="-40" dirty="0">
                <a:latin typeface="+mn-ea"/>
              </a:rPr>
              <a:t>	ex) </a:t>
            </a:r>
            <a:r>
              <a:rPr kumimoji="1" lang="ko-Kore-KR" altLang="en-US" sz="2400" spc="-40" dirty="0">
                <a:latin typeface="+mn-ea"/>
              </a:rPr>
              <a:t>여러 </a:t>
            </a:r>
            <a:r>
              <a:rPr kumimoji="1" lang="en-US" altLang="ko-Kore-KR" sz="2400" spc="-40" dirty="0">
                <a:latin typeface="+mn-ea"/>
              </a:rPr>
              <a:t>FR</a:t>
            </a:r>
            <a:r>
              <a:rPr kumimoji="1" lang="ko-Kore-KR" altLang="en-US" sz="2400" spc="-40" dirty="0">
                <a:latin typeface="+mn-ea"/>
              </a:rPr>
              <a:t>의 </a:t>
            </a:r>
            <a:r>
              <a:rPr kumimoji="1" lang="en-US" altLang="ko-Kore-KR" sz="2400" spc="-40" dirty="0">
                <a:latin typeface="+mn-ea"/>
              </a:rPr>
              <a:t>conflict (DP) vs synergy.</a:t>
            </a:r>
          </a:p>
          <a:p>
            <a:pPr algn="l"/>
            <a:r>
              <a:rPr kumimoji="1" lang="en-US" altLang="ko-Kore-KR" sz="2400" spc="-40" dirty="0">
                <a:latin typeface="+mn-ea"/>
              </a:rPr>
              <a:t>    ex) </a:t>
            </a:r>
            <a:r>
              <a:rPr kumimoji="1" lang="ko-Kore-KR" altLang="en-US" sz="2400" spc="-40" dirty="0">
                <a:latin typeface="+mn-ea"/>
              </a:rPr>
              <a:t> 앞단의 결과가 뒷단의 </a:t>
            </a:r>
            <a:r>
              <a:rPr kumimoji="1" lang="en-US" altLang="ko-Kore-KR" sz="2400" spc="-40" dirty="0">
                <a:latin typeface="+mn-ea"/>
              </a:rPr>
              <a:t>input</a:t>
            </a:r>
          </a:p>
          <a:p>
            <a:pPr algn="l"/>
            <a:endParaRPr kumimoji="1" lang="en-US" altLang="ko-Kore-KR" sz="2400" spc="-40" dirty="0">
              <a:latin typeface="+mn-ea"/>
            </a:endParaRPr>
          </a:p>
          <a:p>
            <a:pPr algn="l"/>
            <a:r>
              <a:rPr kumimoji="1" lang="en-US" altLang="ko-KR" sz="2400" spc="-40" dirty="0">
                <a:latin typeface="+mn-ea"/>
              </a:rPr>
              <a:t>3) </a:t>
            </a:r>
            <a:r>
              <a:rPr kumimoji="1" lang="ko-KR" altLang="en-US" sz="2400" spc="-40" dirty="0">
                <a:latin typeface="+mn-ea"/>
              </a:rPr>
              <a:t>보여줄 수 있는 </a:t>
            </a:r>
            <a:r>
              <a:rPr kumimoji="1" lang="en-US" altLang="ko-KR" sz="2400" spc="-40" dirty="0">
                <a:latin typeface="+mn-ea"/>
              </a:rPr>
              <a:t>output</a:t>
            </a:r>
            <a:r>
              <a:rPr kumimoji="1" lang="ko-KR" altLang="en-US" sz="2400" spc="-40" dirty="0">
                <a:latin typeface="+mn-ea"/>
              </a:rPr>
              <a:t>은</a:t>
            </a:r>
            <a:r>
              <a:rPr kumimoji="1" lang="en-US" altLang="ko-KR" sz="2400" spc="-40" dirty="0">
                <a:latin typeface="+mn-ea"/>
              </a:rPr>
              <a:t>?</a:t>
            </a:r>
          </a:p>
          <a:p>
            <a:pPr algn="l"/>
            <a:r>
              <a:rPr kumimoji="1" lang="en-US" altLang="ko-Kore-KR" sz="2400" spc="-40" dirty="0">
                <a:latin typeface="+mn-ea"/>
              </a:rPr>
              <a:t>   - </a:t>
            </a:r>
            <a:r>
              <a:rPr kumimoji="1" lang="en-US" altLang="ko-Kore-KR" sz="2400" spc="-40" dirty="0">
                <a:solidFill>
                  <a:srgbClr val="C00000"/>
                </a:solidFill>
                <a:latin typeface="+mn-ea"/>
              </a:rPr>
              <a:t>rework duration </a:t>
            </a:r>
            <a:r>
              <a:rPr kumimoji="1" lang="ko-Kore-KR" altLang="en-US" sz="2400" spc="-40" dirty="0">
                <a:solidFill>
                  <a:srgbClr val="C00000"/>
                </a:solidFill>
                <a:latin typeface="+mn-ea"/>
              </a:rPr>
              <a:t>줄이기</a:t>
            </a:r>
            <a:r>
              <a:rPr kumimoji="1" lang="en-US" altLang="ko-Kore-KR" sz="2400" spc="-40" dirty="0">
                <a:solidFill>
                  <a:srgbClr val="C00000"/>
                </a:solidFill>
                <a:latin typeface="+mn-ea"/>
              </a:rPr>
              <a:t> </a:t>
            </a:r>
          </a:p>
          <a:p>
            <a:pPr algn="l"/>
            <a:r>
              <a:rPr kumimoji="1" lang="en-US" altLang="ko-Kore-KR" sz="2400" spc="-40" dirty="0">
                <a:latin typeface="+mn-ea"/>
              </a:rPr>
              <a:t>   - Cost </a:t>
            </a:r>
            <a:r>
              <a:rPr kumimoji="1" lang="ko-Kore-KR" altLang="en-US" sz="2400" spc="-40" dirty="0">
                <a:latin typeface="+mn-ea"/>
              </a:rPr>
              <a:t>최소</a:t>
            </a:r>
            <a:r>
              <a:rPr kumimoji="1" lang="en-US" altLang="ko-Kore-KR" sz="2400" spc="-40" dirty="0">
                <a:latin typeface="+mn-ea"/>
              </a:rPr>
              <a:t>  </a:t>
            </a:r>
          </a:p>
          <a:p>
            <a:pPr algn="l"/>
            <a:r>
              <a:rPr kumimoji="1" lang="en-US" altLang="ko-Kore-KR" sz="2400" spc="-40" dirty="0">
                <a:latin typeface="+mn-ea"/>
              </a:rPr>
              <a:t>   - Iteration </a:t>
            </a:r>
            <a:r>
              <a:rPr kumimoji="1" lang="ko-Kore-KR" altLang="en-US" sz="2400" spc="-40" dirty="0">
                <a:latin typeface="+mn-ea"/>
              </a:rPr>
              <a:t>줄이기</a:t>
            </a:r>
            <a:endParaRPr kumimoji="1" lang="en-US" altLang="ko-Kore-KR" sz="2400" spc="-40" dirty="0">
              <a:latin typeface="+mn-ea"/>
            </a:endParaRPr>
          </a:p>
          <a:p>
            <a:pPr algn="l"/>
            <a:r>
              <a:rPr kumimoji="1" lang="en-US" altLang="ko-Kore-KR" sz="2400" spc="-40" dirty="0">
                <a:latin typeface="+mn-ea"/>
              </a:rPr>
              <a:t>   - Number of redesigned component </a:t>
            </a:r>
            <a:r>
              <a:rPr kumimoji="1" lang="ko-Kore-KR" altLang="en-US" sz="2400" spc="-40" dirty="0">
                <a:latin typeface="+mn-ea"/>
              </a:rPr>
              <a:t>줄이기</a:t>
            </a:r>
            <a:endParaRPr kumimoji="1" lang="en-US" altLang="ko-Kore-KR" sz="2400" spc="-40" dirty="0">
              <a:latin typeface="+mn-ea"/>
            </a:endParaRPr>
          </a:p>
          <a:p>
            <a:pPr algn="l"/>
            <a:r>
              <a:rPr kumimoji="1" lang="ko-Kore-KR" altLang="en-US" sz="2400" spc="-40" dirty="0">
                <a:latin typeface="+mn-ea"/>
              </a:rPr>
              <a:t>   </a:t>
            </a:r>
            <a:r>
              <a:rPr kumimoji="1" lang="en-US" altLang="ko-Kore-KR" sz="2400" spc="-40" dirty="0">
                <a:latin typeface="+mn-ea"/>
              </a:rPr>
              <a:t>- </a:t>
            </a:r>
            <a:r>
              <a:rPr kumimoji="1" lang="en-US" altLang="ko-KR" sz="2400" spc="-40" dirty="0">
                <a:latin typeface="+mn-ea"/>
              </a:rPr>
              <a:t>design effort </a:t>
            </a:r>
            <a:r>
              <a:rPr kumimoji="1" lang="ko-KR" altLang="en-US" sz="2400" spc="-40" dirty="0">
                <a:latin typeface="+mn-ea"/>
              </a:rPr>
              <a:t>줄이기</a:t>
            </a:r>
            <a:endParaRPr kumimoji="1" lang="en-US" altLang="ko-Kore-KR" sz="2400" spc="-4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572321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14CE8F7-5323-ACCD-073B-75FE610E7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4C4672-D383-E340-D7CE-94F5A1138A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5060D31-0CEF-BC27-7577-015F51F99F73}"/>
              </a:ext>
            </a:extLst>
          </p:cNvPr>
          <p:cNvGrpSpPr/>
          <p:nvPr/>
        </p:nvGrpSpPr>
        <p:grpSpPr>
          <a:xfrm>
            <a:off x="691782" y="1016343"/>
            <a:ext cx="3526652" cy="1903886"/>
            <a:chOff x="2314015" y="2215308"/>
            <a:chExt cx="5072583" cy="2738467"/>
          </a:xfrm>
        </p:grpSpPr>
        <p:cxnSp>
          <p:nvCxnSpPr>
            <p:cNvPr id="5" name="직선 연결선[R] 4">
              <a:extLst>
                <a:ext uri="{FF2B5EF4-FFF2-40B4-BE49-F238E27FC236}">
                  <a16:creationId xmlns:a16="http://schemas.microsoft.com/office/drawing/2014/main" id="{D55A86A4-761B-C59C-4226-5E9920699E60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3621539" y="2622207"/>
              <a:ext cx="914973" cy="113085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직선 연결선[R] 5">
              <a:extLst>
                <a:ext uri="{FF2B5EF4-FFF2-40B4-BE49-F238E27FC236}">
                  <a16:creationId xmlns:a16="http://schemas.microsoft.com/office/drawing/2014/main" id="{B841CA28-3F73-D986-2183-EC8341F7C158}"/>
                </a:ext>
              </a:extLst>
            </p:cNvPr>
            <p:cNvCxnSpPr>
              <a:cxnSpLocks/>
              <a:endCxn id="11" idx="7"/>
            </p:cNvCxnSpPr>
            <p:nvPr/>
          </p:nvCxnSpPr>
          <p:spPr>
            <a:xfrm flipH="1">
              <a:off x="2931375" y="2928533"/>
              <a:ext cx="932970" cy="141428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E11EAB7-5E4C-4AAE-CAC9-E81C86068FD7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5831767" y="2215308"/>
              <a:ext cx="937470" cy="212750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A40B6121-8574-8AB3-A58F-C4EB5D37B8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371" y="2885913"/>
              <a:ext cx="2278891" cy="2131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05F8FEB-BAC4-D447-D327-924164AF223F}"/>
                </a:ext>
              </a:extLst>
            </p:cNvPr>
            <p:cNvSpPr/>
            <p:nvPr/>
          </p:nvSpPr>
          <p:spPr>
            <a:xfrm>
              <a:off x="4468954" y="3685501"/>
              <a:ext cx="461317" cy="461317"/>
            </a:xfrm>
            <a:prstGeom prst="ellipse">
              <a:avLst/>
            </a:prstGeom>
            <a:noFill/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334EAF6-D201-DF8A-1D89-0DF3F53F420C}"/>
                </a:ext>
              </a:extLst>
            </p:cNvPr>
            <p:cNvSpPr/>
            <p:nvPr/>
          </p:nvSpPr>
          <p:spPr>
            <a:xfrm>
              <a:off x="2314015" y="3860261"/>
              <a:ext cx="1093514" cy="1093514"/>
            </a:xfrm>
            <a:prstGeom prst="ellipse">
              <a:avLst/>
            </a:prstGeom>
            <a:noFill/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43CE5EB-FF25-3C20-0B63-C359EA39712D}"/>
                </a:ext>
              </a:extLst>
            </p:cNvPr>
            <p:cNvSpPr/>
            <p:nvPr/>
          </p:nvSpPr>
          <p:spPr>
            <a:xfrm>
              <a:off x="2760923" y="4313568"/>
              <a:ext cx="199697" cy="19969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CEC99AB1-574D-584F-5C74-FA92FF9168A5}"/>
                </a:ext>
              </a:extLst>
            </p:cNvPr>
            <p:cNvCxnSpPr>
              <a:cxnSpLocks/>
              <a:stCxn id="9" idx="2"/>
              <a:endCxn id="11" idx="6"/>
            </p:cNvCxnSpPr>
            <p:nvPr/>
          </p:nvCxnSpPr>
          <p:spPr>
            <a:xfrm flipH="1">
              <a:off x="2960620" y="3916160"/>
              <a:ext cx="1508334" cy="49725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5A8EE760-725C-135F-1016-F426FC39E3A7}"/>
                </a:ext>
              </a:extLst>
            </p:cNvPr>
            <p:cNvSpPr/>
            <p:nvPr/>
          </p:nvSpPr>
          <p:spPr>
            <a:xfrm>
              <a:off x="6293084" y="3860261"/>
              <a:ext cx="1093514" cy="1093514"/>
            </a:xfrm>
            <a:prstGeom prst="ellipse">
              <a:avLst/>
            </a:prstGeom>
            <a:noFill/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4EC382E2-AAD4-B3A6-111C-EA950DAC849F}"/>
                </a:ext>
              </a:extLst>
            </p:cNvPr>
            <p:cNvSpPr/>
            <p:nvPr/>
          </p:nvSpPr>
          <p:spPr>
            <a:xfrm>
              <a:off x="6739992" y="4313568"/>
              <a:ext cx="199697" cy="19969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91C191C8-F5D8-3F0B-B481-A8CA40E19A37}"/>
                </a:ext>
              </a:extLst>
            </p:cNvPr>
            <p:cNvCxnSpPr>
              <a:cxnSpLocks/>
              <a:endCxn id="9" idx="7"/>
            </p:cNvCxnSpPr>
            <p:nvPr/>
          </p:nvCxnSpPr>
          <p:spPr>
            <a:xfrm flipH="1">
              <a:off x="4862713" y="3074539"/>
              <a:ext cx="1359976" cy="67852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4E49864D-1EFB-FFA6-297A-95DB90B760E4}"/>
                </a:ext>
              </a:extLst>
            </p:cNvPr>
            <p:cNvCxnSpPr>
              <a:cxnSpLocks/>
            </p:cNvCxnSpPr>
            <p:nvPr/>
          </p:nvCxnSpPr>
          <p:spPr>
            <a:xfrm>
              <a:off x="3370450" y="2622207"/>
              <a:ext cx="502178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252412BA-4204-AF88-D924-525101A1D059}"/>
                </a:ext>
              </a:extLst>
            </p:cNvPr>
            <p:cNvCxnSpPr>
              <a:cxnSpLocks/>
            </p:cNvCxnSpPr>
            <p:nvPr/>
          </p:nvCxnSpPr>
          <p:spPr>
            <a:xfrm>
              <a:off x="5338554" y="2224273"/>
              <a:ext cx="502178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F82AFDB2-1577-7D7B-4E7D-E9589B79EA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1654" y="3540260"/>
              <a:ext cx="15917" cy="75179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2CD41550-DD24-D5F0-5E2A-AED162959817}"/>
                </a:ext>
              </a:extLst>
            </p:cNvPr>
            <p:cNvCxnSpPr>
              <a:cxnSpLocks/>
            </p:cNvCxnSpPr>
            <p:nvPr/>
          </p:nvCxnSpPr>
          <p:spPr>
            <a:xfrm>
              <a:off x="4592242" y="3540260"/>
              <a:ext cx="230658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6ECD01C-F9E4-3CF4-AE43-9765B29C99F2}"/>
                </a:ext>
              </a:extLst>
            </p:cNvPr>
            <p:cNvCxnSpPr>
              <a:cxnSpLocks/>
            </p:cNvCxnSpPr>
            <p:nvPr/>
          </p:nvCxnSpPr>
          <p:spPr>
            <a:xfrm>
              <a:off x="4572372" y="4292058"/>
              <a:ext cx="230658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174AE64-CAE6-B61A-24DA-44C400C35C55}"/>
                </a:ext>
              </a:extLst>
            </p:cNvPr>
            <p:cNvSpPr/>
            <p:nvPr/>
          </p:nvSpPr>
          <p:spPr>
            <a:xfrm>
              <a:off x="2390551" y="3925835"/>
              <a:ext cx="962366" cy="962366"/>
            </a:xfrm>
            <a:prstGeom prst="ellipse">
              <a:avLst/>
            </a:prstGeom>
            <a:noFill/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61A70C3-FEBF-3615-F20B-468585873AEC}"/>
                </a:ext>
              </a:extLst>
            </p:cNvPr>
            <p:cNvSpPr/>
            <p:nvPr/>
          </p:nvSpPr>
          <p:spPr>
            <a:xfrm>
              <a:off x="6362476" y="3925835"/>
              <a:ext cx="962366" cy="962366"/>
            </a:xfrm>
            <a:prstGeom prst="ellipse">
              <a:avLst/>
            </a:prstGeom>
            <a:noFill/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C73DD28-A2A0-71DB-7AE0-71BC9469D03D}"/>
              </a:ext>
            </a:extLst>
          </p:cNvPr>
          <p:cNvGrpSpPr/>
          <p:nvPr/>
        </p:nvGrpSpPr>
        <p:grpSpPr>
          <a:xfrm>
            <a:off x="3768889" y="3429000"/>
            <a:ext cx="5072583" cy="2738467"/>
            <a:chOff x="6026023" y="1542917"/>
            <a:chExt cx="5072583" cy="2738467"/>
          </a:xfrm>
        </p:grpSpPr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B8739323-D354-07E2-6BF0-1762E4FD2CBB}"/>
                </a:ext>
              </a:extLst>
            </p:cNvPr>
            <p:cNvCxnSpPr>
              <a:cxnSpLocks/>
              <a:endCxn id="28" idx="1"/>
            </p:cNvCxnSpPr>
            <p:nvPr/>
          </p:nvCxnSpPr>
          <p:spPr>
            <a:xfrm>
              <a:off x="7415118" y="1949816"/>
              <a:ext cx="833402" cy="135199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092DE0FA-DD11-EE94-A7F1-BD201218DC1B}"/>
                </a:ext>
              </a:extLst>
            </p:cNvPr>
            <p:cNvCxnSpPr>
              <a:cxnSpLocks/>
              <a:endCxn id="30" idx="7"/>
            </p:cNvCxnSpPr>
            <p:nvPr/>
          </p:nvCxnSpPr>
          <p:spPr>
            <a:xfrm flipH="1">
              <a:off x="6643383" y="2256142"/>
              <a:ext cx="932970" cy="141428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DC50C1DC-6A54-3716-F6B0-781B3010B3C7}"/>
                </a:ext>
              </a:extLst>
            </p:cNvPr>
            <p:cNvCxnSpPr>
              <a:cxnSpLocks/>
              <a:endCxn id="33" idx="1"/>
            </p:cNvCxnSpPr>
            <p:nvPr/>
          </p:nvCxnSpPr>
          <p:spPr>
            <a:xfrm>
              <a:off x="9543775" y="1542917"/>
              <a:ext cx="937470" cy="212750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51AB5972-5601-755D-F532-B4AF9CA06E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9379" y="2213522"/>
              <a:ext cx="2278891" cy="2131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E19ACD93-61F2-5B93-093A-21644920EA0C}"/>
                </a:ext>
              </a:extLst>
            </p:cNvPr>
            <p:cNvSpPr/>
            <p:nvPr/>
          </p:nvSpPr>
          <p:spPr>
            <a:xfrm>
              <a:off x="8180962" y="3234251"/>
              <a:ext cx="461317" cy="461317"/>
            </a:xfrm>
            <a:prstGeom prst="ellipse">
              <a:avLst/>
            </a:prstGeom>
            <a:noFill/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432EBEAA-748D-9EE4-F0F0-B5F0BF2D3E32}"/>
                </a:ext>
              </a:extLst>
            </p:cNvPr>
            <p:cNvSpPr/>
            <p:nvPr/>
          </p:nvSpPr>
          <p:spPr>
            <a:xfrm>
              <a:off x="6026023" y="3187870"/>
              <a:ext cx="1093514" cy="1093514"/>
            </a:xfrm>
            <a:prstGeom prst="ellipse">
              <a:avLst/>
            </a:prstGeom>
            <a:noFill/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25AC03A-5843-BD26-F060-CCC6A07810F3}"/>
                </a:ext>
              </a:extLst>
            </p:cNvPr>
            <p:cNvSpPr/>
            <p:nvPr/>
          </p:nvSpPr>
          <p:spPr>
            <a:xfrm>
              <a:off x="6472931" y="3641177"/>
              <a:ext cx="199697" cy="19969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1" name="직선 연결선[R] 30">
              <a:extLst>
                <a:ext uri="{FF2B5EF4-FFF2-40B4-BE49-F238E27FC236}">
                  <a16:creationId xmlns:a16="http://schemas.microsoft.com/office/drawing/2014/main" id="{8942F30B-1938-3FAF-82E2-FBC905FB33E3}"/>
                </a:ext>
              </a:extLst>
            </p:cNvPr>
            <p:cNvCxnSpPr>
              <a:cxnSpLocks/>
              <a:stCxn id="28" idx="2"/>
              <a:endCxn id="30" idx="6"/>
            </p:cNvCxnSpPr>
            <p:nvPr/>
          </p:nvCxnSpPr>
          <p:spPr>
            <a:xfrm flipH="1">
              <a:off x="6672628" y="3464910"/>
              <a:ext cx="1508334" cy="27611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7B1FC787-3A21-36FF-FB11-B4EB2DE623F2}"/>
                </a:ext>
              </a:extLst>
            </p:cNvPr>
            <p:cNvSpPr/>
            <p:nvPr/>
          </p:nvSpPr>
          <p:spPr>
            <a:xfrm>
              <a:off x="10005092" y="3187870"/>
              <a:ext cx="1093514" cy="1093514"/>
            </a:xfrm>
            <a:prstGeom prst="ellipse">
              <a:avLst/>
            </a:prstGeom>
            <a:noFill/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2E2749CD-7FCC-F134-DEF7-8D5F99D01DD0}"/>
                </a:ext>
              </a:extLst>
            </p:cNvPr>
            <p:cNvSpPr/>
            <p:nvPr/>
          </p:nvSpPr>
          <p:spPr>
            <a:xfrm>
              <a:off x="10452000" y="3641177"/>
              <a:ext cx="199697" cy="19969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A4E70368-CA7A-C2E7-7DE1-65083EC65BFD}"/>
                </a:ext>
              </a:extLst>
            </p:cNvPr>
            <p:cNvCxnSpPr>
              <a:cxnSpLocks/>
              <a:endCxn id="28" idx="7"/>
            </p:cNvCxnSpPr>
            <p:nvPr/>
          </p:nvCxnSpPr>
          <p:spPr>
            <a:xfrm flipH="1">
              <a:off x="8574721" y="2540570"/>
              <a:ext cx="1430371" cy="76123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409A4CD7-579E-E295-64BF-1D8200F8D06A}"/>
                </a:ext>
              </a:extLst>
            </p:cNvPr>
            <p:cNvCxnSpPr>
              <a:cxnSpLocks/>
            </p:cNvCxnSpPr>
            <p:nvPr/>
          </p:nvCxnSpPr>
          <p:spPr>
            <a:xfrm>
              <a:off x="7225780" y="1949816"/>
              <a:ext cx="502178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[R] 35">
              <a:extLst>
                <a:ext uri="{FF2B5EF4-FFF2-40B4-BE49-F238E27FC236}">
                  <a16:creationId xmlns:a16="http://schemas.microsoft.com/office/drawing/2014/main" id="{01B086AF-2C87-4771-3884-CC922A417590}"/>
                </a:ext>
              </a:extLst>
            </p:cNvPr>
            <p:cNvCxnSpPr>
              <a:cxnSpLocks/>
            </p:cNvCxnSpPr>
            <p:nvPr/>
          </p:nvCxnSpPr>
          <p:spPr>
            <a:xfrm>
              <a:off x="9050562" y="1551882"/>
              <a:ext cx="502178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B7A88776-BF0C-0F2D-21DA-18200016CA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60067" y="3080668"/>
              <a:ext cx="306175" cy="76014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14381014-53E5-A5E4-968D-0E4CCC5D3182}"/>
                </a:ext>
              </a:extLst>
            </p:cNvPr>
            <p:cNvCxnSpPr>
              <a:cxnSpLocks/>
            </p:cNvCxnSpPr>
            <p:nvPr/>
          </p:nvCxnSpPr>
          <p:spPr>
            <a:xfrm>
              <a:off x="8437747" y="3089010"/>
              <a:ext cx="230658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1562473D-4FBE-FB4F-29F1-B6E6ECC00A46}"/>
                </a:ext>
              </a:extLst>
            </p:cNvPr>
            <p:cNvCxnSpPr>
              <a:cxnSpLocks/>
            </p:cNvCxnSpPr>
            <p:nvPr/>
          </p:nvCxnSpPr>
          <p:spPr>
            <a:xfrm>
              <a:off x="8151110" y="3840808"/>
              <a:ext cx="230658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DFE1B24-AA19-05FB-3242-0FF5421C519F}"/>
                </a:ext>
              </a:extLst>
            </p:cNvPr>
            <p:cNvSpPr/>
            <p:nvPr/>
          </p:nvSpPr>
          <p:spPr>
            <a:xfrm>
              <a:off x="6102559" y="3253444"/>
              <a:ext cx="962366" cy="962366"/>
            </a:xfrm>
            <a:prstGeom prst="ellipse">
              <a:avLst/>
            </a:prstGeom>
            <a:noFill/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D1A94E36-AC0D-FAC7-DE11-574655EAF13B}"/>
                </a:ext>
              </a:extLst>
            </p:cNvPr>
            <p:cNvSpPr/>
            <p:nvPr/>
          </p:nvSpPr>
          <p:spPr>
            <a:xfrm>
              <a:off x="10074484" y="3253444"/>
              <a:ext cx="962366" cy="962366"/>
            </a:xfrm>
            <a:prstGeom prst="ellipse">
              <a:avLst/>
            </a:prstGeom>
            <a:noFill/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BB7CEC54-527A-76A1-0F6D-7A796DE4B4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" r="-1"/>
          <a:stretch/>
        </p:blipFill>
        <p:spPr>
          <a:xfrm>
            <a:off x="4428387" y="31473"/>
            <a:ext cx="6829283" cy="239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3353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DA36226-9A3F-2467-0B01-3E87EC63F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516E8D-3345-D3D0-E277-2C2A8CF89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8B2505-4878-6E39-2AB0-8F4D22287D8C}"/>
              </a:ext>
            </a:extLst>
          </p:cNvPr>
          <p:cNvSpPr txBox="1"/>
          <p:nvPr/>
        </p:nvSpPr>
        <p:spPr>
          <a:xfrm>
            <a:off x="2296060" y="4803055"/>
            <a:ext cx="4514697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spc="-40" dirty="0">
                <a:latin typeface="+mn-ea"/>
              </a:rPr>
              <a:t>DP</a:t>
            </a:r>
            <a:r>
              <a:rPr kumimoji="1" lang="ko-Kore-KR" altLang="en-US" spc="-40" dirty="0">
                <a:latin typeface="+mn-ea"/>
              </a:rPr>
              <a:t>의 관계 </a:t>
            </a:r>
            <a:r>
              <a:rPr kumimoji="1" lang="en-US" altLang="ko-Kore-KR" spc="-40" dirty="0">
                <a:latin typeface="+mn-ea"/>
              </a:rPr>
              <a:t>compatibility</a:t>
            </a:r>
            <a:r>
              <a:rPr kumimoji="1" lang="ko-Kore-KR" altLang="en-US" spc="-40" dirty="0">
                <a:latin typeface="+mn-ea"/>
              </a:rPr>
              <a:t>을 고려하여 </a:t>
            </a:r>
            <a:endParaRPr kumimoji="1" lang="en-US" altLang="ko-Kore-KR" spc="-40" dirty="0">
              <a:latin typeface="+mn-ea"/>
            </a:endParaRPr>
          </a:p>
          <a:p>
            <a:pPr algn="ctr"/>
            <a:endParaRPr kumimoji="1" lang="en-US" altLang="ko-Kore-KR" spc="-40" dirty="0">
              <a:latin typeface="+mn-ea"/>
            </a:endParaRPr>
          </a:p>
          <a:p>
            <a:pPr algn="ctr"/>
            <a:r>
              <a:rPr kumimoji="1" lang="en-US" altLang="ko-Kore-KR" spc="-40" dirty="0">
                <a:solidFill>
                  <a:srgbClr val="C00000"/>
                </a:solidFill>
                <a:latin typeface="+mn-ea"/>
              </a:rPr>
              <a:t>FR</a:t>
            </a:r>
            <a:r>
              <a:rPr kumimoji="1" lang="ko-Kore-KR" altLang="en-US" spc="-40" dirty="0">
                <a:solidFill>
                  <a:srgbClr val="C00000"/>
                </a:solidFill>
                <a:latin typeface="+mn-ea"/>
              </a:rPr>
              <a:t>들의 설계변경 대안선정</a:t>
            </a:r>
            <a:r>
              <a:rPr kumimoji="1" lang="ko-KR" altLang="en-US" spc="-40" dirty="0">
                <a:latin typeface="+mn-ea"/>
              </a:rPr>
              <a:t>을 해보자</a:t>
            </a:r>
            <a:r>
              <a:rPr kumimoji="1" lang="en-US" altLang="ko-KR" spc="-40" dirty="0">
                <a:latin typeface="+mn-ea"/>
              </a:rPr>
              <a:t>.</a:t>
            </a:r>
          </a:p>
          <a:p>
            <a:pPr algn="ctr"/>
            <a:endParaRPr kumimoji="1" lang="en-US" altLang="ko-Kore-KR" spc="-40" dirty="0">
              <a:latin typeface="+mn-ea"/>
            </a:endParaRPr>
          </a:p>
          <a:p>
            <a:pPr algn="ctr"/>
            <a:r>
              <a:rPr kumimoji="1" lang="en-US" altLang="ko-Kore-KR" spc="-40" dirty="0">
                <a:latin typeface="+mn-ea"/>
              </a:rPr>
              <a:t>To minimize rework duration</a:t>
            </a:r>
            <a:endParaRPr kumimoji="1" lang="ko-Kore-KR" altLang="en-US" spc="-40" dirty="0">
              <a:latin typeface="+mn-ea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C2AB472-24ED-23E9-63B8-35B6046080E3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4862530" y="3926331"/>
            <a:ext cx="1713474" cy="8767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30473CAD-831A-2969-B5D2-9B0B4C7A14A8}"/>
              </a:ext>
            </a:extLst>
          </p:cNvPr>
          <p:cNvCxnSpPr>
            <a:cxnSpLocks/>
            <a:stCxn id="32" idx="2"/>
            <a:endCxn id="19" idx="0"/>
          </p:cNvCxnSpPr>
          <p:nvPr/>
        </p:nvCxnSpPr>
        <p:spPr>
          <a:xfrm>
            <a:off x="2209923" y="4027468"/>
            <a:ext cx="2343486" cy="7755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A1914759-197F-D2DD-97CD-1AB294363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15" y="1303440"/>
            <a:ext cx="3906615" cy="27240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7A189A-5390-6F8E-1BC2-88FB8DDD49A8}"/>
              </a:ext>
            </a:extLst>
          </p:cNvPr>
          <p:cNvSpPr txBox="1"/>
          <p:nvPr/>
        </p:nvSpPr>
        <p:spPr>
          <a:xfrm>
            <a:off x="4860151" y="808394"/>
            <a:ext cx="408592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Interface compatibility</a:t>
            </a:r>
            <a:r>
              <a:rPr kumimoji="1" lang="ko-Kore-KR" altLang="en-US" spc="-40" dirty="0">
                <a:latin typeface="+mn-ea"/>
              </a:rPr>
              <a:t>를 고려한 </a:t>
            </a:r>
            <a:r>
              <a:rPr kumimoji="1" lang="en-US" altLang="ko-Kore-KR" spc="-40" dirty="0">
                <a:latin typeface="+mn-ea"/>
              </a:rPr>
              <a:t>DP </a:t>
            </a:r>
            <a:r>
              <a:rPr kumimoji="1" lang="ko-Kore-KR" altLang="en-US" spc="-40" dirty="0">
                <a:latin typeface="+mn-ea"/>
              </a:rPr>
              <a:t>관계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0F9361-FA6B-8F0F-1859-37F434CFD1A7}"/>
              </a:ext>
            </a:extLst>
          </p:cNvPr>
          <p:cNvSpPr txBox="1"/>
          <p:nvPr/>
        </p:nvSpPr>
        <p:spPr>
          <a:xfrm>
            <a:off x="256615" y="808393"/>
            <a:ext cx="252921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pc="-40" dirty="0">
                <a:latin typeface="+mn-ea"/>
              </a:rPr>
              <a:t>여러 설계 변경 대안 </a:t>
            </a:r>
            <a:r>
              <a:rPr kumimoji="1" lang="en-US" altLang="ko-Kore-KR" spc="-40" dirty="0">
                <a:latin typeface="+mn-ea"/>
              </a:rPr>
              <a:t>(DP)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052F3888-E625-A17A-9E24-8135C0905ED4}"/>
              </a:ext>
            </a:extLst>
          </p:cNvPr>
          <p:cNvSpPr txBox="1">
            <a:spLocks/>
          </p:cNvSpPr>
          <p:nvPr/>
        </p:nvSpPr>
        <p:spPr>
          <a:xfrm>
            <a:off x="1" y="104167"/>
            <a:ext cx="8798214" cy="461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/>
              <a:t>여러 요구사항으로 인한 설계변경을 </a:t>
            </a:r>
            <a:r>
              <a:rPr lang="ko-Kore-KR" altLang="en-US" sz="2000" dirty="0"/>
              <a:t>위한 </a:t>
            </a:r>
            <a:r>
              <a:rPr lang="en-US" altLang="ko-Kore-KR" sz="2000" dirty="0"/>
              <a:t>systematic </a:t>
            </a:r>
            <a:r>
              <a:rPr lang="ko-Kore-KR" altLang="en-US" sz="2000" dirty="0"/>
              <a:t>방법론</a:t>
            </a:r>
            <a:endParaRPr lang="ko-KR" altLang="en-US" sz="2000" dirty="0"/>
          </a:p>
        </p:txBody>
      </p:sp>
      <p:graphicFrame>
        <p:nvGraphicFramePr>
          <p:cNvPr id="26" name="표 6">
            <a:extLst>
              <a:ext uri="{FF2B5EF4-FFF2-40B4-BE49-F238E27FC236}">
                <a16:creationId xmlns:a16="http://schemas.microsoft.com/office/drawing/2014/main" id="{8A077EFB-B997-CF2B-B502-076F95DFB2E6}"/>
              </a:ext>
            </a:extLst>
          </p:cNvPr>
          <p:cNvGraphicFramePr>
            <a:graphicFrameLocks noGrp="1"/>
          </p:cNvGraphicFramePr>
          <p:nvPr/>
        </p:nvGraphicFramePr>
        <p:xfrm>
          <a:off x="4590593" y="1356904"/>
          <a:ext cx="3970823" cy="256942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7161">
                  <a:extLst>
                    <a:ext uri="{9D8B030D-6E8A-4147-A177-3AD203B41FA5}">
                      <a16:colId xmlns:a16="http://schemas.microsoft.com/office/drawing/2014/main" val="1223708999"/>
                    </a:ext>
                  </a:extLst>
                </a:gridCol>
                <a:gridCol w="496869">
                  <a:extLst>
                    <a:ext uri="{9D8B030D-6E8A-4147-A177-3AD203B41FA5}">
                      <a16:colId xmlns:a16="http://schemas.microsoft.com/office/drawing/2014/main" val="2132387630"/>
                    </a:ext>
                  </a:extLst>
                </a:gridCol>
                <a:gridCol w="352977">
                  <a:extLst>
                    <a:ext uri="{9D8B030D-6E8A-4147-A177-3AD203B41FA5}">
                      <a16:colId xmlns:a16="http://schemas.microsoft.com/office/drawing/2014/main" val="1372662273"/>
                    </a:ext>
                  </a:extLst>
                </a:gridCol>
                <a:gridCol w="352977">
                  <a:extLst>
                    <a:ext uri="{9D8B030D-6E8A-4147-A177-3AD203B41FA5}">
                      <a16:colId xmlns:a16="http://schemas.microsoft.com/office/drawing/2014/main" val="1999170121"/>
                    </a:ext>
                  </a:extLst>
                </a:gridCol>
                <a:gridCol w="352977">
                  <a:extLst>
                    <a:ext uri="{9D8B030D-6E8A-4147-A177-3AD203B41FA5}">
                      <a16:colId xmlns:a16="http://schemas.microsoft.com/office/drawing/2014/main" val="971049935"/>
                    </a:ext>
                  </a:extLst>
                </a:gridCol>
                <a:gridCol w="352977">
                  <a:extLst>
                    <a:ext uri="{9D8B030D-6E8A-4147-A177-3AD203B41FA5}">
                      <a16:colId xmlns:a16="http://schemas.microsoft.com/office/drawing/2014/main" val="2499008506"/>
                    </a:ext>
                  </a:extLst>
                </a:gridCol>
                <a:gridCol w="352977">
                  <a:extLst>
                    <a:ext uri="{9D8B030D-6E8A-4147-A177-3AD203B41FA5}">
                      <a16:colId xmlns:a16="http://schemas.microsoft.com/office/drawing/2014/main" val="3114795183"/>
                    </a:ext>
                  </a:extLst>
                </a:gridCol>
                <a:gridCol w="352977">
                  <a:extLst>
                    <a:ext uri="{9D8B030D-6E8A-4147-A177-3AD203B41FA5}">
                      <a16:colId xmlns:a16="http://schemas.microsoft.com/office/drawing/2014/main" val="3108966744"/>
                    </a:ext>
                  </a:extLst>
                </a:gridCol>
                <a:gridCol w="352977">
                  <a:extLst>
                    <a:ext uri="{9D8B030D-6E8A-4147-A177-3AD203B41FA5}">
                      <a16:colId xmlns:a16="http://schemas.microsoft.com/office/drawing/2014/main" val="3347967339"/>
                    </a:ext>
                  </a:extLst>
                </a:gridCol>
                <a:gridCol w="352977">
                  <a:extLst>
                    <a:ext uri="{9D8B030D-6E8A-4147-A177-3AD203B41FA5}">
                      <a16:colId xmlns:a16="http://schemas.microsoft.com/office/drawing/2014/main" val="2355570405"/>
                    </a:ext>
                  </a:extLst>
                </a:gridCol>
                <a:gridCol w="352977">
                  <a:extLst>
                    <a:ext uri="{9D8B030D-6E8A-4147-A177-3AD203B41FA5}">
                      <a16:colId xmlns:a16="http://schemas.microsoft.com/office/drawing/2014/main" val="2735236718"/>
                    </a:ext>
                  </a:extLst>
                </a:gridCol>
              </a:tblGrid>
              <a:tr h="2340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1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3799" marR="43799" marT="21899" marB="2189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43799" marR="43799" marT="21899" marB="21899"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chemeClr val="bg1"/>
                          </a:solidFill>
                          <a:latin typeface="+mj-lt"/>
                        </a:rPr>
                        <a:t>Comp. 1</a:t>
                      </a:r>
                      <a:endParaRPr lang="ko-Kore-KR" altLang="en-US" sz="11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02690" marR="102690" marT="51345" marB="51345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dirty="0">
                          <a:solidFill>
                            <a:schemeClr val="bg1"/>
                          </a:solidFill>
                          <a:latin typeface="+mj-lt"/>
                        </a:rPr>
                        <a:t>Comp. 2</a:t>
                      </a:r>
                      <a:endParaRPr lang="ko-Kore-KR" altLang="en-US" sz="11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02690" marR="102690" marT="51345" marB="51345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chemeClr val="bg1"/>
                          </a:solidFill>
                          <a:latin typeface="+mj-lt"/>
                        </a:rPr>
                        <a:t>Comp. 3</a:t>
                      </a:r>
                      <a:endParaRPr lang="ko-Kore-KR" altLang="en-US" sz="11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02690" marR="102690" marT="51345" marB="51345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469483"/>
                  </a:ext>
                </a:extLst>
              </a:tr>
              <a:tr h="2542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1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3799" marR="43799" marT="21899" marB="21899" vert="eaVert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DP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4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extLst>
                  <a:ext uri="{0D108BD9-81ED-4DB2-BD59-A6C34878D82A}">
                    <a16:rowId xmlns:a16="http://schemas.microsoft.com/office/drawing/2014/main" val="1509310541"/>
                  </a:ext>
                </a:extLst>
              </a:tr>
              <a:tr h="214948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Comp. 1</a:t>
                      </a:r>
                    </a:p>
                  </a:txBody>
                  <a:tcPr marL="102690" marR="102690" marT="51345" marB="51345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extLst>
                  <a:ext uri="{0D108BD9-81ED-4DB2-BD59-A6C34878D82A}">
                    <a16:rowId xmlns:a16="http://schemas.microsoft.com/office/drawing/2014/main" val="971290227"/>
                  </a:ext>
                </a:extLst>
              </a:tr>
              <a:tr h="21494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0.4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0.1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>
                        <a:latin typeface="+mj-lt"/>
                      </a:endParaRPr>
                    </a:p>
                  </a:txBody>
                  <a:tcPr marL="43799" marR="43799" marT="21899" marB="21899"/>
                </a:tc>
                <a:extLst>
                  <a:ext uri="{0D108BD9-81ED-4DB2-BD59-A6C34878D82A}">
                    <a16:rowId xmlns:a16="http://schemas.microsoft.com/office/drawing/2014/main" val="3409766992"/>
                  </a:ext>
                </a:extLst>
              </a:tr>
              <a:tr h="21494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0.6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0.3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rgbClr val="C00000"/>
                          </a:solidFill>
                          <a:latin typeface="+mj-lt"/>
                        </a:rPr>
                        <a:t>0.5</a:t>
                      </a:r>
                      <a:endParaRPr lang="ko-Kore-KR" altLang="en-US" sz="11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rgbClr val="C00000"/>
                          </a:solidFill>
                          <a:latin typeface="+mj-lt"/>
                        </a:rPr>
                        <a:t>0.7</a:t>
                      </a:r>
                      <a:endParaRPr lang="ko-Kore-KR" altLang="en-US" sz="11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extLst>
                  <a:ext uri="{0D108BD9-81ED-4DB2-BD59-A6C34878D82A}">
                    <a16:rowId xmlns:a16="http://schemas.microsoft.com/office/drawing/2014/main" val="1055105521"/>
                  </a:ext>
                </a:extLst>
              </a:tr>
              <a:tr h="21494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Comp.</a:t>
                      </a:r>
                      <a:r>
                        <a:rPr lang="en-US" altLang="ko-KR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102690" marR="102690" marT="51345" marB="51345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rgbClr val="C00000"/>
                          </a:solidFill>
                          <a:latin typeface="+mj-lt"/>
                        </a:rPr>
                        <a:t>0.2</a:t>
                      </a:r>
                      <a:endParaRPr lang="ko-Kore-KR" altLang="en-US" sz="11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43799" marR="43799" marT="21899" marB="21899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extLst>
                  <a:ext uri="{0D108BD9-81ED-4DB2-BD59-A6C34878D82A}">
                    <a16:rowId xmlns:a16="http://schemas.microsoft.com/office/drawing/2014/main" val="1631473572"/>
                  </a:ext>
                </a:extLst>
              </a:tr>
              <a:tr h="325288">
                <a:tc vMerge="1">
                  <a:txBody>
                    <a:bodyPr/>
                    <a:lstStyle/>
                    <a:p>
                      <a:pPr algn="ctr"/>
                      <a:endParaRPr lang="ko-Kore-KR" altLang="en-US" sz="1800" b="0" dirty="0">
                        <a:latin typeface="+mj-lt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287819"/>
                  </a:ext>
                </a:extLst>
              </a:tr>
              <a:tr h="214948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 .</a:t>
                      </a:r>
                      <a:r>
                        <a:rPr lang="en-US" altLang="ko-KR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ore-KR" altLang="en-US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690" marR="102690" marT="51345" marB="51345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0.4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66870981"/>
                  </a:ext>
                </a:extLst>
              </a:tr>
              <a:tr h="21494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rgbClr val="C00000"/>
                          </a:solidFill>
                          <a:latin typeface="+mj-lt"/>
                        </a:rPr>
                        <a:t>0.3</a:t>
                      </a:r>
                      <a:endParaRPr lang="ko-Kore-KR" altLang="en-US" sz="11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3553724"/>
                  </a:ext>
                </a:extLst>
              </a:tr>
              <a:tr h="21494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0.3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06944541"/>
                  </a:ext>
                </a:extLst>
              </a:tr>
              <a:tr h="214948">
                <a:tc vMerge="1">
                  <a:txBody>
                    <a:bodyPr/>
                    <a:lstStyle/>
                    <a:p>
                      <a:pPr algn="ctr"/>
                      <a:endParaRPr lang="ko-Kore-KR" altLang="en-US" sz="1800" b="0" dirty="0">
                        <a:latin typeface="+mj-lt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4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0.5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0.4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3799" marR="43799" marT="21899" marB="2189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7435024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7B7D5F6A-5210-EFF3-3C28-C5DA449C1CE8}"/>
              </a:ext>
            </a:extLst>
          </p:cNvPr>
          <p:cNvSpPr txBox="1"/>
          <p:nvPr/>
        </p:nvSpPr>
        <p:spPr>
          <a:xfrm>
            <a:off x="4945014" y="4027468"/>
            <a:ext cx="208980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- Likelihood / impact</a:t>
            </a:r>
            <a:endParaRPr kumimoji="1" lang="ko-Kore-KR" altLang="en-US" spc="-4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218795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387709-10B5-CA42-E283-AEA257333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F5A7A3-E5C4-A127-1D6F-8EEACAD8E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4F71768-A474-0A7F-BCB2-F0F9C71092C0}"/>
              </a:ext>
            </a:extLst>
          </p:cNvPr>
          <p:cNvCxnSpPr>
            <a:cxnSpLocks/>
            <a:stCxn id="39" idx="6"/>
            <a:endCxn id="54" idx="2"/>
          </p:cNvCxnSpPr>
          <p:nvPr/>
        </p:nvCxnSpPr>
        <p:spPr>
          <a:xfrm>
            <a:off x="10577884" y="1018472"/>
            <a:ext cx="226699" cy="503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F792CCA6-0D39-732E-1FDD-3E0BC655B5B0}"/>
              </a:ext>
            </a:extLst>
          </p:cNvPr>
          <p:cNvSpPr/>
          <p:nvPr/>
        </p:nvSpPr>
        <p:spPr>
          <a:xfrm>
            <a:off x="9423974" y="164063"/>
            <a:ext cx="2387600" cy="2387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BA2155F-D6CC-4258-90AD-1658D845FA10}"/>
              </a:ext>
            </a:extLst>
          </p:cNvPr>
          <p:cNvSpPr/>
          <p:nvPr/>
        </p:nvSpPr>
        <p:spPr>
          <a:xfrm>
            <a:off x="10318605" y="0"/>
            <a:ext cx="598337" cy="33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C</a:t>
            </a:r>
            <a:r>
              <a:rPr kumimoji="1" lang="en-US" altLang="ko-Kore-KR" baseline="-25000" dirty="0">
                <a:solidFill>
                  <a:schemeClr val="tx1"/>
                </a:solidFill>
              </a:rPr>
              <a:t>1</a:t>
            </a:r>
            <a:endParaRPr kumimoji="1" lang="ko-Kore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DF153B1-6898-C615-91F3-E32F96FEA84B}"/>
              </a:ext>
            </a:extLst>
          </p:cNvPr>
          <p:cNvSpPr/>
          <p:nvPr/>
        </p:nvSpPr>
        <p:spPr>
          <a:xfrm>
            <a:off x="9797592" y="628326"/>
            <a:ext cx="780292" cy="7802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DP</a:t>
            </a:r>
            <a:r>
              <a:rPr kumimoji="1" lang="en-US" altLang="ko-Kore-KR" sz="1600" baseline="-25000" dirty="0">
                <a:solidFill>
                  <a:schemeClr val="tx1"/>
                </a:solidFill>
              </a:rPr>
              <a:t>11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C030AD0-1B50-A8BC-CD28-2B83C9AC375E}"/>
              </a:ext>
            </a:extLst>
          </p:cNvPr>
          <p:cNvSpPr/>
          <p:nvPr/>
        </p:nvSpPr>
        <p:spPr>
          <a:xfrm>
            <a:off x="12487362" y="206304"/>
            <a:ext cx="2387600" cy="2387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4824FF1-0CEB-5B89-7995-F54A0718DE80}"/>
              </a:ext>
            </a:extLst>
          </p:cNvPr>
          <p:cNvSpPr/>
          <p:nvPr/>
        </p:nvSpPr>
        <p:spPr>
          <a:xfrm>
            <a:off x="13381993" y="42241"/>
            <a:ext cx="598337" cy="33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C</a:t>
            </a:r>
            <a:r>
              <a:rPr kumimoji="1" lang="en-US" altLang="ko-Kore-KR" baseline="-25000" dirty="0">
                <a:solidFill>
                  <a:schemeClr val="tx1"/>
                </a:solidFill>
              </a:rPr>
              <a:t>2</a:t>
            </a:r>
            <a:endParaRPr kumimoji="1" lang="ko-Kore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C0B12FA-D5C2-9423-B6CD-7A6084E19977}"/>
              </a:ext>
            </a:extLst>
          </p:cNvPr>
          <p:cNvSpPr/>
          <p:nvPr/>
        </p:nvSpPr>
        <p:spPr>
          <a:xfrm>
            <a:off x="11156611" y="2890440"/>
            <a:ext cx="2387600" cy="2387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B3B0AD9-5A03-1EA8-B6BD-68E9761D3ADD}"/>
              </a:ext>
            </a:extLst>
          </p:cNvPr>
          <p:cNvSpPr/>
          <p:nvPr/>
        </p:nvSpPr>
        <p:spPr>
          <a:xfrm>
            <a:off x="12051242" y="2726377"/>
            <a:ext cx="598337" cy="33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C</a:t>
            </a:r>
            <a:r>
              <a:rPr kumimoji="1" lang="en-US" altLang="ko-Kore-KR" baseline="-25000" dirty="0">
                <a:solidFill>
                  <a:schemeClr val="tx1"/>
                </a:solidFill>
              </a:rPr>
              <a:t>3</a:t>
            </a:r>
            <a:endParaRPr kumimoji="1" lang="ko-Kore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6BBF26C-EB1E-E1BF-5EE7-7ED3FFA4B88B}"/>
              </a:ext>
            </a:extLst>
          </p:cNvPr>
          <p:cNvSpPr/>
          <p:nvPr/>
        </p:nvSpPr>
        <p:spPr>
          <a:xfrm>
            <a:off x="10804583" y="678696"/>
            <a:ext cx="780292" cy="7802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DP</a:t>
            </a:r>
            <a:r>
              <a:rPr kumimoji="1" lang="en-US" altLang="ko-Kore-KR" sz="1600" baseline="-25000" dirty="0">
                <a:solidFill>
                  <a:schemeClr val="tx1"/>
                </a:solidFill>
              </a:rPr>
              <a:t>12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4DBE422-BECE-82F7-306E-64EE42000E9F}"/>
              </a:ext>
            </a:extLst>
          </p:cNvPr>
          <p:cNvSpPr/>
          <p:nvPr/>
        </p:nvSpPr>
        <p:spPr>
          <a:xfrm>
            <a:off x="10264075" y="1509260"/>
            <a:ext cx="780292" cy="7802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DP</a:t>
            </a:r>
            <a:r>
              <a:rPr kumimoji="1" lang="en-US" altLang="ko-Kore-KR" sz="1600" baseline="-25000" dirty="0">
                <a:solidFill>
                  <a:schemeClr val="tx1"/>
                </a:solidFill>
              </a:rPr>
              <a:t>13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9E7B9106-E83C-7F79-79E0-239D47124B45}"/>
              </a:ext>
            </a:extLst>
          </p:cNvPr>
          <p:cNvSpPr/>
          <p:nvPr/>
        </p:nvSpPr>
        <p:spPr>
          <a:xfrm>
            <a:off x="12800020" y="695752"/>
            <a:ext cx="780292" cy="7802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DP</a:t>
            </a:r>
            <a:r>
              <a:rPr kumimoji="1" lang="en-US" altLang="ko-Kore-KR" sz="1600" baseline="-25000" dirty="0">
                <a:solidFill>
                  <a:schemeClr val="tx1"/>
                </a:solidFill>
              </a:rPr>
              <a:t>21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C678040-4447-8CD0-0761-ACAA108DB199}"/>
              </a:ext>
            </a:extLst>
          </p:cNvPr>
          <p:cNvSpPr/>
          <p:nvPr/>
        </p:nvSpPr>
        <p:spPr>
          <a:xfrm>
            <a:off x="13807011" y="695752"/>
            <a:ext cx="780292" cy="7802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DP</a:t>
            </a:r>
            <a:r>
              <a:rPr kumimoji="1" lang="en-US" altLang="ko-Kore-KR" sz="1600" baseline="-25000" dirty="0">
                <a:solidFill>
                  <a:schemeClr val="tx1"/>
                </a:solidFill>
              </a:rPr>
              <a:t>22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331AEFA6-604A-5697-25FC-837E844B563D}"/>
              </a:ext>
            </a:extLst>
          </p:cNvPr>
          <p:cNvSpPr/>
          <p:nvPr/>
        </p:nvSpPr>
        <p:spPr>
          <a:xfrm>
            <a:off x="11469269" y="3242943"/>
            <a:ext cx="780292" cy="7802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DP</a:t>
            </a:r>
            <a:r>
              <a:rPr kumimoji="1" lang="en-US" altLang="ko-Kore-KR" sz="1600" baseline="-25000" dirty="0">
                <a:solidFill>
                  <a:schemeClr val="tx1"/>
                </a:solidFill>
              </a:rPr>
              <a:t>31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1D95264C-81DF-621C-EAEA-D0A6FA897700}"/>
              </a:ext>
            </a:extLst>
          </p:cNvPr>
          <p:cNvSpPr/>
          <p:nvPr/>
        </p:nvSpPr>
        <p:spPr>
          <a:xfrm>
            <a:off x="12476260" y="3293313"/>
            <a:ext cx="780292" cy="7802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DP</a:t>
            </a:r>
            <a:r>
              <a:rPr kumimoji="1" lang="en-US" altLang="ko-Kore-KR" sz="1600" baseline="-25000" dirty="0">
                <a:solidFill>
                  <a:schemeClr val="tx1"/>
                </a:solidFill>
              </a:rPr>
              <a:t>32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497F88E-BC5D-3B49-1D24-5C7BE6085947}"/>
              </a:ext>
            </a:extLst>
          </p:cNvPr>
          <p:cNvSpPr/>
          <p:nvPr/>
        </p:nvSpPr>
        <p:spPr>
          <a:xfrm>
            <a:off x="11469269" y="4167503"/>
            <a:ext cx="780292" cy="7802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DP</a:t>
            </a:r>
            <a:r>
              <a:rPr kumimoji="1" lang="en-US" altLang="ko-Kore-KR" sz="1600" baseline="-25000" dirty="0">
                <a:solidFill>
                  <a:schemeClr val="tx1"/>
                </a:solidFill>
              </a:rPr>
              <a:t>33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04EC2252-5819-8275-449D-4234F0EA9E75}"/>
              </a:ext>
            </a:extLst>
          </p:cNvPr>
          <p:cNvSpPr/>
          <p:nvPr/>
        </p:nvSpPr>
        <p:spPr>
          <a:xfrm>
            <a:off x="12476260" y="4217873"/>
            <a:ext cx="780292" cy="7802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DP</a:t>
            </a:r>
            <a:r>
              <a:rPr kumimoji="1" lang="en-US" altLang="ko-Kore-KR" sz="1600" baseline="-25000" dirty="0">
                <a:solidFill>
                  <a:schemeClr val="tx1"/>
                </a:solidFill>
              </a:rPr>
              <a:t>34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E98EB50F-A5B2-29AE-CA3B-DA2958CA5503}"/>
              </a:ext>
            </a:extLst>
          </p:cNvPr>
          <p:cNvCxnSpPr>
            <a:cxnSpLocks/>
            <a:stCxn id="54" idx="4"/>
            <a:endCxn id="55" idx="7"/>
          </p:cNvCxnSpPr>
          <p:nvPr/>
        </p:nvCxnSpPr>
        <p:spPr>
          <a:xfrm flipH="1">
            <a:off x="10930096" y="1458988"/>
            <a:ext cx="264633" cy="1645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7C2ED2EE-A740-2F56-E435-63B1857D047C}"/>
              </a:ext>
            </a:extLst>
          </p:cNvPr>
          <p:cNvCxnSpPr>
            <a:cxnSpLocks/>
            <a:stCxn id="39" idx="4"/>
            <a:endCxn id="55" idx="1"/>
          </p:cNvCxnSpPr>
          <p:nvPr/>
        </p:nvCxnSpPr>
        <p:spPr>
          <a:xfrm>
            <a:off x="10187738" y="1408618"/>
            <a:ext cx="190608" cy="214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7C33839A-CC84-4CB3-256C-180BB87BF6DE}"/>
              </a:ext>
            </a:extLst>
          </p:cNvPr>
          <p:cNvCxnSpPr>
            <a:cxnSpLocks/>
            <a:stCxn id="55" idx="6"/>
          </p:cNvCxnSpPr>
          <p:nvPr/>
        </p:nvCxnSpPr>
        <p:spPr>
          <a:xfrm flipV="1">
            <a:off x="11044367" y="1458988"/>
            <a:ext cx="377061" cy="4404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BA4EAAAF-7C3E-8694-2415-F298F9AEEB7E}"/>
              </a:ext>
            </a:extLst>
          </p:cNvPr>
          <p:cNvCxnSpPr>
            <a:cxnSpLocks/>
          </p:cNvCxnSpPr>
          <p:nvPr/>
        </p:nvCxnSpPr>
        <p:spPr>
          <a:xfrm>
            <a:off x="11883602" y="1357280"/>
            <a:ext cx="5246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A346A69-9A04-9D46-1B4B-1DC2E816B34E}"/>
              </a:ext>
            </a:extLst>
          </p:cNvPr>
          <p:cNvCxnSpPr>
            <a:cxnSpLocks/>
          </p:cNvCxnSpPr>
          <p:nvPr/>
        </p:nvCxnSpPr>
        <p:spPr>
          <a:xfrm flipH="1" flipV="1">
            <a:off x="11156610" y="2551663"/>
            <a:ext cx="312659" cy="506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C0286E96-326D-0681-5467-F3867BAEBB03}"/>
              </a:ext>
            </a:extLst>
          </p:cNvPr>
          <p:cNvCxnSpPr>
            <a:cxnSpLocks/>
          </p:cNvCxnSpPr>
          <p:nvPr/>
        </p:nvCxnSpPr>
        <p:spPr>
          <a:xfrm>
            <a:off x="11377687" y="2420696"/>
            <a:ext cx="262734" cy="4406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DEFA4C7B-3582-D889-A2B6-B5523EFE46C7}"/>
              </a:ext>
            </a:extLst>
          </p:cNvPr>
          <p:cNvCxnSpPr>
            <a:cxnSpLocks/>
          </p:cNvCxnSpPr>
          <p:nvPr/>
        </p:nvCxnSpPr>
        <p:spPr>
          <a:xfrm flipH="1">
            <a:off x="13016181" y="2641012"/>
            <a:ext cx="240371" cy="3528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EEADA2EE-9611-9EDA-0477-4E055BC26DA8}"/>
              </a:ext>
            </a:extLst>
          </p:cNvPr>
          <p:cNvCxnSpPr>
            <a:cxnSpLocks/>
          </p:cNvCxnSpPr>
          <p:nvPr/>
        </p:nvCxnSpPr>
        <p:spPr>
          <a:xfrm flipH="1">
            <a:off x="11887911" y="1595127"/>
            <a:ext cx="492669" cy="11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2A4CE85-9A98-86FB-9643-D78058CABE53}"/>
              </a:ext>
            </a:extLst>
          </p:cNvPr>
          <p:cNvCxnSpPr>
            <a:cxnSpLocks/>
            <a:stCxn id="54" idx="6"/>
            <a:endCxn id="56" idx="2"/>
          </p:cNvCxnSpPr>
          <p:nvPr/>
        </p:nvCxnSpPr>
        <p:spPr>
          <a:xfrm>
            <a:off x="11584875" y="1068842"/>
            <a:ext cx="1215145" cy="170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E8F1C14-29C5-A139-0DEF-68803D12A792}"/>
              </a:ext>
            </a:extLst>
          </p:cNvPr>
          <p:cNvCxnSpPr>
            <a:cxnSpLocks/>
            <a:stCxn id="56" idx="3"/>
          </p:cNvCxnSpPr>
          <p:nvPr/>
        </p:nvCxnSpPr>
        <p:spPr>
          <a:xfrm flipH="1">
            <a:off x="11027767" y="1361773"/>
            <a:ext cx="1886524" cy="69784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890F306-14E5-EF30-577B-21AF37E5FCA1}"/>
              </a:ext>
            </a:extLst>
          </p:cNvPr>
          <p:cNvCxnSpPr>
            <a:cxnSpLocks/>
            <a:stCxn id="56" idx="6"/>
            <a:endCxn id="57" idx="2"/>
          </p:cNvCxnSpPr>
          <p:nvPr/>
        </p:nvCxnSpPr>
        <p:spPr>
          <a:xfrm>
            <a:off x="13580312" y="1085898"/>
            <a:ext cx="2266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52D70AC1-6C36-099C-D44C-B0EC356996EC}"/>
              </a:ext>
            </a:extLst>
          </p:cNvPr>
          <p:cNvCxnSpPr>
            <a:cxnSpLocks/>
            <a:stCxn id="57" idx="4"/>
            <a:endCxn id="60" idx="7"/>
          </p:cNvCxnSpPr>
          <p:nvPr/>
        </p:nvCxnSpPr>
        <p:spPr>
          <a:xfrm flipH="1">
            <a:off x="13142281" y="1476044"/>
            <a:ext cx="1054876" cy="19315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0F0644C0-2AD5-EA43-7BB7-1B9F5F015D56}"/>
              </a:ext>
            </a:extLst>
          </p:cNvPr>
          <p:cNvCxnSpPr>
            <a:cxnSpLocks/>
            <a:stCxn id="61" idx="2"/>
            <a:endCxn id="55" idx="4"/>
          </p:cNvCxnSpPr>
          <p:nvPr/>
        </p:nvCxnSpPr>
        <p:spPr>
          <a:xfrm flipH="1" flipV="1">
            <a:off x="10654221" y="2289552"/>
            <a:ext cx="815048" cy="226809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08D03B60-1465-021D-B3C1-FF25568E102B}"/>
              </a:ext>
            </a:extLst>
          </p:cNvPr>
          <p:cNvCxnSpPr>
            <a:cxnSpLocks/>
            <a:stCxn id="60" idx="2"/>
            <a:endCxn id="61" idx="7"/>
          </p:cNvCxnSpPr>
          <p:nvPr/>
        </p:nvCxnSpPr>
        <p:spPr>
          <a:xfrm flipH="1">
            <a:off x="12135290" y="3683459"/>
            <a:ext cx="340970" cy="5983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5A1B78E3-FA51-E433-4951-CB81362E1F30}"/>
              </a:ext>
            </a:extLst>
          </p:cNvPr>
          <p:cNvCxnSpPr>
            <a:cxnSpLocks/>
            <a:stCxn id="59" idx="5"/>
          </p:cNvCxnSpPr>
          <p:nvPr/>
        </p:nvCxnSpPr>
        <p:spPr>
          <a:xfrm>
            <a:off x="12135290" y="3908964"/>
            <a:ext cx="484431" cy="4908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3B63DFB3-EFE7-CBF8-988E-1CA15DF2BB09}"/>
              </a:ext>
            </a:extLst>
          </p:cNvPr>
          <p:cNvCxnSpPr>
            <a:cxnSpLocks/>
            <a:stCxn id="60" idx="4"/>
            <a:endCxn id="62" idx="0"/>
          </p:cNvCxnSpPr>
          <p:nvPr/>
        </p:nvCxnSpPr>
        <p:spPr>
          <a:xfrm>
            <a:off x="12866406" y="4073605"/>
            <a:ext cx="0" cy="1442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C85075F-9363-55D9-F1E7-44A3E8713002}"/>
              </a:ext>
            </a:extLst>
          </p:cNvPr>
          <p:cNvCxnSpPr>
            <a:cxnSpLocks/>
            <a:stCxn id="61" idx="0"/>
            <a:endCxn id="59" idx="4"/>
          </p:cNvCxnSpPr>
          <p:nvPr/>
        </p:nvCxnSpPr>
        <p:spPr>
          <a:xfrm flipV="1">
            <a:off x="11859415" y="4023235"/>
            <a:ext cx="0" cy="1442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464A448-37F6-092E-A22E-219442537CF6}"/>
              </a:ext>
            </a:extLst>
          </p:cNvPr>
          <p:cNvSpPr txBox="1"/>
          <p:nvPr/>
        </p:nvSpPr>
        <p:spPr>
          <a:xfrm>
            <a:off x="4747728" y="730704"/>
            <a:ext cx="440795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ore-KR" sz="2000" spc="-40" dirty="0">
                <a:latin typeface="+mn-ea"/>
              </a:rPr>
              <a:t>Choose </a:t>
            </a:r>
            <a:r>
              <a:rPr kumimoji="1" lang="en-US" altLang="ko-Kore-KR" sz="2000" b="1" spc="-40" dirty="0">
                <a:solidFill>
                  <a:srgbClr val="C00000"/>
                </a:solidFill>
                <a:latin typeface="+mn-ea"/>
              </a:rPr>
              <a:t>DP options set</a:t>
            </a:r>
            <a:r>
              <a:rPr kumimoji="1" lang="en-US" altLang="ko-Kore-KR" sz="2000" b="1" spc="-40" dirty="0">
                <a:latin typeface="+mn-ea"/>
              </a:rPr>
              <a:t> </a:t>
            </a:r>
            <a:r>
              <a:rPr kumimoji="1" lang="en-US" altLang="ko-Kore-KR" sz="2000" spc="-40" dirty="0">
                <a:latin typeface="+mn-ea"/>
              </a:rPr>
              <a:t>of multiple FR  </a:t>
            </a:r>
            <a:endParaRPr kumimoji="1" lang="ko-Kore-KR" altLang="en-US" sz="2000" spc="-40" dirty="0">
              <a:latin typeface="+mn-ea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077B96A-540F-3758-A287-AD6F0498520E}"/>
              </a:ext>
            </a:extLst>
          </p:cNvPr>
          <p:cNvGrpSpPr/>
          <p:nvPr/>
        </p:nvGrpSpPr>
        <p:grpSpPr>
          <a:xfrm>
            <a:off x="4730236" y="1105686"/>
            <a:ext cx="4255428" cy="5404295"/>
            <a:chOff x="4751732" y="1105686"/>
            <a:chExt cx="4255428" cy="540429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E82C0D6-047C-7752-8246-F1EF70025899}"/>
                </a:ext>
              </a:extLst>
            </p:cNvPr>
            <p:cNvSpPr txBox="1"/>
            <p:nvPr/>
          </p:nvSpPr>
          <p:spPr>
            <a:xfrm>
              <a:off x="4969171" y="1243160"/>
              <a:ext cx="94290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kumimoji="1" lang="en-US" altLang="ko-Kore-KR" sz="2000" b="1" spc="-40" dirty="0">
                  <a:latin typeface="+mn-ea"/>
                </a:rPr>
                <a:t>    FR</a:t>
              </a:r>
              <a:r>
                <a:rPr kumimoji="1" lang="en-US" altLang="ko-Kore-KR" sz="2000" b="1" spc="-40" baseline="-25000" dirty="0">
                  <a:latin typeface="+mn-ea"/>
                </a:rPr>
                <a:t>1</a:t>
              </a:r>
              <a:endParaRPr kumimoji="1" lang="en-US" altLang="ko-Kore-KR" sz="2000" b="1" spc="-40" dirty="0">
                <a:latin typeface="+mn-ea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48B6D07-C4CD-BC7B-512D-4783C1B7D80D}"/>
                </a:ext>
              </a:extLst>
            </p:cNvPr>
            <p:cNvSpPr/>
            <p:nvPr/>
          </p:nvSpPr>
          <p:spPr>
            <a:xfrm>
              <a:off x="4751732" y="1105686"/>
              <a:ext cx="4255428" cy="5404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6B6B0E8-C3D6-E868-8F25-80B2F046CBAE}"/>
                </a:ext>
              </a:extLst>
            </p:cNvPr>
            <p:cNvSpPr txBox="1"/>
            <p:nvPr/>
          </p:nvSpPr>
          <p:spPr>
            <a:xfrm>
              <a:off x="6395712" y="1243159"/>
              <a:ext cx="745058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ko-Kore-KR" sz="2000" b="1" spc="-40" dirty="0">
                  <a:latin typeface="+mn-ea"/>
                </a:rPr>
                <a:t>    FR</a:t>
              </a:r>
              <a:r>
                <a:rPr kumimoji="1" lang="en-US" altLang="ko-Kore-KR" sz="2000" b="1" spc="-40" baseline="-25000" dirty="0">
                  <a:latin typeface="+mn-ea"/>
                </a:rPr>
                <a:t>2</a:t>
              </a:r>
              <a:endParaRPr kumimoji="1" lang="en-US" altLang="ko-Kore-KR" sz="2000" b="1" spc="-40" dirty="0">
                <a:latin typeface="+mn-e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BCDD104-C630-04E4-E5AB-FDA51291DF9A}"/>
                </a:ext>
              </a:extLst>
            </p:cNvPr>
            <p:cNvSpPr txBox="1"/>
            <p:nvPr/>
          </p:nvSpPr>
          <p:spPr>
            <a:xfrm>
              <a:off x="7824834" y="1244908"/>
              <a:ext cx="94290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kumimoji="1" lang="en-US" altLang="ko-Kore-KR" sz="2000" b="1" spc="-40" dirty="0">
                  <a:latin typeface="+mn-ea"/>
                </a:rPr>
                <a:t>    FR</a:t>
              </a:r>
              <a:r>
                <a:rPr kumimoji="1" lang="en-US" altLang="ko-Kore-KR" sz="2000" b="1" spc="-40" baseline="-25000" dirty="0">
                  <a:latin typeface="+mn-ea"/>
                </a:rPr>
                <a:t>3</a:t>
              </a:r>
              <a:endParaRPr kumimoji="1" lang="en-US" altLang="ko-Kore-KR" sz="2000" b="1" spc="-40" dirty="0">
                <a:latin typeface="+mn-ea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B84794-CFA5-3B0C-DEF9-DF669DD01E34}"/>
                </a:ext>
              </a:extLst>
            </p:cNvPr>
            <p:cNvSpPr txBox="1"/>
            <p:nvPr/>
          </p:nvSpPr>
          <p:spPr>
            <a:xfrm>
              <a:off x="6488071" y="2065806"/>
              <a:ext cx="735394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R" sz="1600" spc="-40" dirty="0">
                  <a:latin typeface="+mn-ea"/>
                </a:rPr>
                <a:t>- D</a:t>
              </a:r>
              <a:r>
                <a:rPr kumimoji="1" lang="en-US" altLang="ko-Kore-KR" sz="1600" spc="-40" dirty="0">
                  <a:latin typeface="+mn-ea"/>
                </a:rPr>
                <a:t>P</a:t>
              </a:r>
              <a:r>
                <a:rPr kumimoji="1" lang="en-US" altLang="ko-Kore-KR" sz="1600" spc="-40" baseline="-25000" dirty="0">
                  <a:latin typeface="+mn-ea"/>
                </a:rPr>
                <a:t>31</a:t>
              </a:r>
              <a:r>
                <a:rPr kumimoji="1" lang="en-US" altLang="ko-Kore-KR" sz="1600" spc="-40" dirty="0">
                  <a:latin typeface="+mn-ea"/>
                </a:rPr>
                <a:t>↓</a:t>
              </a:r>
            </a:p>
            <a:p>
              <a:r>
                <a:rPr kumimoji="1" lang="en-US" altLang="ko-KR" sz="1600" spc="-40" dirty="0">
                  <a:latin typeface="+mn-ea"/>
                </a:rPr>
                <a:t>- D</a:t>
              </a:r>
              <a:r>
                <a:rPr kumimoji="1" lang="en-US" altLang="ko-Kore-KR" sz="1600" spc="-40" dirty="0">
                  <a:latin typeface="+mn-ea"/>
                </a:rPr>
                <a:t>P</a:t>
              </a:r>
              <a:r>
                <a:rPr kumimoji="1" lang="en-US" altLang="ko-Kore-KR" sz="1600" spc="-40" baseline="-25000" dirty="0">
                  <a:latin typeface="+mn-ea"/>
                </a:rPr>
                <a:t>32</a:t>
              </a:r>
              <a:r>
                <a:rPr kumimoji="1" lang="en-US" altLang="ko-Kore-KR" sz="1600" spc="-40" dirty="0">
                  <a:latin typeface="+mn-ea"/>
                </a:rPr>
                <a:t>↑</a:t>
              </a: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2F8E291B-A97F-72DB-D8BE-7BA311D82051}"/>
                </a:ext>
              </a:extLst>
            </p:cNvPr>
            <p:cNvSpPr/>
            <p:nvPr/>
          </p:nvSpPr>
          <p:spPr>
            <a:xfrm>
              <a:off x="6387701" y="1739475"/>
              <a:ext cx="952208" cy="119302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6BECBE-F1EE-546A-43E3-961387881C7A}"/>
                </a:ext>
              </a:extLst>
            </p:cNvPr>
            <p:cNvSpPr txBox="1"/>
            <p:nvPr/>
          </p:nvSpPr>
          <p:spPr>
            <a:xfrm>
              <a:off x="6415996" y="1589173"/>
              <a:ext cx="8903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ore-KR" spc="-40" dirty="0">
                  <a:latin typeface="+mn-ea"/>
                </a:rPr>
                <a:t>Option 1</a:t>
              </a:r>
              <a:endParaRPr kumimoji="1" lang="ko-Kore-KR" altLang="en-US" spc="-40" dirty="0">
                <a:latin typeface="+mn-ea"/>
              </a:endParaRPr>
            </a:p>
          </p:txBody>
        </p:sp>
        <p:sp>
          <p:nvSpPr>
            <p:cNvPr id="44" name="모서리가 둥근 직사각형 43">
              <a:extLst>
                <a:ext uri="{FF2B5EF4-FFF2-40B4-BE49-F238E27FC236}">
                  <a16:creationId xmlns:a16="http://schemas.microsoft.com/office/drawing/2014/main" id="{7C459252-1FBF-0CA1-82B7-90FAE165546F}"/>
                </a:ext>
              </a:extLst>
            </p:cNvPr>
            <p:cNvSpPr/>
            <p:nvPr/>
          </p:nvSpPr>
          <p:spPr>
            <a:xfrm>
              <a:off x="4984358" y="1739475"/>
              <a:ext cx="952208" cy="119302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651784F-A7A8-EF40-97F2-54F7F2FB2D5D}"/>
                </a:ext>
              </a:extLst>
            </p:cNvPr>
            <p:cNvSpPr txBox="1"/>
            <p:nvPr/>
          </p:nvSpPr>
          <p:spPr>
            <a:xfrm>
              <a:off x="5058877" y="1589173"/>
              <a:ext cx="81977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ore-KR" spc="-40" dirty="0">
                  <a:latin typeface="+mn-ea"/>
                </a:rPr>
                <a:t>Option l</a:t>
              </a:r>
              <a:endParaRPr kumimoji="1" lang="ko-Kore-KR" altLang="en-US" spc="-40" dirty="0">
                <a:latin typeface="+mn-ea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5EC0F07-05F8-9912-84DC-4FA91849962F}"/>
                </a:ext>
              </a:extLst>
            </p:cNvPr>
            <p:cNvSpPr txBox="1"/>
            <p:nvPr/>
          </p:nvSpPr>
          <p:spPr>
            <a:xfrm>
              <a:off x="7963687" y="1946678"/>
              <a:ext cx="735394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R" sz="1600" spc="-40" dirty="0">
                  <a:latin typeface="+mn-ea"/>
                </a:rPr>
                <a:t>- D</a:t>
              </a:r>
              <a:r>
                <a:rPr kumimoji="1" lang="en-US" altLang="ko-Kore-KR" sz="1600" spc="-40" dirty="0">
                  <a:latin typeface="+mn-ea"/>
                </a:rPr>
                <a:t>P</a:t>
              </a:r>
              <a:r>
                <a:rPr kumimoji="1" lang="en-US" altLang="ko-Kore-KR" sz="1600" spc="-40" baseline="-25000" dirty="0">
                  <a:latin typeface="+mn-ea"/>
                </a:rPr>
                <a:t>21</a:t>
              </a:r>
              <a:r>
                <a:rPr kumimoji="1" lang="en-US" altLang="ko-Kore-KR" sz="1600" spc="-40" dirty="0">
                  <a:latin typeface="+mn-ea"/>
                </a:rPr>
                <a:t>↑</a:t>
              </a:r>
            </a:p>
            <a:p>
              <a:r>
                <a:rPr kumimoji="1" lang="en-US" altLang="ko-KR" sz="1600" spc="-40" dirty="0">
                  <a:latin typeface="+mn-ea"/>
                </a:rPr>
                <a:t>- D</a:t>
              </a:r>
              <a:r>
                <a:rPr kumimoji="1" lang="en-US" altLang="ko-Kore-KR" sz="1600" spc="-40" dirty="0">
                  <a:latin typeface="+mn-ea"/>
                </a:rPr>
                <a:t>P</a:t>
              </a:r>
              <a:r>
                <a:rPr kumimoji="1" lang="en-US" altLang="ko-KR" sz="1600" spc="-40" baseline="-25000" dirty="0">
                  <a:latin typeface="+mn-ea"/>
                </a:rPr>
                <a:t>22</a:t>
              </a:r>
              <a:r>
                <a:rPr kumimoji="1" lang="en-US" altLang="ko-Kore-KR" sz="1600" spc="-40" dirty="0">
                  <a:latin typeface="+mn-ea"/>
                </a:rPr>
                <a:t>↑</a:t>
              </a:r>
            </a:p>
            <a:p>
              <a:r>
                <a:rPr kumimoji="1" lang="en-US" altLang="ko-KR" sz="1600" spc="-40" dirty="0">
                  <a:latin typeface="+mn-ea"/>
                </a:rPr>
                <a:t>- D</a:t>
              </a:r>
              <a:r>
                <a:rPr kumimoji="1" lang="en-US" altLang="ko-Kore-KR" sz="1600" spc="-40" dirty="0">
                  <a:latin typeface="+mn-ea"/>
                </a:rPr>
                <a:t>P</a:t>
              </a:r>
              <a:r>
                <a:rPr kumimoji="1" lang="en-US" altLang="ko-KR" sz="1600" spc="-40" baseline="-25000" dirty="0">
                  <a:latin typeface="+mn-ea"/>
                </a:rPr>
                <a:t>31</a:t>
              </a:r>
              <a:r>
                <a:rPr kumimoji="1" lang="en-US" altLang="ko-Kore-KR" sz="1600" spc="-40" dirty="0">
                  <a:latin typeface="+mn-ea"/>
                </a:rPr>
                <a:t>↓</a:t>
              </a:r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E954D0DC-532D-E7DD-F4E1-5BB1F589B28C}"/>
                </a:ext>
              </a:extLst>
            </p:cNvPr>
            <p:cNvSpPr/>
            <p:nvPr/>
          </p:nvSpPr>
          <p:spPr>
            <a:xfrm>
              <a:off x="7819128" y="1728104"/>
              <a:ext cx="952208" cy="119302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226DF29-7EBE-7C2C-8F75-77F38BBD045C}"/>
                </a:ext>
              </a:extLst>
            </p:cNvPr>
            <p:cNvSpPr txBox="1"/>
            <p:nvPr/>
          </p:nvSpPr>
          <p:spPr>
            <a:xfrm>
              <a:off x="7847423" y="1577802"/>
              <a:ext cx="96725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ore-KR" spc="-40" dirty="0">
                  <a:latin typeface="+mn-ea"/>
                </a:rPr>
                <a:t>Option m</a:t>
              </a:r>
              <a:endParaRPr kumimoji="1" lang="ko-Kore-KR" altLang="en-US" spc="-40" dirty="0">
                <a:latin typeface="+mn-ea"/>
              </a:endParaRPr>
            </a:p>
          </p:txBody>
        </p:sp>
        <p:sp>
          <p:nvSpPr>
            <p:cNvPr id="51" name="삼각형 50">
              <a:extLst>
                <a:ext uri="{FF2B5EF4-FFF2-40B4-BE49-F238E27FC236}">
                  <a16:creationId xmlns:a16="http://schemas.microsoft.com/office/drawing/2014/main" id="{F7A5355E-86F3-CF4A-2BC8-0D343DB9D645}"/>
                </a:ext>
              </a:extLst>
            </p:cNvPr>
            <p:cNvSpPr/>
            <p:nvPr/>
          </p:nvSpPr>
          <p:spPr>
            <a:xfrm rot="10800000">
              <a:off x="5084428" y="3057130"/>
              <a:ext cx="3777542" cy="34134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7777AE-BB5D-58E7-B5E0-D5A700A5108B}"/>
                </a:ext>
              </a:extLst>
            </p:cNvPr>
            <p:cNvSpPr txBox="1"/>
            <p:nvPr/>
          </p:nvSpPr>
          <p:spPr>
            <a:xfrm>
              <a:off x="5846960" y="3054203"/>
              <a:ext cx="237866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ore-KR" b="1" spc="-40" dirty="0">
                  <a:latin typeface="+mn-ea"/>
                </a:rPr>
                <a:t>Option</a:t>
              </a:r>
              <a:r>
                <a:rPr kumimoji="1" lang="en-US" altLang="ko-KR" b="1" spc="-40" dirty="0">
                  <a:latin typeface="+mn-ea"/>
                </a:rPr>
                <a:t>s</a:t>
              </a:r>
              <a:r>
                <a:rPr kumimoji="1" lang="en-US" altLang="ko-Kore-KR" b="1" spc="-40" dirty="0">
                  <a:latin typeface="+mn-ea"/>
                </a:rPr>
                <a:t> relation check</a:t>
              </a:r>
              <a:endParaRPr kumimoji="1" lang="ko-Kore-KR" altLang="en-US" b="1" spc="-40" dirty="0">
                <a:latin typeface="+mn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3F910B-A0FC-31BE-B370-D6A061B26118}"/>
                </a:ext>
              </a:extLst>
            </p:cNvPr>
            <p:cNvSpPr txBox="1"/>
            <p:nvPr/>
          </p:nvSpPr>
          <p:spPr>
            <a:xfrm>
              <a:off x="5101068" y="1875052"/>
              <a:ext cx="735394" cy="98488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R" sz="1600" spc="-40" dirty="0">
                  <a:latin typeface="+mn-ea"/>
                </a:rPr>
                <a:t>- D</a:t>
              </a:r>
              <a:r>
                <a:rPr kumimoji="1" lang="en-US" altLang="ko-Kore-KR" sz="1600" spc="-40" dirty="0">
                  <a:latin typeface="+mn-ea"/>
                </a:rPr>
                <a:t>P</a:t>
              </a:r>
              <a:r>
                <a:rPr kumimoji="1" lang="en-US" altLang="ko-Kore-KR" sz="1600" spc="-40" baseline="-25000" dirty="0">
                  <a:latin typeface="+mn-ea"/>
                </a:rPr>
                <a:t>21</a:t>
              </a:r>
              <a:r>
                <a:rPr kumimoji="1" lang="en-US" altLang="ko-Kore-KR" sz="1600" spc="-40" dirty="0">
                  <a:latin typeface="+mn-ea"/>
                </a:rPr>
                <a:t>↑</a:t>
              </a:r>
            </a:p>
            <a:p>
              <a:r>
                <a:rPr kumimoji="1" lang="en-US" altLang="ko-KR" sz="1600" spc="-40" dirty="0">
                  <a:latin typeface="+mn-ea"/>
                </a:rPr>
                <a:t>- D</a:t>
              </a:r>
              <a:r>
                <a:rPr kumimoji="1" lang="en-US" altLang="ko-Kore-KR" sz="1600" spc="-40" dirty="0">
                  <a:latin typeface="+mn-ea"/>
                </a:rPr>
                <a:t>P</a:t>
              </a:r>
              <a:r>
                <a:rPr kumimoji="1" lang="en-US" altLang="ko-KR" sz="1600" spc="-40" baseline="-25000" dirty="0">
                  <a:latin typeface="+mn-ea"/>
                </a:rPr>
                <a:t>22</a:t>
              </a:r>
              <a:r>
                <a:rPr kumimoji="1" lang="en-US" altLang="ko-Kore-KR" sz="1600" spc="-40" dirty="0">
                  <a:latin typeface="+mn-ea"/>
                </a:rPr>
                <a:t>↑</a:t>
              </a:r>
            </a:p>
            <a:p>
              <a:r>
                <a:rPr kumimoji="1" lang="en-US" altLang="ko-KR" sz="1600" spc="-40" dirty="0">
                  <a:latin typeface="+mn-ea"/>
                </a:rPr>
                <a:t>- D</a:t>
              </a:r>
              <a:r>
                <a:rPr kumimoji="1" lang="en-US" altLang="ko-Kore-KR" sz="1600" spc="-40" dirty="0">
                  <a:latin typeface="+mn-ea"/>
                </a:rPr>
                <a:t>P</a:t>
              </a:r>
              <a:r>
                <a:rPr kumimoji="1" lang="en-US" altLang="ko-KR" sz="1600" spc="-40" baseline="-25000" dirty="0">
                  <a:latin typeface="+mn-ea"/>
                </a:rPr>
                <a:t>31</a:t>
              </a:r>
              <a:r>
                <a:rPr kumimoji="1" lang="en-US" altLang="ko-Kore-KR" sz="1600" spc="-40" dirty="0">
                  <a:latin typeface="+mn-ea"/>
                </a:rPr>
                <a:t>↓</a:t>
              </a:r>
            </a:p>
            <a:p>
              <a:r>
                <a:rPr kumimoji="1" lang="en-US" altLang="ko-Kore-KR" sz="1600" spc="-40" dirty="0">
                  <a:latin typeface="+mn-ea"/>
                </a:rPr>
                <a:t>- DP</a:t>
              </a:r>
              <a:r>
                <a:rPr kumimoji="1" lang="en-US" altLang="ko-Kore-KR" sz="1600" spc="-40" baseline="-25000" dirty="0">
                  <a:latin typeface="+mn-ea"/>
                </a:rPr>
                <a:t>33</a:t>
              </a:r>
              <a:r>
                <a:rPr kumimoji="1" lang="en-US" altLang="ko-Kore-KR" sz="1600" spc="-40" dirty="0">
                  <a:latin typeface="+mn-ea"/>
                </a:rPr>
                <a:t>↓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3085B2D-3DA6-CE11-D48B-112D47F3AA80}"/>
                </a:ext>
              </a:extLst>
            </p:cNvPr>
            <p:cNvSpPr txBox="1"/>
            <p:nvPr/>
          </p:nvSpPr>
          <p:spPr>
            <a:xfrm>
              <a:off x="5058326" y="3535254"/>
              <a:ext cx="92861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kumimoji="1" lang="en-US" altLang="ko-Kore-KR" spc="-40" dirty="0">
                  <a:solidFill>
                    <a:srgbClr val="C00000"/>
                  </a:solidFill>
                  <a:latin typeface="+mn-ea"/>
                </a:rPr>
                <a:t> Synergy</a:t>
              </a:r>
              <a:endParaRPr kumimoji="1" lang="ko-Kore-KR" altLang="en-US" spc="-40" dirty="0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D7631F-3CF6-38F2-15BF-8B4EAD9CE5D9}"/>
                </a:ext>
              </a:extLst>
            </p:cNvPr>
            <p:cNvSpPr txBox="1"/>
            <p:nvPr/>
          </p:nvSpPr>
          <p:spPr>
            <a:xfrm>
              <a:off x="5050747" y="3956869"/>
              <a:ext cx="989416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kumimoji="1" lang="en-US" altLang="ko-Kore-KR" spc="-40" dirty="0">
                  <a:latin typeface="+mn-ea"/>
                </a:rPr>
                <a:t> Irrelevant</a:t>
              </a:r>
              <a:endParaRPr kumimoji="1" lang="ko-Kore-KR" altLang="en-US" spc="-40" dirty="0">
                <a:latin typeface="+mn-ea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29631DD-826C-480F-7FE2-A572B6C79EA9}"/>
                </a:ext>
              </a:extLst>
            </p:cNvPr>
            <p:cNvSpPr txBox="1"/>
            <p:nvPr/>
          </p:nvSpPr>
          <p:spPr>
            <a:xfrm>
              <a:off x="5050748" y="4363307"/>
              <a:ext cx="262267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kumimoji="1" lang="en-US" altLang="ko-Kore-KR" spc="-40" dirty="0">
                  <a:solidFill>
                    <a:srgbClr val="1D6FA9"/>
                  </a:solidFill>
                  <a:latin typeface="+mn-ea"/>
                </a:rPr>
                <a:t> Conflict</a:t>
              </a:r>
              <a:endParaRPr kumimoji="1" lang="ko-Kore-KR" altLang="en-US" spc="-40" dirty="0">
                <a:solidFill>
                  <a:srgbClr val="1D6FA9"/>
                </a:solidFill>
                <a:latin typeface="+mn-ea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87CC8495-A999-BA50-D106-63E1067D815C}"/>
                </a:ext>
              </a:extLst>
            </p:cNvPr>
            <p:cNvSpPr/>
            <p:nvPr/>
          </p:nvSpPr>
          <p:spPr>
            <a:xfrm>
              <a:off x="5053150" y="3489204"/>
              <a:ext cx="2620269" cy="1224280"/>
            </a:xfrm>
            <a:prstGeom prst="rect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46548F20-B557-28DC-50EF-490146A575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53150" y="3901234"/>
              <a:ext cx="262026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736C25D2-0B94-0651-F0AD-FB72051045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53150" y="4307947"/>
              <a:ext cx="262026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5FC2402-E439-2500-D834-3B9559225EEC}"/>
                </a:ext>
              </a:extLst>
            </p:cNvPr>
            <p:cNvSpPr txBox="1"/>
            <p:nvPr/>
          </p:nvSpPr>
          <p:spPr>
            <a:xfrm>
              <a:off x="6272759" y="3581835"/>
              <a:ext cx="1306063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R" sz="1600" spc="-40" dirty="0">
                  <a:latin typeface="+mn-ea"/>
                </a:rPr>
                <a:t>D</a:t>
              </a:r>
              <a:r>
                <a:rPr kumimoji="1" lang="en-US" altLang="ko-Kore-KR" sz="1600" spc="-40" dirty="0">
                  <a:latin typeface="+mn-ea"/>
                </a:rPr>
                <a:t>P</a:t>
              </a:r>
              <a:r>
                <a:rPr kumimoji="1" lang="en-US" altLang="ko-Kore-KR" sz="1600" spc="-40" baseline="-25000" dirty="0">
                  <a:latin typeface="+mn-ea"/>
                </a:rPr>
                <a:t>21 </a:t>
              </a:r>
              <a:r>
                <a:rPr kumimoji="1" lang="en-US" altLang="ko-KR" sz="1600" spc="-40" dirty="0">
                  <a:latin typeface="+mn-ea"/>
                </a:rPr>
                <a:t>D</a:t>
              </a:r>
              <a:r>
                <a:rPr kumimoji="1" lang="en-US" altLang="ko-Kore-KR" sz="1600" spc="-40" dirty="0">
                  <a:latin typeface="+mn-ea"/>
                </a:rPr>
                <a:t>P</a:t>
              </a:r>
              <a:r>
                <a:rPr kumimoji="1" lang="en-US" altLang="ko-KR" sz="1600" spc="-40" baseline="-25000" dirty="0">
                  <a:latin typeface="+mn-ea"/>
                </a:rPr>
                <a:t>22</a:t>
              </a:r>
              <a:r>
                <a:rPr kumimoji="1" lang="en-US" altLang="ko-KR" sz="1600" spc="-40" dirty="0">
                  <a:latin typeface="+mn-ea"/>
                </a:rPr>
                <a:t> D</a:t>
              </a:r>
              <a:r>
                <a:rPr kumimoji="1" lang="en-US" altLang="ko-Kore-KR" sz="1600" spc="-40" dirty="0">
                  <a:latin typeface="+mn-ea"/>
                </a:rPr>
                <a:t>P</a:t>
              </a:r>
              <a:r>
                <a:rPr kumimoji="1" lang="en-US" altLang="ko-KR" sz="1600" spc="-40" baseline="-25000" dirty="0">
                  <a:latin typeface="+mn-ea"/>
                </a:rPr>
                <a:t>31</a:t>
              </a:r>
              <a:endParaRPr kumimoji="1" lang="en-US" altLang="ko-Kore-KR" sz="1600" spc="-40" dirty="0">
                <a:latin typeface="+mn-ea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14EAE54-51CA-0481-9D7D-5658F699A4CC}"/>
                </a:ext>
              </a:extLst>
            </p:cNvPr>
            <p:cNvSpPr txBox="1"/>
            <p:nvPr/>
          </p:nvSpPr>
          <p:spPr>
            <a:xfrm>
              <a:off x="6272759" y="3970389"/>
              <a:ext cx="840936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ko-Kore-KR" sz="1600" spc="-40" dirty="0">
                  <a:latin typeface="+mn-ea"/>
                </a:rPr>
                <a:t>DP</a:t>
              </a:r>
              <a:r>
                <a:rPr kumimoji="1" lang="en-US" altLang="ko-Kore-KR" sz="1600" spc="-40" baseline="-25000" dirty="0">
                  <a:latin typeface="+mn-ea"/>
                </a:rPr>
                <a:t>32 </a:t>
              </a:r>
              <a:r>
                <a:rPr kumimoji="1" lang="en-US" altLang="ko-Kore-KR" sz="1600" spc="-40" dirty="0">
                  <a:latin typeface="+mn-ea"/>
                </a:rPr>
                <a:t>DP</a:t>
              </a:r>
              <a:r>
                <a:rPr kumimoji="1" lang="en-US" altLang="ko-Kore-KR" sz="1600" spc="-40" baseline="-25000" dirty="0">
                  <a:latin typeface="+mn-ea"/>
                </a:rPr>
                <a:t>33</a:t>
              </a:r>
              <a:endParaRPr kumimoji="1" lang="en-US" altLang="ko-Kore-KR" sz="1600" spc="-40" dirty="0">
                <a:latin typeface="+mn-ea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3B360E33-2188-F62D-CAB3-333BA347925A}"/>
                </a:ext>
              </a:extLst>
            </p:cNvPr>
            <p:cNvSpPr txBox="1"/>
            <p:nvPr/>
          </p:nvSpPr>
          <p:spPr>
            <a:xfrm>
              <a:off x="7939486" y="3877411"/>
              <a:ext cx="1014392" cy="5539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kumimoji="1" lang="en-US" altLang="ko-Kore-KR" i="1" spc="-40" dirty="0">
                  <a:latin typeface="+mn-ea"/>
                </a:rPr>
                <a:t>If conflict:</a:t>
              </a:r>
            </a:p>
            <a:p>
              <a:pPr algn="ctr"/>
              <a:r>
                <a:rPr kumimoji="1" lang="en-US" altLang="ko-Kore-KR" i="1" u="sng" spc="-40" dirty="0">
                  <a:solidFill>
                    <a:srgbClr val="1D6FA9"/>
                  </a:solidFill>
                  <a:latin typeface="+mn-ea"/>
                </a:rPr>
                <a:t>break</a:t>
              </a:r>
              <a:endParaRPr kumimoji="1" lang="ko-Kore-KR" altLang="en-US" i="1" u="sng" spc="-40" dirty="0">
                <a:solidFill>
                  <a:srgbClr val="1D6FA9"/>
                </a:solidFill>
                <a:latin typeface="+mn-ea"/>
              </a:endParaRPr>
            </a:p>
          </p:txBody>
        </p:sp>
        <p:cxnSp>
          <p:nvCxnSpPr>
            <p:cNvPr id="108" name="꺾인 연결선[E] 107">
              <a:extLst>
                <a:ext uri="{FF2B5EF4-FFF2-40B4-BE49-F238E27FC236}">
                  <a16:creationId xmlns:a16="http://schemas.microsoft.com/office/drawing/2014/main" id="{E296E80E-44AB-10BA-A1EF-D652FBADE63D}"/>
                </a:ext>
              </a:extLst>
            </p:cNvPr>
            <p:cNvCxnSpPr>
              <a:cxnSpLocks/>
              <a:stCxn id="94" idx="3"/>
              <a:endCxn id="105" idx="1"/>
            </p:cNvCxnSpPr>
            <p:nvPr/>
          </p:nvCxnSpPr>
          <p:spPr>
            <a:xfrm flipV="1">
              <a:off x="7673420" y="4154410"/>
              <a:ext cx="266066" cy="34739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6" name="삼각형 125">
              <a:extLst>
                <a:ext uri="{FF2B5EF4-FFF2-40B4-BE49-F238E27FC236}">
                  <a16:creationId xmlns:a16="http://schemas.microsoft.com/office/drawing/2014/main" id="{7BCA99CC-D144-3F15-E9E7-175F4D6B18AF}"/>
                </a:ext>
              </a:extLst>
            </p:cNvPr>
            <p:cNvSpPr/>
            <p:nvPr/>
          </p:nvSpPr>
          <p:spPr>
            <a:xfrm rot="10800000">
              <a:off x="5084428" y="4795200"/>
              <a:ext cx="3777542" cy="34134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B2F6432-C07D-6DD2-E00E-970D3C775478}"/>
                </a:ext>
              </a:extLst>
            </p:cNvPr>
            <p:cNvSpPr txBox="1"/>
            <p:nvPr/>
          </p:nvSpPr>
          <p:spPr>
            <a:xfrm>
              <a:off x="5642586" y="4795529"/>
              <a:ext cx="256640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ore-KR" b="1" spc="-40" dirty="0">
                  <a:latin typeface="+mn-ea"/>
                </a:rPr>
                <a:t>DP propagation analysis</a:t>
              </a:r>
              <a:endParaRPr kumimoji="1" lang="ko-Kore-KR" altLang="en-US" b="1" spc="-40" dirty="0">
                <a:latin typeface="+mn-ea"/>
              </a:endParaRPr>
            </a:p>
          </p:txBody>
        </p:sp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73EBF319-9A38-FC37-EDF9-84587D000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2482" y="5206801"/>
              <a:ext cx="2075084" cy="12288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47978048-95DF-E731-19F5-2521E2CEB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49703" y="5179548"/>
              <a:ext cx="1943185" cy="1267030"/>
            </a:xfrm>
            <a:prstGeom prst="rect">
              <a:avLst/>
            </a:prstGeom>
          </p:spPr>
        </p:pic>
      </p:grp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AE2A73A4-771C-529A-3CD8-AB8D7AFC8471}"/>
              </a:ext>
            </a:extLst>
          </p:cNvPr>
          <p:cNvCxnSpPr>
            <a:cxnSpLocks/>
          </p:cNvCxnSpPr>
          <p:nvPr/>
        </p:nvCxnSpPr>
        <p:spPr>
          <a:xfrm flipH="1">
            <a:off x="47976" y="551843"/>
            <a:ext cx="904804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삼각형 148">
            <a:extLst>
              <a:ext uri="{FF2B5EF4-FFF2-40B4-BE49-F238E27FC236}">
                <a16:creationId xmlns:a16="http://schemas.microsoft.com/office/drawing/2014/main" id="{9055F377-03A6-7549-D4E6-88EE8A7C1A54}"/>
              </a:ext>
            </a:extLst>
          </p:cNvPr>
          <p:cNvSpPr/>
          <p:nvPr/>
        </p:nvSpPr>
        <p:spPr>
          <a:xfrm rot="5400000">
            <a:off x="1848772" y="3582930"/>
            <a:ext cx="5151571" cy="294883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CA042DB-24AB-FF8A-C1BF-03136352F1D2}"/>
              </a:ext>
            </a:extLst>
          </p:cNvPr>
          <p:cNvSpPr txBox="1">
            <a:spLocks/>
          </p:cNvSpPr>
          <p:nvPr/>
        </p:nvSpPr>
        <p:spPr>
          <a:xfrm>
            <a:off x="1" y="56902"/>
            <a:ext cx="8798214" cy="461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/>
              <a:t>여러 기능적 요구사항으로 인한 설계변경을 </a:t>
            </a:r>
            <a:r>
              <a:rPr lang="ko-Kore-KR" altLang="en-US" sz="2000" dirty="0"/>
              <a:t>위한 </a:t>
            </a:r>
            <a:r>
              <a:rPr lang="en-US" altLang="ko-Kore-KR" sz="2000" dirty="0"/>
              <a:t>systematic </a:t>
            </a:r>
            <a:r>
              <a:rPr lang="ko-Kore-KR" altLang="en-US" sz="2000" dirty="0"/>
              <a:t>방법론</a:t>
            </a:r>
            <a:endParaRPr lang="ko-KR" altLang="en-US" sz="2000" dirty="0"/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CBB6AB93-FE5C-BF45-C7C7-549124FC2885}"/>
              </a:ext>
            </a:extLst>
          </p:cNvPr>
          <p:cNvSpPr txBox="1"/>
          <p:nvPr/>
        </p:nvSpPr>
        <p:spPr>
          <a:xfrm>
            <a:off x="763944" y="1725259"/>
            <a:ext cx="73539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z="1600" spc="-40" dirty="0">
                <a:latin typeface="+mn-ea"/>
              </a:rPr>
              <a:t>- D</a:t>
            </a:r>
            <a:r>
              <a:rPr kumimoji="1" lang="en-US" altLang="ko-Kore-KR" sz="1600" spc="-40" dirty="0">
                <a:latin typeface="+mn-ea"/>
              </a:rPr>
              <a:t>P</a:t>
            </a:r>
            <a:r>
              <a:rPr kumimoji="1" lang="en-US" altLang="ko-Kore-KR" sz="1600" spc="-40" baseline="-25000" dirty="0">
                <a:latin typeface="+mn-ea"/>
              </a:rPr>
              <a:t>11</a:t>
            </a:r>
            <a:r>
              <a:rPr kumimoji="1" lang="en-US" altLang="ko-Kore-KR" sz="1600" spc="-40" dirty="0">
                <a:latin typeface="+mn-ea"/>
              </a:rPr>
              <a:t>↑</a:t>
            </a:r>
          </a:p>
          <a:p>
            <a:r>
              <a:rPr kumimoji="1" lang="en-US" altLang="ko-KR" sz="1600" spc="-40" dirty="0">
                <a:latin typeface="+mn-ea"/>
              </a:rPr>
              <a:t>- D</a:t>
            </a:r>
            <a:r>
              <a:rPr kumimoji="1" lang="en-US" altLang="ko-Kore-KR" sz="1600" spc="-40" dirty="0">
                <a:latin typeface="+mn-ea"/>
              </a:rPr>
              <a:t>P</a:t>
            </a:r>
            <a:r>
              <a:rPr kumimoji="1" lang="en-US" altLang="ko-KR" sz="1600" spc="-40" baseline="-25000" dirty="0">
                <a:latin typeface="+mn-ea"/>
              </a:rPr>
              <a:t>2</a:t>
            </a:r>
            <a:r>
              <a:rPr kumimoji="1" lang="en-US" altLang="ko-Kore-KR" sz="1600" spc="-40" baseline="-25000" dirty="0">
                <a:latin typeface="+mn-ea"/>
              </a:rPr>
              <a:t>1</a:t>
            </a:r>
            <a:r>
              <a:rPr kumimoji="1" lang="en-US" altLang="ko-Kore-KR" sz="1600" spc="-40" dirty="0">
                <a:latin typeface="+mn-ea"/>
              </a:rPr>
              <a:t>↑</a:t>
            </a:r>
          </a:p>
          <a:p>
            <a:r>
              <a:rPr kumimoji="1" lang="en-US" altLang="ko-KR" sz="1600" spc="-40" dirty="0">
                <a:latin typeface="+mn-ea"/>
              </a:rPr>
              <a:t>- D</a:t>
            </a:r>
            <a:r>
              <a:rPr kumimoji="1" lang="en-US" altLang="ko-Kore-KR" sz="1600" spc="-40" dirty="0">
                <a:latin typeface="+mn-ea"/>
              </a:rPr>
              <a:t>P</a:t>
            </a:r>
            <a:r>
              <a:rPr kumimoji="1" lang="en-US" altLang="ko-KR" sz="1600" spc="-40" baseline="-25000" dirty="0">
                <a:latin typeface="+mn-ea"/>
              </a:rPr>
              <a:t>33</a:t>
            </a:r>
            <a:r>
              <a:rPr kumimoji="1" lang="en-US" altLang="ko-Kore-KR" sz="1600" spc="-40" dirty="0">
                <a:latin typeface="+mn-ea"/>
              </a:rPr>
              <a:t>↓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8F532999-7E66-7D53-83D7-C97A20392E33}"/>
              </a:ext>
            </a:extLst>
          </p:cNvPr>
          <p:cNvSpPr txBox="1"/>
          <p:nvPr/>
        </p:nvSpPr>
        <p:spPr>
          <a:xfrm>
            <a:off x="1945902" y="1772908"/>
            <a:ext cx="73539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z="1600" spc="-40" dirty="0">
                <a:latin typeface="+mn-ea"/>
              </a:rPr>
              <a:t>- D</a:t>
            </a:r>
            <a:r>
              <a:rPr kumimoji="1" lang="en-US" altLang="ko-Kore-KR" sz="1600" spc="-40" dirty="0">
                <a:latin typeface="+mn-ea"/>
              </a:rPr>
              <a:t>P</a:t>
            </a:r>
            <a:r>
              <a:rPr kumimoji="1" lang="en-US" altLang="ko-Kore-KR" sz="1600" spc="-40" baseline="-25000" dirty="0">
                <a:latin typeface="+mn-ea"/>
              </a:rPr>
              <a:t>1</a:t>
            </a:r>
            <a:r>
              <a:rPr kumimoji="1" lang="en-US" altLang="ko-KR" sz="1600" spc="-40" baseline="-25000" dirty="0">
                <a:latin typeface="+mn-ea"/>
              </a:rPr>
              <a:t>2</a:t>
            </a:r>
            <a:r>
              <a:rPr kumimoji="1" lang="en-US" altLang="ko-Kore-KR" sz="1600" spc="-40" dirty="0">
                <a:latin typeface="+mn-ea"/>
              </a:rPr>
              <a:t>↑</a:t>
            </a:r>
          </a:p>
          <a:p>
            <a:r>
              <a:rPr kumimoji="1" lang="en-US" altLang="ko-KR" sz="1600" spc="-40" dirty="0">
                <a:latin typeface="+mn-ea"/>
              </a:rPr>
              <a:t>- D</a:t>
            </a:r>
            <a:r>
              <a:rPr kumimoji="1" lang="en-US" altLang="ko-Kore-KR" sz="1600" spc="-40" dirty="0">
                <a:latin typeface="+mn-ea"/>
              </a:rPr>
              <a:t>P</a:t>
            </a:r>
            <a:r>
              <a:rPr kumimoji="1" lang="en-US" altLang="ko-KR" sz="1600" spc="-40" baseline="-25000" dirty="0">
                <a:latin typeface="+mn-ea"/>
              </a:rPr>
              <a:t>13</a:t>
            </a:r>
            <a:r>
              <a:rPr kumimoji="1" lang="en-US" altLang="ko-Kore-KR" sz="1600" spc="-40" dirty="0">
                <a:latin typeface="+mn-ea"/>
              </a:rPr>
              <a:t>↑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9E021925-2CF2-1742-F2A4-C719248C3271}"/>
              </a:ext>
            </a:extLst>
          </p:cNvPr>
          <p:cNvSpPr txBox="1"/>
          <p:nvPr/>
        </p:nvSpPr>
        <p:spPr>
          <a:xfrm>
            <a:off x="3207367" y="1629702"/>
            <a:ext cx="735394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z="1600" spc="-40" dirty="0">
                <a:latin typeface="+mn-ea"/>
              </a:rPr>
              <a:t>- D</a:t>
            </a:r>
            <a:r>
              <a:rPr kumimoji="1" lang="en-US" altLang="ko-Kore-KR" sz="1600" spc="-40" dirty="0">
                <a:latin typeface="+mn-ea"/>
              </a:rPr>
              <a:t>P</a:t>
            </a:r>
            <a:r>
              <a:rPr kumimoji="1" lang="en-US" altLang="ko-Kore-KR" sz="1600" spc="-40" baseline="-25000" dirty="0">
                <a:latin typeface="+mn-ea"/>
              </a:rPr>
              <a:t>21</a:t>
            </a:r>
            <a:r>
              <a:rPr kumimoji="1" lang="en-US" altLang="ko-Kore-KR" sz="1600" spc="-40" dirty="0">
                <a:latin typeface="+mn-ea"/>
              </a:rPr>
              <a:t>↑</a:t>
            </a:r>
          </a:p>
          <a:p>
            <a:r>
              <a:rPr kumimoji="1" lang="en-US" altLang="ko-KR" sz="1600" spc="-40" dirty="0">
                <a:latin typeface="+mn-ea"/>
              </a:rPr>
              <a:t>- D</a:t>
            </a:r>
            <a:r>
              <a:rPr kumimoji="1" lang="en-US" altLang="ko-Kore-KR" sz="1600" spc="-40" dirty="0">
                <a:latin typeface="+mn-ea"/>
              </a:rPr>
              <a:t>P</a:t>
            </a:r>
            <a:r>
              <a:rPr kumimoji="1" lang="en-US" altLang="ko-KR" sz="1600" spc="-40" baseline="-25000" dirty="0">
                <a:latin typeface="+mn-ea"/>
              </a:rPr>
              <a:t>22</a:t>
            </a:r>
            <a:r>
              <a:rPr kumimoji="1" lang="en-US" altLang="ko-Kore-KR" sz="1600" spc="-40" dirty="0">
                <a:latin typeface="+mn-ea"/>
              </a:rPr>
              <a:t>↑</a:t>
            </a:r>
          </a:p>
          <a:p>
            <a:r>
              <a:rPr kumimoji="1" lang="en-US" altLang="ko-KR" sz="1600" spc="-40" dirty="0">
                <a:latin typeface="+mn-ea"/>
              </a:rPr>
              <a:t>- D</a:t>
            </a:r>
            <a:r>
              <a:rPr kumimoji="1" lang="en-US" altLang="ko-Kore-KR" sz="1600" spc="-40" dirty="0">
                <a:latin typeface="+mn-ea"/>
              </a:rPr>
              <a:t>P</a:t>
            </a:r>
            <a:r>
              <a:rPr kumimoji="1" lang="en-US" altLang="ko-KR" sz="1600" spc="-40" baseline="-25000" dirty="0">
                <a:latin typeface="+mn-ea"/>
              </a:rPr>
              <a:t>31</a:t>
            </a:r>
            <a:r>
              <a:rPr kumimoji="1" lang="en-US" altLang="ko-Kore-KR" sz="1600" spc="-40" dirty="0">
                <a:latin typeface="+mn-ea"/>
              </a:rPr>
              <a:t>↓</a:t>
            </a:r>
          </a:p>
          <a:p>
            <a:r>
              <a:rPr kumimoji="1" lang="en-US" altLang="ko-Kore-KR" sz="1600" spc="-40" dirty="0">
                <a:latin typeface="+mn-ea"/>
              </a:rPr>
              <a:t>- DP</a:t>
            </a:r>
            <a:r>
              <a:rPr kumimoji="1" lang="en-US" altLang="ko-Kore-KR" sz="1600" spc="-40" baseline="-25000" dirty="0">
                <a:latin typeface="+mn-ea"/>
              </a:rPr>
              <a:t>33</a:t>
            </a:r>
            <a:r>
              <a:rPr kumimoji="1" lang="en-US" altLang="ko-Kore-KR" sz="1600" spc="-40" dirty="0">
                <a:latin typeface="+mn-ea"/>
              </a:rPr>
              <a:t>↓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54E79346-2BBA-6F74-53C3-7CC1905AD229}"/>
              </a:ext>
            </a:extLst>
          </p:cNvPr>
          <p:cNvSpPr txBox="1"/>
          <p:nvPr/>
        </p:nvSpPr>
        <p:spPr>
          <a:xfrm>
            <a:off x="739323" y="3562142"/>
            <a:ext cx="73539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z="1600" spc="-40" dirty="0">
                <a:latin typeface="+mn-ea"/>
              </a:rPr>
              <a:t>- D</a:t>
            </a:r>
            <a:r>
              <a:rPr kumimoji="1" lang="en-US" altLang="ko-Kore-KR" sz="1600" spc="-40" dirty="0">
                <a:latin typeface="+mn-ea"/>
              </a:rPr>
              <a:t>P</a:t>
            </a:r>
            <a:r>
              <a:rPr kumimoji="1" lang="en-US" altLang="ko-Kore-KR" sz="1600" spc="-40" baseline="-25000" dirty="0">
                <a:latin typeface="+mn-ea"/>
              </a:rPr>
              <a:t>11</a:t>
            </a:r>
            <a:r>
              <a:rPr kumimoji="1" lang="en-US" altLang="ko-Kore-KR" sz="1600" spc="-40" dirty="0">
                <a:latin typeface="+mn-ea"/>
              </a:rPr>
              <a:t>↓</a:t>
            </a:r>
          </a:p>
          <a:p>
            <a:r>
              <a:rPr kumimoji="1" lang="en-US" altLang="ko-KR" sz="1600" spc="-40" dirty="0">
                <a:latin typeface="+mn-ea"/>
              </a:rPr>
              <a:t>- D</a:t>
            </a:r>
            <a:r>
              <a:rPr kumimoji="1" lang="en-US" altLang="ko-Kore-KR" sz="1600" spc="-40" dirty="0">
                <a:latin typeface="+mn-ea"/>
              </a:rPr>
              <a:t>P</a:t>
            </a:r>
            <a:r>
              <a:rPr kumimoji="1" lang="en-US" altLang="ko-KR" sz="1600" spc="-40" baseline="-25000" dirty="0">
                <a:latin typeface="+mn-ea"/>
              </a:rPr>
              <a:t>4</a:t>
            </a:r>
            <a:r>
              <a:rPr kumimoji="1" lang="en-US" altLang="ko-Kore-KR" sz="1600" spc="-40" baseline="-25000" dirty="0">
                <a:latin typeface="+mn-ea"/>
              </a:rPr>
              <a:t>1</a:t>
            </a:r>
            <a:r>
              <a:rPr kumimoji="1" lang="en-US" altLang="ko-Kore-KR" sz="1600" spc="-40" dirty="0">
                <a:latin typeface="+mn-ea"/>
              </a:rPr>
              <a:t>↑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56CAE58A-27E4-C63E-3137-29B8FD2A2BE7}"/>
              </a:ext>
            </a:extLst>
          </p:cNvPr>
          <p:cNvSpPr txBox="1"/>
          <p:nvPr/>
        </p:nvSpPr>
        <p:spPr>
          <a:xfrm>
            <a:off x="1925546" y="3556742"/>
            <a:ext cx="73539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z="1600" spc="-40" dirty="0">
                <a:latin typeface="+mn-ea"/>
              </a:rPr>
              <a:t>- D</a:t>
            </a:r>
            <a:r>
              <a:rPr kumimoji="1" lang="en-US" altLang="ko-Kore-KR" sz="1600" spc="-40" dirty="0">
                <a:latin typeface="+mn-ea"/>
              </a:rPr>
              <a:t>P</a:t>
            </a:r>
            <a:r>
              <a:rPr kumimoji="1" lang="en-US" altLang="ko-KR" sz="1600" spc="-40" baseline="-25000" dirty="0">
                <a:latin typeface="+mn-ea"/>
              </a:rPr>
              <a:t>31</a:t>
            </a:r>
            <a:r>
              <a:rPr kumimoji="1" lang="en-US" altLang="ko-Kore-KR" sz="1600" spc="-40" dirty="0">
                <a:latin typeface="+mn-ea"/>
              </a:rPr>
              <a:t>↑</a:t>
            </a:r>
          </a:p>
          <a:p>
            <a:r>
              <a:rPr kumimoji="1" lang="en-US" altLang="ko-KR" sz="1600" spc="-40" dirty="0">
                <a:latin typeface="+mn-ea"/>
              </a:rPr>
              <a:t>- D</a:t>
            </a:r>
            <a:r>
              <a:rPr kumimoji="1" lang="en-US" altLang="ko-Kore-KR" sz="1600" spc="-40" dirty="0">
                <a:latin typeface="+mn-ea"/>
              </a:rPr>
              <a:t>P</a:t>
            </a:r>
            <a:r>
              <a:rPr kumimoji="1" lang="en-US" altLang="ko-KR" sz="1600" spc="-40" baseline="-25000" dirty="0">
                <a:latin typeface="+mn-ea"/>
              </a:rPr>
              <a:t>32</a:t>
            </a:r>
            <a:r>
              <a:rPr kumimoji="1" lang="en-US" altLang="ko-Kore-KR" sz="1600" spc="-40" dirty="0">
                <a:latin typeface="+mn-ea"/>
              </a:rPr>
              <a:t>↑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76B8B446-A342-1382-22D3-9262B18BC38F}"/>
              </a:ext>
            </a:extLst>
          </p:cNvPr>
          <p:cNvSpPr txBox="1"/>
          <p:nvPr/>
        </p:nvSpPr>
        <p:spPr>
          <a:xfrm>
            <a:off x="3204100" y="3439032"/>
            <a:ext cx="73539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z="1600" spc="-40" dirty="0">
                <a:latin typeface="+mn-ea"/>
              </a:rPr>
              <a:t>- D</a:t>
            </a:r>
            <a:r>
              <a:rPr kumimoji="1" lang="en-US" altLang="ko-Kore-KR" sz="1600" spc="-40" dirty="0">
                <a:latin typeface="+mn-ea"/>
              </a:rPr>
              <a:t>P</a:t>
            </a:r>
            <a:r>
              <a:rPr kumimoji="1" lang="en-US" altLang="ko-Kore-KR" sz="1600" spc="-40" baseline="-25000" dirty="0">
                <a:latin typeface="+mn-ea"/>
              </a:rPr>
              <a:t>51</a:t>
            </a:r>
            <a:r>
              <a:rPr kumimoji="1" lang="en-US" altLang="ko-Kore-KR" sz="1600" spc="-40" dirty="0">
                <a:latin typeface="+mn-ea"/>
              </a:rPr>
              <a:t>↑</a:t>
            </a:r>
          </a:p>
          <a:p>
            <a:r>
              <a:rPr kumimoji="1" lang="en-US" altLang="ko-KR" sz="1600" spc="-40" dirty="0">
                <a:latin typeface="+mn-ea"/>
              </a:rPr>
              <a:t>- D</a:t>
            </a:r>
            <a:r>
              <a:rPr kumimoji="1" lang="en-US" altLang="ko-Kore-KR" sz="1600" spc="-40" dirty="0">
                <a:latin typeface="+mn-ea"/>
              </a:rPr>
              <a:t>P</a:t>
            </a:r>
            <a:r>
              <a:rPr kumimoji="1" lang="en-US" altLang="ko-Kore-KR" sz="1600" spc="-40" baseline="-25000" dirty="0">
                <a:latin typeface="+mn-ea"/>
              </a:rPr>
              <a:t>43</a:t>
            </a:r>
            <a:r>
              <a:rPr kumimoji="1" lang="en-US" altLang="ko-Kore-KR" sz="1600" spc="-40" dirty="0">
                <a:latin typeface="+mn-ea"/>
              </a:rPr>
              <a:t>↑</a:t>
            </a:r>
          </a:p>
          <a:p>
            <a:r>
              <a:rPr kumimoji="1" lang="en-US" altLang="ko-KR" sz="1600" spc="-40" dirty="0">
                <a:latin typeface="+mn-ea"/>
              </a:rPr>
              <a:t>- D</a:t>
            </a:r>
            <a:r>
              <a:rPr kumimoji="1" lang="en-US" altLang="ko-Kore-KR" sz="1600" spc="-40" dirty="0">
                <a:latin typeface="+mn-ea"/>
              </a:rPr>
              <a:t>P</a:t>
            </a:r>
            <a:r>
              <a:rPr kumimoji="1" lang="en-US" altLang="ko-Kore-KR" sz="1600" spc="-40" baseline="-25000" dirty="0">
                <a:latin typeface="+mn-ea"/>
              </a:rPr>
              <a:t>52</a:t>
            </a:r>
            <a:r>
              <a:rPr kumimoji="1" lang="en-US" altLang="ko-Kore-KR" sz="1600" spc="-40" dirty="0">
                <a:latin typeface="+mn-ea"/>
              </a:rPr>
              <a:t>↓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542078C6-AF9B-6EE6-2D81-D1BD028EDC84}"/>
              </a:ext>
            </a:extLst>
          </p:cNvPr>
          <p:cNvSpPr txBox="1"/>
          <p:nvPr/>
        </p:nvSpPr>
        <p:spPr>
          <a:xfrm>
            <a:off x="757104" y="5126321"/>
            <a:ext cx="735394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z="1600" spc="-40" dirty="0">
                <a:latin typeface="+mn-ea"/>
              </a:rPr>
              <a:t>- D</a:t>
            </a:r>
            <a:r>
              <a:rPr kumimoji="1" lang="en-US" altLang="ko-Kore-KR" sz="1600" spc="-40" dirty="0">
                <a:latin typeface="+mn-ea"/>
              </a:rPr>
              <a:t>P</a:t>
            </a:r>
            <a:r>
              <a:rPr kumimoji="1" lang="en-US" altLang="ko-Kore-KR" sz="1600" spc="-40" baseline="-25000" dirty="0">
                <a:latin typeface="+mn-ea"/>
              </a:rPr>
              <a:t>1</a:t>
            </a:r>
            <a:r>
              <a:rPr kumimoji="1" lang="en-US" altLang="ko-KR" sz="1600" spc="-40" baseline="-25000" dirty="0">
                <a:latin typeface="+mn-ea"/>
              </a:rPr>
              <a:t>4</a:t>
            </a:r>
            <a:r>
              <a:rPr kumimoji="1" lang="en-US" altLang="ko-Kore-KR" sz="1600" spc="-40" dirty="0">
                <a:latin typeface="+mn-ea"/>
              </a:rPr>
              <a:t>↑</a:t>
            </a:r>
          </a:p>
          <a:p>
            <a:r>
              <a:rPr kumimoji="1" lang="en-US" altLang="ko-KR" sz="1600" spc="-40" dirty="0">
                <a:latin typeface="+mn-ea"/>
              </a:rPr>
              <a:t>- D</a:t>
            </a:r>
            <a:r>
              <a:rPr kumimoji="1" lang="en-US" altLang="ko-Kore-KR" sz="1600" spc="-40" dirty="0">
                <a:latin typeface="+mn-ea"/>
              </a:rPr>
              <a:t>P</a:t>
            </a:r>
            <a:r>
              <a:rPr kumimoji="1" lang="en-US" altLang="ko-KR" sz="1600" spc="-40" baseline="-25000" dirty="0">
                <a:latin typeface="+mn-ea"/>
              </a:rPr>
              <a:t>22</a:t>
            </a:r>
            <a:r>
              <a:rPr kumimoji="1" lang="en-US" altLang="ko-Kore-KR" sz="1600" spc="-40" dirty="0">
                <a:latin typeface="+mn-ea"/>
              </a:rPr>
              <a:t>↑</a:t>
            </a:r>
          </a:p>
          <a:p>
            <a:r>
              <a:rPr kumimoji="1" lang="en-US" altLang="ko-KR" sz="1600" spc="-40" dirty="0">
                <a:latin typeface="+mn-ea"/>
              </a:rPr>
              <a:t>- D</a:t>
            </a:r>
            <a:r>
              <a:rPr kumimoji="1" lang="en-US" altLang="ko-Kore-KR" sz="1600" spc="-40" dirty="0">
                <a:latin typeface="+mn-ea"/>
              </a:rPr>
              <a:t>P</a:t>
            </a:r>
            <a:r>
              <a:rPr kumimoji="1" lang="en-US" altLang="ko-KR" sz="1600" spc="-40" baseline="-25000" dirty="0">
                <a:latin typeface="+mn-ea"/>
              </a:rPr>
              <a:t>23</a:t>
            </a:r>
            <a:r>
              <a:rPr kumimoji="1" lang="en-US" altLang="ko-Kore-KR" sz="1600" spc="-40" dirty="0">
                <a:latin typeface="+mn-ea"/>
              </a:rPr>
              <a:t>↓</a:t>
            </a:r>
          </a:p>
          <a:p>
            <a:r>
              <a:rPr kumimoji="1" lang="en-US" altLang="ko-KR" sz="1600" spc="-40" dirty="0">
                <a:latin typeface="+mn-ea"/>
              </a:rPr>
              <a:t>- D</a:t>
            </a:r>
            <a:r>
              <a:rPr kumimoji="1" lang="en-US" altLang="ko-Kore-KR" sz="1600" spc="-40" dirty="0">
                <a:latin typeface="+mn-ea"/>
              </a:rPr>
              <a:t>P</a:t>
            </a:r>
            <a:r>
              <a:rPr kumimoji="1" lang="en-US" altLang="ko-KR" sz="1600" spc="-40" baseline="-25000" dirty="0">
                <a:latin typeface="+mn-ea"/>
              </a:rPr>
              <a:t>24</a:t>
            </a:r>
            <a:r>
              <a:rPr kumimoji="1" lang="en-US" altLang="ko-Kore-KR" sz="1600" spc="-40" dirty="0">
                <a:latin typeface="+mn-ea"/>
              </a:rPr>
              <a:t>↓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275320A0-E905-68D3-0EF5-A09671D46C49}"/>
              </a:ext>
            </a:extLst>
          </p:cNvPr>
          <p:cNvSpPr txBox="1"/>
          <p:nvPr/>
        </p:nvSpPr>
        <p:spPr>
          <a:xfrm>
            <a:off x="1939568" y="5334719"/>
            <a:ext cx="73539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z="1600" spc="-40" dirty="0">
                <a:latin typeface="+mn-ea"/>
              </a:rPr>
              <a:t>- D</a:t>
            </a:r>
            <a:r>
              <a:rPr kumimoji="1" lang="en-US" altLang="ko-Kore-KR" sz="1600" spc="-40" dirty="0">
                <a:latin typeface="+mn-ea"/>
              </a:rPr>
              <a:t>P</a:t>
            </a:r>
            <a:r>
              <a:rPr kumimoji="1" lang="en-US" altLang="ko-KR" sz="1600" spc="-40" baseline="-25000" dirty="0">
                <a:latin typeface="+mn-ea"/>
              </a:rPr>
              <a:t>21</a:t>
            </a:r>
            <a:r>
              <a:rPr kumimoji="1" lang="en-US" altLang="ko-Kore-KR" sz="1600" spc="-40" dirty="0">
                <a:latin typeface="+mn-ea"/>
              </a:rPr>
              <a:t>↑</a:t>
            </a:r>
          </a:p>
          <a:p>
            <a:r>
              <a:rPr kumimoji="1" lang="en-US" altLang="ko-KR" sz="1600" spc="-40" dirty="0">
                <a:latin typeface="+mn-ea"/>
              </a:rPr>
              <a:t>- D</a:t>
            </a:r>
            <a:r>
              <a:rPr kumimoji="1" lang="en-US" altLang="ko-Kore-KR" sz="1600" spc="-40" dirty="0">
                <a:latin typeface="+mn-ea"/>
              </a:rPr>
              <a:t>P</a:t>
            </a:r>
            <a:r>
              <a:rPr kumimoji="1" lang="en-US" altLang="ko-KR" sz="1600" spc="-40" baseline="-25000" dirty="0">
                <a:latin typeface="+mn-ea"/>
              </a:rPr>
              <a:t>13</a:t>
            </a:r>
            <a:r>
              <a:rPr kumimoji="1" lang="en-US" altLang="ko-Kore-KR" sz="1600" spc="-40" dirty="0">
                <a:latin typeface="+mn-ea"/>
              </a:rPr>
              <a:t>↑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C6D9D72B-C770-DB2D-7379-5D04B8A78E10}"/>
              </a:ext>
            </a:extLst>
          </p:cNvPr>
          <p:cNvSpPr txBox="1"/>
          <p:nvPr/>
        </p:nvSpPr>
        <p:spPr>
          <a:xfrm>
            <a:off x="3229051" y="5210132"/>
            <a:ext cx="73539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z="1600" spc="-40" dirty="0">
                <a:latin typeface="+mn-ea"/>
              </a:rPr>
              <a:t>- D</a:t>
            </a:r>
            <a:r>
              <a:rPr kumimoji="1" lang="en-US" altLang="ko-Kore-KR" sz="1600" spc="-40" dirty="0">
                <a:latin typeface="+mn-ea"/>
              </a:rPr>
              <a:t>P</a:t>
            </a:r>
            <a:r>
              <a:rPr kumimoji="1" lang="en-US" altLang="ko-Kore-KR" sz="1600" spc="-40" baseline="-25000" dirty="0">
                <a:latin typeface="+mn-ea"/>
              </a:rPr>
              <a:t>21</a:t>
            </a:r>
            <a:r>
              <a:rPr kumimoji="1" lang="en-US" altLang="ko-Kore-KR" sz="1600" spc="-40" dirty="0">
                <a:latin typeface="+mn-ea"/>
              </a:rPr>
              <a:t>↑</a:t>
            </a:r>
          </a:p>
          <a:p>
            <a:r>
              <a:rPr kumimoji="1" lang="en-US" altLang="ko-KR" sz="1600" spc="-40" dirty="0">
                <a:latin typeface="+mn-ea"/>
              </a:rPr>
              <a:t>- D</a:t>
            </a:r>
            <a:r>
              <a:rPr kumimoji="1" lang="en-US" altLang="ko-Kore-KR" sz="1600" spc="-40" dirty="0">
                <a:latin typeface="+mn-ea"/>
              </a:rPr>
              <a:t>P</a:t>
            </a:r>
            <a:r>
              <a:rPr kumimoji="1" lang="en-US" altLang="ko-KR" sz="1600" spc="-40" baseline="-25000" dirty="0">
                <a:latin typeface="+mn-ea"/>
              </a:rPr>
              <a:t>22</a:t>
            </a:r>
            <a:r>
              <a:rPr kumimoji="1" lang="en-US" altLang="ko-Kore-KR" sz="1600" spc="-40" dirty="0">
                <a:latin typeface="+mn-ea"/>
              </a:rPr>
              <a:t>↑</a:t>
            </a:r>
          </a:p>
          <a:p>
            <a:r>
              <a:rPr kumimoji="1" lang="en-US" altLang="ko-KR" sz="1600" spc="-40" dirty="0">
                <a:latin typeface="+mn-ea"/>
              </a:rPr>
              <a:t>- D</a:t>
            </a:r>
            <a:r>
              <a:rPr kumimoji="1" lang="en-US" altLang="ko-Kore-KR" sz="1600" spc="-40" dirty="0">
                <a:latin typeface="+mn-ea"/>
              </a:rPr>
              <a:t>P</a:t>
            </a:r>
            <a:r>
              <a:rPr kumimoji="1" lang="en-US" altLang="ko-KR" sz="1600" spc="-40" baseline="-25000" dirty="0">
                <a:latin typeface="+mn-ea"/>
              </a:rPr>
              <a:t>31</a:t>
            </a:r>
            <a:r>
              <a:rPr kumimoji="1" lang="en-US" altLang="ko-Kore-KR" sz="1600" spc="-40" dirty="0">
                <a:latin typeface="+mn-ea"/>
              </a:rPr>
              <a:t>↓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32063D04-5737-2A75-9D13-B1ADC326416E}"/>
              </a:ext>
            </a:extLst>
          </p:cNvPr>
          <p:cNvSpPr txBox="1"/>
          <p:nvPr/>
        </p:nvSpPr>
        <p:spPr>
          <a:xfrm>
            <a:off x="2843748" y="1878096"/>
            <a:ext cx="18402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latin typeface="+mn-ea"/>
              </a:rPr>
              <a:t>…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204" name="모서리가 둥근 직사각형 166">
            <a:extLst>
              <a:ext uri="{FF2B5EF4-FFF2-40B4-BE49-F238E27FC236}">
                <a16:creationId xmlns:a16="http://schemas.microsoft.com/office/drawing/2014/main" id="{7BFEC5DB-49B6-3BF3-176A-BFD2A86263E2}"/>
              </a:ext>
            </a:extLst>
          </p:cNvPr>
          <p:cNvSpPr/>
          <p:nvPr/>
        </p:nvSpPr>
        <p:spPr>
          <a:xfrm>
            <a:off x="638952" y="1482237"/>
            <a:ext cx="952208" cy="11930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AC0D2F78-E5F4-DB6D-533D-6BFD349A2839}"/>
              </a:ext>
            </a:extLst>
          </p:cNvPr>
          <p:cNvSpPr txBox="1"/>
          <p:nvPr/>
        </p:nvSpPr>
        <p:spPr>
          <a:xfrm>
            <a:off x="667247" y="1331935"/>
            <a:ext cx="890308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Option 1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206" name="모서리가 둥근 직사각형 168">
            <a:extLst>
              <a:ext uri="{FF2B5EF4-FFF2-40B4-BE49-F238E27FC236}">
                <a16:creationId xmlns:a16="http://schemas.microsoft.com/office/drawing/2014/main" id="{83AF8DF3-0A3B-C935-F0F8-D310E8952D60}"/>
              </a:ext>
            </a:extLst>
          </p:cNvPr>
          <p:cNvSpPr/>
          <p:nvPr/>
        </p:nvSpPr>
        <p:spPr>
          <a:xfrm>
            <a:off x="1809185" y="1482237"/>
            <a:ext cx="952208" cy="11930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9813094-F7AE-D7F5-81AF-E1967C4DF10D}"/>
              </a:ext>
            </a:extLst>
          </p:cNvPr>
          <p:cNvSpPr txBox="1"/>
          <p:nvPr/>
        </p:nvSpPr>
        <p:spPr>
          <a:xfrm>
            <a:off x="1837480" y="1331935"/>
            <a:ext cx="890308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Option 2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208" name="모서리가 둥근 직사각형 170">
            <a:extLst>
              <a:ext uri="{FF2B5EF4-FFF2-40B4-BE49-F238E27FC236}">
                <a16:creationId xmlns:a16="http://schemas.microsoft.com/office/drawing/2014/main" id="{780DB301-19DF-2DA2-791D-5724D171F9E0}"/>
              </a:ext>
            </a:extLst>
          </p:cNvPr>
          <p:cNvSpPr/>
          <p:nvPr/>
        </p:nvSpPr>
        <p:spPr>
          <a:xfrm>
            <a:off x="3087759" y="1482237"/>
            <a:ext cx="952208" cy="11930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1C0327A8-A733-0EE8-34AB-002D94D9DBB5}"/>
              </a:ext>
            </a:extLst>
          </p:cNvPr>
          <p:cNvSpPr txBox="1"/>
          <p:nvPr/>
        </p:nvSpPr>
        <p:spPr>
          <a:xfrm>
            <a:off x="3116054" y="1331935"/>
            <a:ext cx="819776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Option l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210" name="모서리가 둥근 직사각형 172">
            <a:extLst>
              <a:ext uri="{FF2B5EF4-FFF2-40B4-BE49-F238E27FC236}">
                <a16:creationId xmlns:a16="http://schemas.microsoft.com/office/drawing/2014/main" id="{5DD832FA-832F-B0C8-5C89-71BCC18C09A6}"/>
              </a:ext>
            </a:extLst>
          </p:cNvPr>
          <p:cNvSpPr/>
          <p:nvPr/>
        </p:nvSpPr>
        <p:spPr>
          <a:xfrm>
            <a:off x="638953" y="3235811"/>
            <a:ext cx="952208" cy="11930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429FB040-407C-9FD2-9CCB-B08C1B0D20E7}"/>
              </a:ext>
            </a:extLst>
          </p:cNvPr>
          <p:cNvSpPr txBox="1"/>
          <p:nvPr/>
        </p:nvSpPr>
        <p:spPr>
          <a:xfrm>
            <a:off x="667248" y="3085509"/>
            <a:ext cx="890308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Option 1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212" name="모서리가 둥근 직사각형 174">
            <a:extLst>
              <a:ext uri="{FF2B5EF4-FFF2-40B4-BE49-F238E27FC236}">
                <a16:creationId xmlns:a16="http://schemas.microsoft.com/office/drawing/2014/main" id="{959AE1FA-8ED3-6E4B-6976-006BFBAFEF27}"/>
              </a:ext>
            </a:extLst>
          </p:cNvPr>
          <p:cNvSpPr/>
          <p:nvPr/>
        </p:nvSpPr>
        <p:spPr>
          <a:xfrm>
            <a:off x="1809186" y="3235811"/>
            <a:ext cx="952208" cy="11930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17CD6445-9FB5-F795-0CC9-ACF01AEBA749}"/>
              </a:ext>
            </a:extLst>
          </p:cNvPr>
          <p:cNvSpPr txBox="1"/>
          <p:nvPr/>
        </p:nvSpPr>
        <p:spPr>
          <a:xfrm>
            <a:off x="1837481" y="3085509"/>
            <a:ext cx="890308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Option 2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214" name="모서리가 둥근 직사각형 176">
            <a:extLst>
              <a:ext uri="{FF2B5EF4-FFF2-40B4-BE49-F238E27FC236}">
                <a16:creationId xmlns:a16="http://schemas.microsoft.com/office/drawing/2014/main" id="{026BA583-1CE0-1F31-5824-0C09BF4B81B7}"/>
              </a:ext>
            </a:extLst>
          </p:cNvPr>
          <p:cNvSpPr/>
          <p:nvPr/>
        </p:nvSpPr>
        <p:spPr>
          <a:xfrm>
            <a:off x="3084492" y="3235811"/>
            <a:ext cx="952208" cy="11930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257B171-1015-A950-2501-80D6B057AF5B}"/>
              </a:ext>
            </a:extLst>
          </p:cNvPr>
          <p:cNvSpPr txBox="1"/>
          <p:nvPr/>
        </p:nvSpPr>
        <p:spPr>
          <a:xfrm>
            <a:off x="3112787" y="3085509"/>
            <a:ext cx="880690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Option k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D8C49740-8611-2A00-0A48-1A83D3DD8EA0}"/>
              </a:ext>
            </a:extLst>
          </p:cNvPr>
          <p:cNvSpPr txBox="1"/>
          <p:nvPr/>
        </p:nvSpPr>
        <p:spPr>
          <a:xfrm>
            <a:off x="2843749" y="5415992"/>
            <a:ext cx="18402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latin typeface="+mn-ea"/>
              </a:rPr>
              <a:t>…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217" name="모서리가 둥근 직사각형 179">
            <a:extLst>
              <a:ext uri="{FF2B5EF4-FFF2-40B4-BE49-F238E27FC236}">
                <a16:creationId xmlns:a16="http://schemas.microsoft.com/office/drawing/2014/main" id="{FD561709-7B7B-EC4F-2485-84A37647116A}"/>
              </a:ext>
            </a:extLst>
          </p:cNvPr>
          <p:cNvSpPr/>
          <p:nvPr/>
        </p:nvSpPr>
        <p:spPr>
          <a:xfrm>
            <a:off x="638953" y="4991558"/>
            <a:ext cx="952208" cy="11930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8D593F12-EEE0-AB53-3A68-6882E180C3D8}"/>
              </a:ext>
            </a:extLst>
          </p:cNvPr>
          <p:cNvSpPr txBox="1"/>
          <p:nvPr/>
        </p:nvSpPr>
        <p:spPr>
          <a:xfrm>
            <a:off x="667248" y="4841256"/>
            <a:ext cx="890308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Option 1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219" name="모서리가 둥근 직사각형 181">
            <a:extLst>
              <a:ext uri="{FF2B5EF4-FFF2-40B4-BE49-F238E27FC236}">
                <a16:creationId xmlns:a16="http://schemas.microsoft.com/office/drawing/2014/main" id="{2ED50976-E95B-AD1A-12DA-7A74532EDF8A}"/>
              </a:ext>
            </a:extLst>
          </p:cNvPr>
          <p:cNvSpPr/>
          <p:nvPr/>
        </p:nvSpPr>
        <p:spPr>
          <a:xfrm>
            <a:off x="1809186" y="4991558"/>
            <a:ext cx="952208" cy="11930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F618BDE5-2BAA-B890-1FE7-9BEBCC2E1FD5}"/>
              </a:ext>
            </a:extLst>
          </p:cNvPr>
          <p:cNvSpPr txBox="1"/>
          <p:nvPr/>
        </p:nvSpPr>
        <p:spPr>
          <a:xfrm>
            <a:off x="1837481" y="4841256"/>
            <a:ext cx="890308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Option 2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221" name="모서리가 둥근 직사각형 183">
            <a:extLst>
              <a:ext uri="{FF2B5EF4-FFF2-40B4-BE49-F238E27FC236}">
                <a16:creationId xmlns:a16="http://schemas.microsoft.com/office/drawing/2014/main" id="{0604BA3C-A33F-DEE1-BCC3-44FB52ED87A4}"/>
              </a:ext>
            </a:extLst>
          </p:cNvPr>
          <p:cNvSpPr/>
          <p:nvPr/>
        </p:nvSpPr>
        <p:spPr>
          <a:xfrm>
            <a:off x="3084492" y="4991558"/>
            <a:ext cx="952208" cy="11930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3340D6C7-FFCC-256E-D3F0-512C77A42F27}"/>
              </a:ext>
            </a:extLst>
          </p:cNvPr>
          <p:cNvSpPr txBox="1"/>
          <p:nvPr/>
        </p:nvSpPr>
        <p:spPr>
          <a:xfrm>
            <a:off x="3112787" y="4841256"/>
            <a:ext cx="96725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Option m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4313235A-FCE0-4FA6-4427-C824A19F6BCB}"/>
              </a:ext>
            </a:extLst>
          </p:cNvPr>
          <p:cNvSpPr txBox="1"/>
          <p:nvPr/>
        </p:nvSpPr>
        <p:spPr>
          <a:xfrm>
            <a:off x="2843749" y="3619939"/>
            <a:ext cx="18402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latin typeface="+mn-ea"/>
              </a:rPr>
              <a:t>…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48B9FCD1-CBA3-BB22-9265-F0144831716B}"/>
              </a:ext>
            </a:extLst>
          </p:cNvPr>
          <p:cNvSpPr txBox="1"/>
          <p:nvPr/>
        </p:nvSpPr>
        <p:spPr>
          <a:xfrm rot="7308287">
            <a:off x="2918633" y="1001821"/>
            <a:ext cx="35394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z="2800" b="1" spc="-40" dirty="0">
                <a:solidFill>
                  <a:srgbClr val="C00000"/>
                </a:solidFill>
                <a:latin typeface="+mn-ea"/>
              </a:rPr>
              <a:t>ㄱ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8B68B8A8-3259-5A3A-1453-D8A8A69DD977}"/>
              </a:ext>
            </a:extLst>
          </p:cNvPr>
          <p:cNvSpPr txBox="1"/>
          <p:nvPr/>
        </p:nvSpPr>
        <p:spPr>
          <a:xfrm rot="7308287">
            <a:off x="1626936" y="2852599"/>
            <a:ext cx="35394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z="2800" b="1" spc="-40" dirty="0">
                <a:solidFill>
                  <a:srgbClr val="C00000"/>
                </a:solidFill>
                <a:latin typeface="+mn-ea"/>
              </a:rPr>
              <a:t>ㄱ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5A2958BE-3496-3102-84E3-92E6D913A074}"/>
              </a:ext>
            </a:extLst>
          </p:cNvPr>
          <p:cNvSpPr txBox="1"/>
          <p:nvPr/>
        </p:nvSpPr>
        <p:spPr>
          <a:xfrm rot="7308287">
            <a:off x="2897081" y="4579874"/>
            <a:ext cx="35394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z="2800" b="1" spc="-40" dirty="0">
                <a:solidFill>
                  <a:srgbClr val="C00000"/>
                </a:solidFill>
                <a:latin typeface="+mn-ea"/>
              </a:rPr>
              <a:t>ㄱ</a:t>
            </a:r>
          </a:p>
        </p:txBody>
      </p:sp>
      <p:sp>
        <p:nvSpPr>
          <p:cNvPr id="227" name="모서리가 둥근 직사각형 191">
            <a:extLst>
              <a:ext uri="{FF2B5EF4-FFF2-40B4-BE49-F238E27FC236}">
                <a16:creationId xmlns:a16="http://schemas.microsoft.com/office/drawing/2014/main" id="{B8551695-FA17-8C2F-CD58-4ECDEFF533C5}"/>
              </a:ext>
            </a:extLst>
          </p:cNvPr>
          <p:cNvSpPr/>
          <p:nvPr/>
        </p:nvSpPr>
        <p:spPr>
          <a:xfrm>
            <a:off x="213977" y="1162495"/>
            <a:ext cx="3875146" cy="159117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02B863FB-C98A-9B21-DF93-92E12951720F}"/>
              </a:ext>
            </a:extLst>
          </p:cNvPr>
          <p:cNvSpPr txBox="1"/>
          <p:nvPr/>
        </p:nvSpPr>
        <p:spPr>
          <a:xfrm>
            <a:off x="77423" y="1699661"/>
            <a:ext cx="449610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400" b="1" spc="-40" dirty="0">
                <a:latin typeface="+mn-ea"/>
              </a:rPr>
              <a:t>FR</a:t>
            </a:r>
            <a:r>
              <a:rPr kumimoji="1" lang="en-US" altLang="ko-Kore-KR" sz="2000" b="1" spc="-40" baseline="-25000" dirty="0">
                <a:latin typeface="+mn-ea"/>
              </a:rPr>
              <a:t>1</a:t>
            </a:r>
            <a:endParaRPr kumimoji="1" lang="ko-Kore-KR" altLang="en-US" sz="2400" b="1" spc="-40" baseline="-25000" dirty="0">
              <a:latin typeface="+mn-ea"/>
            </a:endParaRPr>
          </a:p>
        </p:txBody>
      </p:sp>
      <p:sp>
        <p:nvSpPr>
          <p:cNvPr id="229" name="모서리가 둥근 직사각형 192">
            <a:extLst>
              <a:ext uri="{FF2B5EF4-FFF2-40B4-BE49-F238E27FC236}">
                <a16:creationId xmlns:a16="http://schemas.microsoft.com/office/drawing/2014/main" id="{7CD00A4D-D8E7-2553-850A-FFEC2AF3FBDC}"/>
              </a:ext>
            </a:extLst>
          </p:cNvPr>
          <p:cNvSpPr/>
          <p:nvPr/>
        </p:nvSpPr>
        <p:spPr>
          <a:xfrm>
            <a:off x="213978" y="2958531"/>
            <a:ext cx="3875146" cy="15658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0" name="모서리가 둥근 직사각형 193">
            <a:extLst>
              <a:ext uri="{FF2B5EF4-FFF2-40B4-BE49-F238E27FC236}">
                <a16:creationId xmlns:a16="http://schemas.microsoft.com/office/drawing/2014/main" id="{58BA0482-0FEC-9ED5-6AF3-FA818E2B1B7E}"/>
              </a:ext>
            </a:extLst>
          </p:cNvPr>
          <p:cNvSpPr/>
          <p:nvPr/>
        </p:nvSpPr>
        <p:spPr>
          <a:xfrm>
            <a:off x="213977" y="4719956"/>
            <a:ext cx="3968999" cy="154397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91F4D8E6-EB82-82C4-FA92-70C55C63047C}"/>
              </a:ext>
            </a:extLst>
          </p:cNvPr>
          <p:cNvSpPr txBox="1"/>
          <p:nvPr/>
        </p:nvSpPr>
        <p:spPr>
          <a:xfrm>
            <a:off x="77424" y="3519459"/>
            <a:ext cx="449610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400" b="1" spc="-40" dirty="0">
                <a:latin typeface="+mn-ea"/>
              </a:rPr>
              <a:t>FR</a:t>
            </a:r>
            <a:r>
              <a:rPr kumimoji="1" lang="en-US" altLang="ko-Kore-KR" sz="2000" b="1" spc="-40" baseline="-25000" dirty="0">
                <a:latin typeface="+mn-ea"/>
              </a:rPr>
              <a:t>2</a:t>
            </a:r>
            <a:endParaRPr kumimoji="1" lang="ko-Kore-KR" altLang="en-US" sz="2400" b="1" spc="-40" baseline="-25000" dirty="0">
              <a:latin typeface="+mn-ea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292B4900-387C-B9D8-AA5C-A3CB8E218E1F}"/>
              </a:ext>
            </a:extLst>
          </p:cNvPr>
          <p:cNvSpPr txBox="1"/>
          <p:nvPr/>
        </p:nvSpPr>
        <p:spPr>
          <a:xfrm>
            <a:off x="78464" y="5310169"/>
            <a:ext cx="449610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400" b="1" spc="-40" dirty="0">
                <a:latin typeface="+mn-ea"/>
              </a:rPr>
              <a:t>FR</a:t>
            </a:r>
            <a:r>
              <a:rPr kumimoji="1" lang="en-US" altLang="ko-Kore-KR" sz="2000" b="1" spc="-40" baseline="-25000" dirty="0">
                <a:latin typeface="+mn-ea"/>
              </a:rPr>
              <a:t>3</a:t>
            </a:r>
            <a:endParaRPr kumimoji="1" lang="ko-Kore-KR" altLang="en-US" sz="2400" b="1" spc="-40" baseline="-250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733CFC-E8C9-98EB-B2F5-1831408ADB2D}"/>
              </a:ext>
            </a:extLst>
          </p:cNvPr>
          <p:cNvSpPr txBox="1"/>
          <p:nvPr/>
        </p:nvSpPr>
        <p:spPr>
          <a:xfrm>
            <a:off x="792082" y="759306"/>
            <a:ext cx="281278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sz="2000" b="1" spc="-40" dirty="0">
                <a:solidFill>
                  <a:srgbClr val="C00000"/>
                </a:solidFill>
                <a:latin typeface="+mn-ea"/>
              </a:rPr>
              <a:t>DP options </a:t>
            </a:r>
            <a:r>
              <a:rPr kumimoji="1" lang="en-US" altLang="ko-Kore-KR" sz="2000" spc="-40" dirty="0">
                <a:latin typeface="+mn-ea"/>
              </a:rPr>
              <a:t>of each FR </a:t>
            </a:r>
            <a:endParaRPr kumimoji="1" lang="ko-Kore-KR" altLang="en-US" sz="2000" spc="-4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099611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387709-10B5-CA42-E283-AEA257333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F5A7A3-E5C4-A127-1D6F-8EEACAD8E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64A448-37F6-092E-A22E-219442537CF6}"/>
              </a:ext>
            </a:extLst>
          </p:cNvPr>
          <p:cNvSpPr txBox="1"/>
          <p:nvPr/>
        </p:nvSpPr>
        <p:spPr>
          <a:xfrm>
            <a:off x="4622334" y="730704"/>
            <a:ext cx="440795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ore-KR" sz="2000" spc="-40" dirty="0">
                <a:latin typeface="+mn-ea"/>
              </a:rPr>
              <a:t>Choose </a:t>
            </a:r>
            <a:r>
              <a:rPr kumimoji="1" lang="en-US" altLang="ko-Kore-KR" sz="2000" b="1" spc="-40" dirty="0">
                <a:solidFill>
                  <a:srgbClr val="C00000"/>
                </a:solidFill>
                <a:latin typeface="+mn-ea"/>
              </a:rPr>
              <a:t>DP options set</a:t>
            </a:r>
            <a:r>
              <a:rPr kumimoji="1" lang="en-US" altLang="ko-Kore-KR" sz="2000" b="1" spc="-40" dirty="0">
                <a:latin typeface="+mn-ea"/>
              </a:rPr>
              <a:t> </a:t>
            </a:r>
            <a:r>
              <a:rPr kumimoji="1" lang="en-US" altLang="ko-Kore-KR" sz="2000" spc="-40" dirty="0">
                <a:latin typeface="+mn-ea"/>
              </a:rPr>
              <a:t>of multiple FR  </a:t>
            </a:r>
            <a:endParaRPr kumimoji="1" lang="ko-Kore-KR" altLang="en-US" sz="2000" spc="-40" dirty="0">
              <a:latin typeface="+mn-ea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077B96A-540F-3758-A287-AD6F0498520E}"/>
              </a:ext>
            </a:extLst>
          </p:cNvPr>
          <p:cNvGrpSpPr/>
          <p:nvPr/>
        </p:nvGrpSpPr>
        <p:grpSpPr>
          <a:xfrm>
            <a:off x="4602983" y="1100815"/>
            <a:ext cx="4255428" cy="5404295"/>
            <a:chOff x="4751732" y="1105686"/>
            <a:chExt cx="4255428" cy="540429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E82C0D6-047C-7752-8246-F1EF70025899}"/>
                </a:ext>
              </a:extLst>
            </p:cNvPr>
            <p:cNvSpPr txBox="1"/>
            <p:nvPr/>
          </p:nvSpPr>
          <p:spPr>
            <a:xfrm>
              <a:off x="4969171" y="1243160"/>
              <a:ext cx="94290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kumimoji="1" lang="en-US" altLang="ko-Kore-KR" sz="2000" b="1" spc="-40" dirty="0">
                  <a:latin typeface="+mn-ea"/>
                </a:rPr>
                <a:t>    FR</a:t>
              </a:r>
              <a:r>
                <a:rPr kumimoji="1" lang="en-US" altLang="ko-Kore-KR" sz="2000" b="1" spc="-40" baseline="-25000" dirty="0">
                  <a:latin typeface="+mn-ea"/>
                </a:rPr>
                <a:t>1</a:t>
              </a:r>
              <a:endParaRPr kumimoji="1" lang="en-US" altLang="ko-Kore-KR" sz="2000" b="1" spc="-40" dirty="0">
                <a:latin typeface="+mn-ea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48B6D07-C4CD-BC7B-512D-4783C1B7D80D}"/>
                </a:ext>
              </a:extLst>
            </p:cNvPr>
            <p:cNvSpPr/>
            <p:nvPr/>
          </p:nvSpPr>
          <p:spPr>
            <a:xfrm>
              <a:off x="4751732" y="1105686"/>
              <a:ext cx="4255428" cy="5404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6B6B0E8-C3D6-E868-8F25-80B2F046CBAE}"/>
                </a:ext>
              </a:extLst>
            </p:cNvPr>
            <p:cNvSpPr txBox="1"/>
            <p:nvPr/>
          </p:nvSpPr>
          <p:spPr>
            <a:xfrm>
              <a:off x="6395712" y="1243159"/>
              <a:ext cx="745058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ko-Kore-KR" sz="2000" b="1" spc="-40" dirty="0">
                  <a:latin typeface="+mn-ea"/>
                </a:rPr>
                <a:t>    FR</a:t>
              </a:r>
              <a:r>
                <a:rPr kumimoji="1" lang="en-US" altLang="ko-Kore-KR" sz="2000" b="1" spc="-40" baseline="-25000" dirty="0">
                  <a:latin typeface="+mn-ea"/>
                </a:rPr>
                <a:t>2</a:t>
              </a:r>
              <a:endParaRPr kumimoji="1" lang="en-US" altLang="ko-Kore-KR" sz="2000" b="1" spc="-40" dirty="0">
                <a:latin typeface="+mn-e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BCDD104-C630-04E4-E5AB-FDA51291DF9A}"/>
                </a:ext>
              </a:extLst>
            </p:cNvPr>
            <p:cNvSpPr txBox="1"/>
            <p:nvPr/>
          </p:nvSpPr>
          <p:spPr>
            <a:xfrm>
              <a:off x="7824834" y="1244908"/>
              <a:ext cx="94290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kumimoji="1" lang="en-US" altLang="ko-Kore-KR" sz="2000" b="1" spc="-40" dirty="0">
                  <a:latin typeface="+mn-ea"/>
                </a:rPr>
                <a:t>    FR</a:t>
              </a:r>
              <a:r>
                <a:rPr kumimoji="1" lang="en-US" altLang="ko-Kore-KR" sz="2000" b="1" spc="-40" baseline="-25000" dirty="0">
                  <a:latin typeface="+mn-ea"/>
                </a:rPr>
                <a:t>3</a:t>
              </a:r>
              <a:endParaRPr kumimoji="1" lang="en-US" altLang="ko-Kore-KR" sz="2000" b="1" spc="-40" dirty="0">
                <a:latin typeface="+mn-ea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B84794-CFA5-3B0C-DEF9-DF669DD01E34}"/>
                </a:ext>
              </a:extLst>
            </p:cNvPr>
            <p:cNvSpPr txBox="1"/>
            <p:nvPr/>
          </p:nvSpPr>
          <p:spPr>
            <a:xfrm>
              <a:off x="6488071" y="2065806"/>
              <a:ext cx="735394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R" sz="1600" spc="-40" dirty="0">
                  <a:latin typeface="+mn-ea"/>
                </a:rPr>
                <a:t>- D</a:t>
              </a:r>
              <a:r>
                <a:rPr kumimoji="1" lang="en-US" altLang="ko-Kore-KR" sz="1600" spc="-40" dirty="0">
                  <a:latin typeface="+mn-ea"/>
                </a:rPr>
                <a:t>P</a:t>
              </a:r>
              <a:r>
                <a:rPr kumimoji="1" lang="en-US" altLang="ko-Kore-KR" sz="1600" spc="-40" baseline="-25000" dirty="0">
                  <a:latin typeface="+mn-ea"/>
                </a:rPr>
                <a:t>31</a:t>
              </a:r>
              <a:r>
                <a:rPr kumimoji="1" lang="en-US" altLang="ko-Kore-KR" sz="1600" spc="-40" dirty="0">
                  <a:latin typeface="+mn-ea"/>
                </a:rPr>
                <a:t>↓</a:t>
              </a:r>
            </a:p>
            <a:p>
              <a:r>
                <a:rPr kumimoji="1" lang="en-US" altLang="ko-KR" sz="1600" spc="-40" dirty="0">
                  <a:latin typeface="+mn-ea"/>
                </a:rPr>
                <a:t>- D</a:t>
              </a:r>
              <a:r>
                <a:rPr kumimoji="1" lang="en-US" altLang="ko-Kore-KR" sz="1600" spc="-40" dirty="0">
                  <a:latin typeface="+mn-ea"/>
                </a:rPr>
                <a:t>P</a:t>
              </a:r>
              <a:r>
                <a:rPr kumimoji="1" lang="en-US" altLang="ko-Kore-KR" sz="1600" spc="-40" baseline="-25000" dirty="0">
                  <a:latin typeface="+mn-ea"/>
                </a:rPr>
                <a:t>32</a:t>
              </a:r>
              <a:r>
                <a:rPr kumimoji="1" lang="en-US" altLang="ko-Kore-KR" sz="1600" spc="-40" dirty="0">
                  <a:latin typeface="+mn-ea"/>
                </a:rPr>
                <a:t>↑</a:t>
              </a: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2F8E291B-A97F-72DB-D8BE-7BA311D82051}"/>
                </a:ext>
              </a:extLst>
            </p:cNvPr>
            <p:cNvSpPr/>
            <p:nvPr/>
          </p:nvSpPr>
          <p:spPr>
            <a:xfrm>
              <a:off x="6387701" y="1739475"/>
              <a:ext cx="952208" cy="119302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6BECBE-F1EE-546A-43E3-961387881C7A}"/>
                </a:ext>
              </a:extLst>
            </p:cNvPr>
            <p:cNvSpPr txBox="1"/>
            <p:nvPr/>
          </p:nvSpPr>
          <p:spPr>
            <a:xfrm>
              <a:off x="6415996" y="1589173"/>
              <a:ext cx="8903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ore-KR" spc="-40" dirty="0">
                  <a:latin typeface="+mn-ea"/>
                </a:rPr>
                <a:t>Option 1</a:t>
              </a:r>
              <a:endParaRPr kumimoji="1" lang="ko-Kore-KR" altLang="en-US" spc="-40" dirty="0">
                <a:latin typeface="+mn-ea"/>
              </a:endParaRPr>
            </a:p>
          </p:txBody>
        </p:sp>
        <p:sp>
          <p:nvSpPr>
            <p:cNvPr id="44" name="모서리가 둥근 직사각형 43">
              <a:extLst>
                <a:ext uri="{FF2B5EF4-FFF2-40B4-BE49-F238E27FC236}">
                  <a16:creationId xmlns:a16="http://schemas.microsoft.com/office/drawing/2014/main" id="{7C459252-1FBF-0CA1-82B7-90FAE165546F}"/>
                </a:ext>
              </a:extLst>
            </p:cNvPr>
            <p:cNvSpPr/>
            <p:nvPr/>
          </p:nvSpPr>
          <p:spPr>
            <a:xfrm>
              <a:off x="4984358" y="1739475"/>
              <a:ext cx="952208" cy="119302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651784F-A7A8-EF40-97F2-54F7F2FB2D5D}"/>
                </a:ext>
              </a:extLst>
            </p:cNvPr>
            <p:cNvSpPr txBox="1"/>
            <p:nvPr/>
          </p:nvSpPr>
          <p:spPr>
            <a:xfrm>
              <a:off x="5058877" y="1589173"/>
              <a:ext cx="81977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ore-KR" spc="-40" dirty="0">
                  <a:latin typeface="+mn-ea"/>
                </a:rPr>
                <a:t>Option l</a:t>
              </a:r>
              <a:endParaRPr kumimoji="1" lang="ko-Kore-KR" altLang="en-US" spc="-40" dirty="0">
                <a:latin typeface="+mn-ea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5EC0F07-05F8-9912-84DC-4FA91849962F}"/>
                </a:ext>
              </a:extLst>
            </p:cNvPr>
            <p:cNvSpPr txBox="1"/>
            <p:nvPr/>
          </p:nvSpPr>
          <p:spPr>
            <a:xfrm>
              <a:off x="7963687" y="1946678"/>
              <a:ext cx="735394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R" sz="1600" spc="-40" dirty="0">
                  <a:latin typeface="+mn-ea"/>
                </a:rPr>
                <a:t>- D</a:t>
              </a:r>
              <a:r>
                <a:rPr kumimoji="1" lang="en-US" altLang="ko-Kore-KR" sz="1600" spc="-40" dirty="0">
                  <a:latin typeface="+mn-ea"/>
                </a:rPr>
                <a:t>P</a:t>
              </a:r>
              <a:r>
                <a:rPr kumimoji="1" lang="en-US" altLang="ko-Kore-KR" sz="1600" spc="-40" baseline="-25000" dirty="0">
                  <a:latin typeface="+mn-ea"/>
                </a:rPr>
                <a:t>21</a:t>
              </a:r>
              <a:r>
                <a:rPr kumimoji="1" lang="en-US" altLang="ko-Kore-KR" sz="1600" spc="-40" dirty="0">
                  <a:latin typeface="+mn-ea"/>
                </a:rPr>
                <a:t>↑</a:t>
              </a:r>
            </a:p>
            <a:p>
              <a:r>
                <a:rPr kumimoji="1" lang="en-US" altLang="ko-KR" sz="1600" spc="-40" dirty="0">
                  <a:latin typeface="+mn-ea"/>
                </a:rPr>
                <a:t>- D</a:t>
              </a:r>
              <a:r>
                <a:rPr kumimoji="1" lang="en-US" altLang="ko-Kore-KR" sz="1600" spc="-40" dirty="0">
                  <a:latin typeface="+mn-ea"/>
                </a:rPr>
                <a:t>P</a:t>
              </a:r>
              <a:r>
                <a:rPr kumimoji="1" lang="en-US" altLang="ko-KR" sz="1600" spc="-40" baseline="-25000" dirty="0">
                  <a:latin typeface="+mn-ea"/>
                </a:rPr>
                <a:t>22</a:t>
              </a:r>
              <a:r>
                <a:rPr kumimoji="1" lang="en-US" altLang="ko-Kore-KR" sz="1600" spc="-40" dirty="0">
                  <a:latin typeface="+mn-ea"/>
                </a:rPr>
                <a:t>↑</a:t>
              </a:r>
            </a:p>
            <a:p>
              <a:r>
                <a:rPr kumimoji="1" lang="en-US" altLang="ko-KR" sz="1600" spc="-40" dirty="0">
                  <a:latin typeface="+mn-ea"/>
                </a:rPr>
                <a:t>- D</a:t>
              </a:r>
              <a:r>
                <a:rPr kumimoji="1" lang="en-US" altLang="ko-Kore-KR" sz="1600" spc="-40" dirty="0">
                  <a:latin typeface="+mn-ea"/>
                </a:rPr>
                <a:t>P</a:t>
              </a:r>
              <a:r>
                <a:rPr kumimoji="1" lang="en-US" altLang="ko-KR" sz="1600" spc="-40" baseline="-25000" dirty="0">
                  <a:latin typeface="+mn-ea"/>
                </a:rPr>
                <a:t>31</a:t>
              </a:r>
              <a:r>
                <a:rPr kumimoji="1" lang="en-US" altLang="ko-Kore-KR" sz="1600" spc="-40" dirty="0">
                  <a:latin typeface="+mn-ea"/>
                </a:rPr>
                <a:t>↓</a:t>
              </a:r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E954D0DC-532D-E7DD-F4E1-5BB1F589B28C}"/>
                </a:ext>
              </a:extLst>
            </p:cNvPr>
            <p:cNvSpPr/>
            <p:nvPr/>
          </p:nvSpPr>
          <p:spPr>
            <a:xfrm>
              <a:off x="7819128" y="1728104"/>
              <a:ext cx="952208" cy="119302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226DF29-7EBE-7C2C-8F75-77F38BBD045C}"/>
                </a:ext>
              </a:extLst>
            </p:cNvPr>
            <p:cNvSpPr txBox="1"/>
            <p:nvPr/>
          </p:nvSpPr>
          <p:spPr>
            <a:xfrm>
              <a:off x="7847423" y="1577802"/>
              <a:ext cx="96725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ore-KR" spc="-40" dirty="0">
                  <a:latin typeface="+mn-ea"/>
                </a:rPr>
                <a:t>Option m</a:t>
              </a:r>
              <a:endParaRPr kumimoji="1" lang="ko-Kore-KR" altLang="en-US" spc="-40" dirty="0">
                <a:latin typeface="+mn-ea"/>
              </a:endParaRPr>
            </a:p>
          </p:txBody>
        </p:sp>
        <p:sp>
          <p:nvSpPr>
            <p:cNvPr id="51" name="삼각형 50">
              <a:extLst>
                <a:ext uri="{FF2B5EF4-FFF2-40B4-BE49-F238E27FC236}">
                  <a16:creationId xmlns:a16="http://schemas.microsoft.com/office/drawing/2014/main" id="{F7A5355E-86F3-CF4A-2BC8-0D343DB9D645}"/>
                </a:ext>
              </a:extLst>
            </p:cNvPr>
            <p:cNvSpPr/>
            <p:nvPr/>
          </p:nvSpPr>
          <p:spPr>
            <a:xfrm rot="10800000">
              <a:off x="5084428" y="3057130"/>
              <a:ext cx="3777542" cy="34134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7777AE-BB5D-58E7-B5E0-D5A700A5108B}"/>
                </a:ext>
              </a:extLst>
            </p:cNvPr>
            <p:cNvSpPr txBox="1"/>
            <p:nvPr/>
          </p:nvSpPr>
          <p:spPr>
            <a:xfrm>
              <a:off x="5846960" y="3054203"/>
              <a:ext cx="237866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ore-KR" b="1" spc="-40" dirty="0">
                  <a:latin typeface="+mn-ea"/>
                </a:rPr>
                <a:t>Option</a:t>
              </a:r>
              <a:r>
                <a:rPr kumimoji="1" lang="en-US" altLang="ko-KR" b="1" spc="-40" dirty="0">
                  <a:latin typeface="+mn-ea"/>
                </a:rPr>
                <a:t>s</a:t>
              </a:r>
              <a:r>
                <a:rPr kumimoji="1" lang="en-US" altLang="ko-Kore-KR" b="1" spc="-40" dirty="0">
                  <a:latin typeface="+mn-ea"/>
                </a:rPr>
                <a:t> relation check</a:t>
              </a:r>
              <a:endParaRPr kumimoji="1" lang="ko-Kore-KR" altLang="en-US" b="1" spc="-40" dirty="0">
                <a:latin typeface="+mn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3F910B-A0FC-31BE-B370-D6A061B26118}"/>
                </a:ext>
              </a:extLst>
            </p:cNvPr>
            <p:cNvSpPr txBox="1"/>
            <p:nvPr/>
          </p:nvSpPr>
          <p:spPr>
            <a:xfrm>
              <a:off x="5101068" y="1875052"/>
              <a:ext cx="735394" cy="98488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R" sz="1600" spc="-40" dirty="0">
                  <a:latin typeface="+mn-ea"/>
                </a:rPr>
                <a:t>- D</a:t>
              </a:r>
              <a:r>
                <a:rPr kumimoji="1" lang="en-US" altLang="ko-Kore-KR" sz="1600" spc="-40" dirty="0">
                  <a:latin typeface="+mn-ea"/>
                </a:rPr>
                <a:t>P</a:t>
              </a:r>
              <a:r>
                <a:rPr kumimoji="1" lang="en-US" altLang="ko-Kore-KR" sz="1600" spc="-40" baseline="-25000" dirty="0">
                  <a:latin typeface="+mn-ea"/>
                </a:rPr>
                <a:t>21</a:t>
              </a:r>
              <a:r>
                <a:rPr kumimoji="1" lang="en-US" altLang="ko-Kore-KR" sz="1600" spc="-40" dirty="0">
                  <a:latin typeface="+mn-ea"/>
                </a:rPr>
                <a:t>↑</a:t>
              </a:r>
            </a:p>
            <a:p>
              <a:r>
                <a:rPr kumimoji="1" lang="en-US" altLang="ko-KR" sz="1600" spc="-40" dirty="0">
                  <a:latin typeface="+mn-ea"/>
                </a:rPr>
                <a:t>- D</a:t>
              </a:r>
              <a:r>
                <a:rPr kumimoji="1" lang="en-US" altLang="ko-Kore-KR" sz="1600" spc="-40" dirty="0">
                  <a:latin typeface="+mn-ea"/>
                </a:rPr>
                <a:t>P</a:t>
              </a:r>
              <a:r>
                <a:rPr kumimoji="1" lang="en-US" altLang="ko-KR" sz="1600" spc="-40" baseline="-25000" dirty="0">
                  <a:latin typeface="+mn-ea"/>
                </a:rPr>
                <a:t>22</a:t>
              </a:r>
              <a:r>
                <a:rPr kumimoji="1" lang="en-US" altLang="ko-Kore-KR" sz="1600" spc="-40" dirty="0">
                  <a:latin typeface="+mn-ea"/>
                </a:rPr>
                <a:t>↑</a:t>
              </a:r>
            </a:p>
            <a:p>
              <a:r>
                <a:rPr kumimoji="1" lang="en-US" altLang="ko-KR" sz="1600" spc="-40" dirty="0">
                  <a:latin typeface="+mn-ea"/>
                </a:rPr>
                <a:t>- D</a:t>
              </a:r>
              <a:r>
                <a:rPr kumimoji="1" lang="en-US" altLang="ko-Kore-KR" sz="1600" spc="-40" dirty="0">
                  <a:latin typeface="+mn-ea"/>
                </a:rPr>
                <a:t>P</a:t>
              </a:r>
              <a:r>
                <a:rPr kumimoji="1" lang="en-US" altLang="ko-KR" sz="1600" spc="-40" baseline="-25000" dirty="0">
                  <a:latin typeface="+mn-ea"/>
                </a:rPr>
                <a:t>31</a:t>
              </a:r>
              <a:r>
                <a:rPr kumimoji="1" lang="en-US" altLang="ko-Kore-KR" sz="1600" spc="-40" dirty="0">
                  <a:latin typeface="+mn-ea"/>
                </a:rPr>
                <a:t>↓</a:t>
              </a:r>
            </a:p>
            <a:p>
              <a:r>
                <a:rPr kumimoji="1" lang="en-US" altLang="ko-Kore-KR" sz="1600" spc="-40" dirty="0">
                  <a:latin typeface="+mn-ea"/>
                </a:rPr>
                <a:t>- DP</a:t>
              </a:r>
              <a:r>
                <a:rPr kumimoji="1" lang="en-US" altLang="ko-Kore-KR" sz="1600" spc="-40" baseline="-25000" dirty="0">
                  <a:latin typeface="+mn-ea"/>
                </a:rPr>
                <a:t>33</a:t>
              </a:r>
              <a:r>
                <a:rPr kumimoji="1" lang="en-US" altLang="ko-Kore-KR" sz="1600" spc="-40" dirty="0">
                  <a:latin typeface="+mn-ea"/>
                </a:rPr>
                <a:t>↓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3085B2D-3DA6-CE11-D48B-112D47F3AA80}"/>
                </a:ext>
              </a:extLst>
            </p:cNvPr>
            <p:cNvSpPr txBox="1"/>
            <p:nvPr/>
          </p:nvSpPr>
          <p:spPr>
            <a:xfrm>
              <a:off x="5058326" y="3535254"/>
              <a:ext cx="92861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kumimoji="1" lang="en-US" altLang="ko-Kore-KR" spc="-40" dirty="0">
                  <a:solidFill>
                    <a:srgbClr val="C00000"/>
                  </a:solidFill>
                  <a:latin typeface="+mn-ea"/>
                </a:rPr>
                <a:t> Synergy</a:t>
              </a:r>
              <a:endParaRPr kumimoji="1" lang="ko-Kore-KR" altLang="en-US" spc="-40" dirty="0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D7631F-3CF6-38F2-15BF-8B4EAD9CE5D9}"/>
                </a:ext>
              </a:extLst>
            </p:cNvPr>
            <p:cNvSpPr txBox="1"/>
            <p:nvPr/>
          </p:nvSpPr>
          <p:spPr>
            <a:xfrm>
              <a:off x="5050747" y="3956869"/>
              <a:ext cx="989416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kumimoji="1" lang="en-US" altLang="ko-Kore-KR" spc="-40" dirty="0">
                  <a:latin typeface="+mn-ea"/>
                </a:rPr>
                <a:t> Irrelevant</a:t>
              </a:r>
              <a:endParaRPr kumimoji="1" lang="ko-Kore-KR" altLang="en-US" spc="-40" dirty="0">
                <a:latin typeface="+mn-ea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29631DD-826C-480F-7FE2-A572B6C79EA9}"/>
                </a:ext>
              </a:extLst>
            </p:cNvPr>
            <p:cNvSpPr txBox="1"/>
            <p:nvPr/>
          </p:nvSpPr>
          <p:spPr>
            <a:xfrm>
              <a:off x="5050748" y="4363307"/>
              <a:ext cx="262267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kumimoji="1" lang="en-US" altLang="ko-Kore-KR" spc="-40" dirty="0">
                  <a:solidFill>
                    <a:srgbClr val="1D6FA9"/>
                  </a:solidFill>
                  <a:latin typeface="+mn-ea"/>
                </a:rPr>
                <a:t> Conflict</a:t>
              </a:r>
              <a:endParaRPr kumimoji="1" lang="ko-Kore-KR" altLang="en-US" spc="-40" dirty="0">
                <a:solidFill>
                  <a:srgbClr val="1D6FA9"/>
                </a:solidFill>
                <a:latin typeface="+mn-ea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87CC8495-A999-BA50-D106-63E1067D815C}"/>
                </a:ext>
              </a:extLst>
            </p:cNvPr>
            <p:cNvSpPr/>
            <p:nvPr/>
          </p:nvSpPr>
          <p:spPr>
            <a:xfrm>
              <a:off x="5053150" y="3489204"/>
              <a:ext cx="2620269" cy="1224280"/>
            </a:xfrm>
            <a:prstGeom prst="rect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46548F20-B557-28DC-50EF-490146A575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53150" y="3901234"/>
              <a:ext cx="262026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736C25D2-0B94-0651-F0AD-FB72051045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53150" y="4307947"/>
              <a:ext cx="262026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5FC2402-E439-2500-D834-3B9559225EEC}"/>
                </a:ext>
              </a:extLst>
            </p:cNvPr>
            <p:cNvSpPr txBox="1"/>
            <p:nvPr/>
          </p:nvSpPr>
          <p:spPr>
            <a:xfrm>
              <a:off x="6272759" y="3581835"/>
              <a:ext cx="1306063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R" sz="1600" spc="-40" dirty="0">
                  <a:latin typeface="+mn-ea"/>
                </a:rPr>
                <a:t>D</a:t>
              </a:r>
              <a:r>
                <a:rPr kumimoji="1" lang="en-US" altLang="ko-Kore-KR" sz="1600" spc="-40" dirty="0">
                  <a:latin typeface="+mn-ea"/>
                </a:rPr>
                <a:t>P</a:t>
              </a:r>
              <a:r>
                <a:rPr kumimoji="1" lang="en-US" altLang="ko-Kore-KR" sz="1600" spc="-40" baseline="-25000" dirty="0">
                  <a:latin typeface="+mn-ea"/>
                </a:rPr>
                <a:t>21 </a:t>
              </a:r>
              <a:r>
                <a:rPr kumimoji="1" lang="en-US" altLang="ko-KR" sz="1600" spc="-40" dirty="0">
                  <a:latin typeface="+mn-ea"/>
                </a:rPr>
                <a:t>D</a:t>
              </a:r>
              <a:r>
                <a:rPr kumimoji="1" lang="en-US" altLang="ko-Kore-KR" sz="1600" spc="-40" dirty="0">
                  <a:latin typeface="+mn-ea"/>
                </a:rPr>
                <a:t>P</a:t>
              </a:r>
              <a:r>
                <a:rPr kumimoji="1" lang="en-US" altLang="ko-KR" sz="1600" spc="-40" baseline="-25000" dirty="0">
                  <a:latin typeface="+mn-ea"/>
                </a:rPr>
                <a:t>22</a:t>
              </a:r>
              <a:r>
                <a:rPr kumimoji="1" lang="en-US" altLang="ko-KR" sz="1600" spc="-40" dirty="0">
                  <a:latin typeface="+mn-ea"/>
                </a:rPr>
                <a:t> D</a:t>
              </a:r>
              <a:r>
                <a:rPr kumimoji="1" lang="en-US" altLang="ko-Kore-KR" sz="1600" spc="-40" dirty="0">
                  <a:latin typeface="+mn-ea"/>
                </a:rPr>
                <a:t>P</a:t>
              </a:r>
              <a:r>
                <a:rPr kumimoji="1" lang="en-US" altLang="ko-KR" sz="1600" spc="-40" baseline="-25000" dirty="0">
                  <a:latin typeface="+mn-ea"/>
                </a:rPr>
                <a:t>31</a:t>
              </a:r>
              <a:endParaRPr kumimoji="1" lang="en-US" altLang="ko-Kore-KR" sz="1600" spc="-40" dirty="0">
                <a:latin typeface="+mn-ea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14EAE54-51CA-0481-9D7D-5658F699A4CC}"/>
                </a:ext>
              </a:extLst>
            </p:cNvPr>
            <p:cNvSpPr txBox="1"/>
            <p:nvPr/>
          </p:nvSpPr>
          <p:spPr>
            <a:xfrm>
              <a:off x="6272759" y="3970389"/>
              <a:ext cx="840936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ko-Kore-KR" sz="1600" spc="-40" dirty="0">
                  <a:latin typeface="+mn-ea"/>
                </a:rPr>
                <a:t>DP</a:t>
              </a:r>
              <a:r>
                <a:rPr kumimoji="1" lang="en-US" altLang="ko-Kore-KR" sz="1600" spc="-40" baseline="-25000" dirty="0">
                  <a:latin typeface="+mn-ea"/>
                </a:rPr>
                <a:t>32 </a:t>
              </a:r>
              <a:r>
                <a:rPr kumimoji="1" lang="en-US" altLang="ko-Kore-KR" sz="1600" spc="-40" dirty="0">
                  <a:latin typeface="+mn-ea"/>
                </a:rPr>
                <a:t>DP</a:t>
              </a:r>
              <a:r>
                <a:rPr kumimoji="1" lang="en-US" altLang="ko-Kore-KR" sz="1600" spc="-40" baseline="-25000" dirty="0">
                  <a:latin typeface="+mn-ea"/>
                </a:rPr>
                <a:t>33</a:t>
              </a:r>
              <a:endParaRPr kumimoji="1" lang="en-US" altLang="ko-Kore-KR" sz="1600" spc="-40" dirty="0">
                <a:latin typeface="+mn-ea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3B360E33-2188-F62D-CAB3-333BA347925A}"/>
                </a:ext>
              </a:extLst>
            </p:cNvPr>
            <p:cNvSpPr txBox="1"/>
            <p:nvPr/>
          </p:nvSpPr>
          <p:spPr>
            <a:xfrm>
              <a:off x="7939486" y="3877411"/>
              <a:ext cx="1014392" cy="5539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kumimoji="1" lang="en-US" altLang="ko-Kore-KR" i="1" spc="-40" dirty="0">
                  <a:latin typeface="+mn-ea"/>
                </a:rPr>
                <a:t>If conflict:</a:t>
              </a:r>
            </a:p>
            <a:p>
              <a:pPr algn="ctr"/>
              <a:r>
                <a:rPr kumimoji="1" lang="en-US" altLang="ko-Kore-KR" i="1" u="sng" spc="-40" dirty="0">
                  <a:solidFill>
                    <a:srgbClr val="1D6FA9"/>
                  </a:solidFill>
                  <a:latin typeface="+mn-ea"/>
                </a:rPr>
                <a:t>break</a:t>
              </a:r>
              <a:endParaRPr kumimoji="1" lang="ko-Kore-KR" altLang="en-US" i="1" u="sng" spc="-40" dirty="0">
                <a:solidFill>
                  <a:srgbClr val="1D6FA9"/>
                </a:solidFill>
                <a:latin typeface="+mn-ea"/>
              </a:endParaRPr>
            </a:p>
          </p:txBody>
        </p:sp>
        <p:cxnSp>
          <p:nvCxnSpPr>
            <p:cNvPr id="108" name="꺾인 연결선[E] 107">
              <a:extLst>
                <a:ext uri="{FF2B5EF4-FFF2-40B4-BE49-F238E27FC236}">
                  <a16:creationId xmlns:a16="http://schemas.microsoft.com/office/drawing/2014/main" id="{E296E80E-44AB-10BA-A1EF-D652FBADE63D}"/>
                </a:ext>
              </a:extLst>
            </p:cNvPr>
            <p:cNvCxnSpPr>
              <a:cxnSpLocks/>
              <a:stCxn id="94" idx="3"/>
              <a:endCxn id="105" idx="1"/>
            </p:cNvCxnSpPr>
            <p:nvPr/>
          </p:nvCxnSpPr>
          <p:spPr>
            <a:xfrm flipV="1">
              <a:off x="7673420" y="4154410"/>
              <a:ext cx="266066" cy="34739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6" name="삼각형 125">
              <a:extLst>
                <a:ext uri="{FF2B5EF4-FFF2-40B4-BE49-F238E27FC236}">
                  <a16:creationId xmlns:a16="http://schemas.microsoft.com/office/drawing/2014/main" id="{7BCA99CC-D144-3F15-E9E7-175F4D6B18AF}"/>
                </a:ext>
              </a:extLst>
            </p:cNvPr>
            <p:cNvSpPr/>
            <p:nvPr/>
          </p:nvSpPr>
          <p:spPr>
            <a:xfrm rot="10800000">
              <a:off x="5084428" y="4795200"/>
              <a:ext cx="3777542" cy="34134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B2F6432-C07D-6DD2-E00E-970D3C775478}"/>
                </a:ext>
              </a:extLst>
            </p:cNvPr>
            <p:cNvSpPr txBox="1"/>
            <p:nvPr/>
          </p:nvSpPr>
          <p:spPr>
            <a:xfrm>
              <a:off x="5642586" y="4795529"/>
              <a:ext cx="256640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ore-KR" b="1" spc="-40" dirty="0">
                  <a:latin typeface="+mn-ea"/>
                </a:rPr>
                <a:t>DP propagation analysis</a:t>
              </a:r>
              <a:endParaRPr kumimoji="1" lang="ko-Kore-KR" altLang="en-US" b="1" spc="-40" dirty="0">
                <a:latin typeface="+mn-ea"/>
              </a:endParaRPr>
            </a:p>
          </p:txBody>
        </p:sp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73EBF319-9A38-FC37-EDF9-84587D000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2482" y="5206801"/>
              <a:ext cx="2075084" cy="12288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47978048-95DF-E731-19F5-2521E2CEB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49703" y="5179548"/>
              <a:ext cx="1943185" cy="1267030"/>
            </a:xfrm>
            <a:prstGeom prst="rect">
              <a:avLst/>
            </a:prstGeom>
          </p:spPr>
        </p:pic>
      </p:grp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AE2A73A4-771C-529A-3CD8-AB8D7AFC8471}"/>
              </a:ext>
            </a:extLst>
          </p:cNvPr>
          <p:cNvCxnSpPr>
            <a:cxnSpLocks/>
          </p:cNvCxnSpPr>
          <p:nvPr/>
        </p:nvCxnSpPr>
        <p:spPr>
          <a:xfrm flipH="1">
            <a:off x="47976" y="551843"/>
            <a:ext cx="904804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삼각형 148">
            <a:extLst>
              <a:ext uri="{FF2B5EF4-FFF2-40B4-BE49-F238E27FC236}">
                <a16:creationId xmlns:a16="http://schemas.microsoft.com/office/drawing/2014/main" id="{9055F377-03A6-7549-D4E6-88EE8A7C1A54}"/>
              </a:ext>
            </a:extLst>
          </p:cNvPr>
          <p:cNvSpPr/>
          <p:nvPr/>
        </p:nvSpPr>
        <p:spPr>
          <a:xfrm rot="5400000">
            <a:off x="2722037" y="2078157"/>
            <a:ext cx="2695247" cy="209205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39D5DC68-55BB-D5F2-B9EE-B96F15976641}"/>
              </a:ext>
            </a:extLst>
          </p:cNvPr>
          <p:cNvSpPr txBox="1"/>
          <p:nvPr/>
        </p:nvSpPr>
        <p:spPr>
          <a:xfrm rot="5400000">
            <a:off x="-778523" y="1948257"/>
            <a:ext cx="281278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sz="2000" b="1" spc="-40" dirty="0">
                <a:solidFill>
                  <a:srgbClr val="C00000"/>
                </a:solidFill>
                <a:latin typeface="+mn-ea"/>
              </a:rPr>
              <a:t>DP options </a:t>
            </a:r>
            <a:r>
              <a:rPr kumimoji="1" lang="en-US" altLang="ko-Kore-KR" sz="2000" spc="-40" dirty="0">
                <a:latin typeface="+mn-ea"/>
              </a:rPr>
              <a:t>of each FR 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CA042DB-24AB-FF8A-C1BF-03136352F1D2}"/>
              </a:ext>
            </a:extLst>
          </p:cNvPr>
          <p:cNvSpPr txBox="1">
            <a:spLocks/>
          </p:cNvSpPr>
          <p:nvPr/>
        </p:nvSpPr>
        <p:spPr>
          <a:xfrm>
            <a:off x="1" y="56902"/>
            <a:ext cx="8798214" cy="461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/>
              <a:t>여러 기능적 요구사항으로 인한 설계변경을 </a:t>
            </a:r>
            <a:r>
              <a:rPr lang="ko-Kore-KR" altLang="en-US" sz="2000" dirty="0"/>
              <a:t>위한 </a:t>
            </a:r>
            <a:r>
              <a:rPr lang="en-US" altLang="ko-Kore-KR" sz="2000" dirty="0"/>
              <a:t>systematic </a:t>
            </a:r>
            <a:r>
              <a:rPr lang="ko-Kore-KR" altLang="en-US" sz="2000" dirty="0"/>
              <a:t>방법론</a:t>
            </a:r>
            <a:endParaRPr lang="ko-KR" altLang="en-US" sz="2000" dirty="0"/>
          </a:p>
        </p:txBody>
      </p:sp>
      <p:pic>
        <p:nvPicPr>
          <p:cNvPr id="187" name="그림 186">
            <a:extLst>
              <a:ext uri="{FF2B5EF4-FFF2-40B4-BE49-F238E27FC236}">
                <a16:creationId xmlns:a16="http://schemas.microsoft.com/office/drawing/2014/main" id="{5CD9DA99-5A55-83DC-42AE-5AB4B71B2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866" y="454845"/>
            <a:ext cx="2357576" cy="31018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2A162F-DD24-FA85-6864-3DAC243EF82D}"/>
              </a:ext>
            </a:extLst>
          </p:cNvPr>
          <p:cNvSpPr txBox="1"/>
          <p:nvPr/>
        </p:nvSpPr>
        <p:spPr>
          <a:xfrm>
            <a:off x="487379" y="471348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kumimoji="1" lang="ko-KR" altLang="en-US" spc="-40" dirty="0">
              <a:latin typeface="+mn-ea"/>
            </a:endParaRPr>
          </a:p>
        </p:txBody>
      </p:sp>
      <p:sp>
        <p:nvSpPr>
          <p:cNvPr id="6" name="삼각형 148">
            <a:extLst>
              <a:ext uri="{FF2B5EF4-FFF2-40B4-BE49-F238E27FC236}">
                <a16:creationId xmlns:a16="http://schemas.microsoft.com/office/drawing/2014/main" id="{9F2789C9-984F-4647-8119-2478AC39571D}"/>
              </a:ext>
            </a:extLst>
          </p:cNvPr>
          <p:cNvSpPr/>
          <p:nvPr/>
        </p:nvSpPr>
        <p:spPr>
          <a:xfrm rot="16200000">
            <a:off x="3077345" y="5074683"/>
            <a:ext cx="2702935" cy="157919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4ADC34-46FC-BF5E-45C1-96D206E679EA}"/>
              </a:ext>
            </a:extLst>
          </p:cNvPr>
          <p:cNvSpPr txBox="1"/>
          <p:nvPr/>
        </p:nvSpPr>
        <p:spPr>
          <a:xfrm>
            <a:off x="256615" y="6139656"/>
            <a:ext cx="394696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en-US" sz="2000" spc="-40" dirty="0">
                <a:latin typeface="+mn-ea"/>
              </a:rPr>
              <a:t>Calculate </a:t>
            </a:r>
            <a:r>
              <a:rPr kumimoji="1" lang="en-US" altLang="en-US" sz="2000" b="1" spc="-40" dirty="0">
                <a:latin typeface="+mn-ea"/>
              </a:rPr>
              <a:t>total duration </a:t>
            </a:r>
            <a:endParaRPr kumimoji="1" lang="ko-Kore-KR" altLang="en-US" sz="2000" b="1" spc="-40" dirty="0"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9E95195-EF5C-9785-1EC0-06F44C6735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8288" b="12964"/>
          <a:stretch/>
        </p:blipFill>
        <p:spPr>
          <a:xfrm>
            <a:off x="214525" y="4184761"/>
            <a:ext cx="3940862" cy="1871699"/>
          </a:xfrm>
          <a:prstGeom prst="rect">
            <a:avLst/>
          </a:prstGeom>
        </p:spPr>
      </p:pic>
      <p:sp>
        <p:nvSpPr>
          <p:cNvPr id="7" name="화살표: 원형 6">
            <a:extLst>
              <a:ext uri="{FF2B5EF4-FFF2-40B4-BE49-F238E27FC236}">
                <a16:creationId xmlns:a16="http://schemas.microsoft.com/office/drawing/2014/main" id="{532F8F17-7725-EA68-E1E5-247B59E11BF4}"/>
              </a:ext>
            </a:extLst>
          </p:cNvPr>
          <p:cNvSpPr/>
          <p:nvPr/>
        </p:nvSpPr>
        <p:spPr>
          <a:xfrm>
            <a:off x="3233790" y="2362623"/>
            <a:ext cx="2157024" cy="2418537"/>
          </a:xfrm>
          <a:prstGeom prst="circularArrow">
            <a:avLst>
              <a:gd name="adj1" fmla="val 9614"/>
              <a:gd name="adj2" fmla="val 1142319"/>
              <a:gd name="adj3" fmla="val 7678529"/>
              <a:gd name="adj4" fmla="val 10800000"/>
              <a:gd name="adj5" fmla="val 12500"/>
            </a:avLst>
          </a:prstGeom>
          <a:solidFill>
            <a:schemeClr val="bg1">
              <a:lumMod val="65000"/>
              <a:alpha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2B31E5-1C26-7D06-393C-8EBE3C568C3E}"/>
              </a:ext>
            </a:extLst>
          </p:cNvPr>
          <p:cNvSpPr txBox="1"/>
          <p:nvPr/>
        </p:nvSpPr>
        <p:spPr>
          <a:xfrm>
            <a:off x="888648" y="6625848"/>
            <a:ext cx="394696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ko-KR" altLang="en-US" b="1" spc="-40" dirty="0">
                <a:solidFill>
                  <a:schemeClr val="bg1"/>
                </a:solidFill>
                <a:latin typeface="+mn-ea"/>
              </a:rPr>
              <a:t>마지막 비교할 수 있는 지표는</a:t>
            </a:r>
            <a:r>
              <a:rPr kumimoji="1" lang="en-US" altLang="ko-KR" b="1" spc="-40" dirty="0">
                <a:solidFill>
                  <a:schemeClr val="bg1"/>
                </a:solidFill>
                <a:latin typeface="+mn-ea"/>
              </a:rPr>
              <a:t>?</a:t>
            </a:r>
            <a:endParaRPr kumimoji="1" lang="ko-Kore-KR" altLang="en-US" b="1" spc="-4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028364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387709-10B5-CA42-E283-AEA257333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F5A7A3-E5C4-A127-1D6F-8EEACAD8E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55F78A-D2B9-2297-D5E8-03713D0F99CD}"/>
              </a:ext>
            </a:extLst>
          </p:cNvPr>
          <p:cNvSpPr txBox="1"/>
          <p:nvPr/>
        </p:nvSpPr>
        <p:spPr>
          <a:xfrm>
            <a:off x="1807814" y="3230548"/>
            <a:ext cx="75180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sz="2000" b="1" i="1" spc="-40" dirty="0">
                <a:solidFill>
                  <a:srgbClr val="C00000"/>
                </a:solidFill>
                <a:latin typeface="+mn-ea"/>
              </a:rPr>
              <a:t>FR</a:t>
            </a:r>
            <a:r>
              <a:rPr kumimoji="1" lang="en-US" altLang="ko-Kore-KR" sz="2000" b="1" i="1" spc="-40" baseline="-25000" dirty="0">
                <a:solidFill>
                  <a:srgbClr val="C00000"/>
                </a:solidFill>
                <a:latin typeface="+mn-ea"/>
              </a:rPr>
              <a:t>1</a:t>
            </a:r>
            <a:endParaRPr kumimoji="1" lang="en-US" altLang="ko-Kore-KR" sz="2000" b="1" i="1" spc="-4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767A353-07F0-5E8E-1427-619A3B8D7A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" r="-1"/>
          <a:stretch/>
        </p:blipFill>
        <p:spPr>
          <a:xfrm>
            <a:off x="9939188" y="-325930"/>
            <a:ext cx="5391235" cy="1893711"/>
          </a:xfrm>
          <a:prstGeom prst="rect">
            <a:avLst/>
          </a:prstGeom>
        </p:spPr>
      </p:pic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F10CE5DE-3047-C26D-9AE9-FAC3E282E285}"/>
              </a:ext>
            </a:extLst>
          </p:cNvPr>
          <p:cNvCxnSpPr>
            <a:cxnSpLocks/>
          </p:cNvCxnSpPr>
          <p:nvPr/>
        </p:nvCxnSpPr>
        <p:spPr>
          <a:xfrm>
            <a:off x="-14262" y="3127745"/>
            <a:ext cx="90939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94C8346-9AEF-6AD4-A53D-988C44891C14}"/>
              </a:ext>
            </a:extLst>
          </p:cNvPr>
          <p:cNvSpPr txBox="1"/>
          <p:nvPr/>
        </p:nvSpPr>
        <p:spPr>
          <a:xfrm>
            <a:off x="313874" y="5412808"/>
            <a:ext cx="30392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DP</a:t>
            </a:r>
            <a:endParaRPr kumimoji="1" lang="ko-Kore-KR" altLang="en-US" b="1" spc="-40" dirty="0">
              <a:latin typeface="+mn-ea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AA2E90F-E869-29B6-208D-27C390EE9B46}"/>
              </a:ext>
            </a:extLst>
          </p:cNvPr>
          <p:cNvCxnSpPr>
            <a:cxnSpLocks/>
          </p:cNvCxnSpPr>
          <p:nvPr/>
        </p:nvCxnSpPr>
        <p:spPr>
          <a:xfrm flipH="1" flipV="1">
            <a:off x="6641663" y="3174760"/>
            <a:ext cx="5981" cy="28593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제목 1">
            <a:extLst>
              <a:ext uri="{FF2B5EF4-FFF2-40B4-BE49-F238E27FC236}">
                <a16:creationId xmlns:a16="http://schemas.microsoft.com/office/drawing/2014/main" id="{0795723A-8683-5A14-08B4-6AD99F114A7B}"/>
              </a:ext>
            </a:extLst>
          </p:cNvPr>
          <p:cNvSpPr txBox="1">
            <a:spLocks/>
          </p:cNvSpPr>
          <p:nvPr/>
        </p:nvSpPr>
        <p:spPr>
          <a:xfrm>
            <a:off x="23108" y="-36966"/>
            <a:ext cx="3811187" cy="586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ore-KR" sz="2800" b="0" dirty="0"/>
              <a:t>Case study (Hybrid Bike)</a:t>
            </a:r>
            <a:endParaRPr lang="ko-KR" altLang="en-US" sz="2800" b="0" dirty="0"/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DAF6DECA-29CE-929C-11AB-387FD37ED183}"/>
              </a:ext>
            </a:extLst>
          </p:cNvPr>
          <p:cNvCxnSpPr>
            <a:cxnSpLocks/>
          </p:cNvCxnSpPr>
          <p:nvPr/>
        </p:nvCxnSpPr>
        <p:spPr>
          <a:xfrm>
            <a:off x="778674" y="3678893"/>
            <a:ext cx="8315157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직선 연결선[R] 79">
            <a:extLst>
              <a:ext uri="{FF2B5EF4-FFF2-40B4-BE49-F238E27FC236}">
                <a16:creationId xmlns:a16="http://schemas.microsoft.com/office/drawing/2014/main" id="{0A8A51DC-CBF0-3998-F539-3548020809BB}"/>
              </a:ext>
            </a:extLst>
          </p:cNvPr>
          <p:cNvCxnSpPr>
            <a:cxnSpLocks/>
          </p:cNvCxnSpPr>
          <p:nvPr/>
        </p:nvCxnSpPr>
        <p:spPr>
          <a:xfrm>
            <a:off x="824546" y="4994637"/>
            <a:ext cx="826928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9C73BB-7E92-E98D-8686-38766D5E87A5}"/>
              </a:ext>
            </a:extLst>
          </p:cNvPr>
          <p:cNvSpPr txBox="1"/>
          <p:nvPr/>
        </p:nvSpPr>
        <p:spPr>
          <a:xfrm>
            <a:off x="116180" y="1128192"/>
            <a:ext cx="1120486" cy="1573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en-US" spc="-40" dirty="0">
                <a:solidFill>
                  <a:srgbClr val="C00000"/>
                </a:solidFill>
                <a:latin typeface="+mn-ea"/>
              </a:rPr>
              <a:t>- </a:t>
            </a:r>
            <a:r>
              <a:rPr kumimoji="1" lang="ko-Kore-KR" altLang="en-US" spc="-40" dirty="0">
                <a:solidFill>
                  <a:srgbClr val="C00000"/>
                </a:solidFill>
                <a:latin typeface="+mn-ea"/>
              </a:rPr>
              <a:t>조향성 </a:t>
            </a:r>
            <a:endParaRPr kumimoji="1" lang="en-US" altLang="ko-Kore-KR" spc="-40" dirty="0">
              <a:solidFill>
                <a:srgbClr val="C00000"/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kumimoji="1" lang="en-US" altLang="en-US" spc="-40" dirty="0">
                <a:solidFill>
                  <a:srgbClr val="7030A0"/>
                </a:solidFill>
                <a:latin typeface="+mn-ea"/>
              </a:rPr>
              <a:t>- </a:t>
            </a:r>
            <a:r>
              <a:rPr kumimoji="1" lang="ko-Kore-KR" altLang="en-US" spc="-40" dirty="0">
                <a:solidFill>
                  <a:srgbClr val="7030A0"/>
                </a:solidFill>
                <a:latin typeface="+mn-ea"/>
              </a:rPr>
              <a:t>안전성 </a:t>
            </a:r>
            <a:endParaRPr kumimoji="1" lang="en-US" altLang="ko-Kore-KR" spc="-40" dirty="0">
              <a:solidFill>
                <a:srgbClr val="7030A0"/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kumimoji="1" lang="en-US" altLang="en-US" spc="-40" dirty="0">
                <a:solidFill>
                  <a:srgbClr val="00B050"/>
                </a:solidFill>
                <a:latin typeface="+mn-ea"/>
              </a:rPr>
              <a:t>- </a:t>
            </a:r>
            <a:r>
              <a:rPr kumimoji="1" lang="ko-Kore-KR" altLang="en-US" spc="-40" dirty="0">
                <a:solidFill>
                  <a:srgbClr val="00B050"/>
                </a:solidFill>
                <a:latin typeface="+mn-ea"/>
              </a:rPr>
              <a:t>가속도</a:t>
            </a:r>
            <a:endParaRPr kumimoji="1" lang="en-US" altLang="ko-Kore-KR" spc="-40" dirty="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47840B-0460-53C9-5D87-851FA916270B}"/>
              </a:ext>
            </a:extLst>
          </p:cNvPr>
          <p:cNvSpPr txBox="1"/>
          <p:nvPr/>
        </p:nvSpPr>
        <p:spPr>
          <a:xfrm>
            <a:off x="1219146" y="4583041"/>
            <a:ext cx="25231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latin typeface="+mn-ea"/>
              </a:rPr>
              <a:t>(1)</a:t>
            </a:r>
            <a:endParaRPr kumimoji="1" lang="en-US" altLang="ko-Kore-KR" spc="-40" dirty="0"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030D574-BCFB-4287-AE82-FBE4E4D85D86}"/>
              </a:ext>
            </a:extLst>
          </p:cNvPr>
          <p:cNvSpPr txBox="1"/>
          <p:nvPr/>
        </p:nvSpPr>
        <p:spPr>
          <a:xfrm>
            <a:off x="4413876" y="4583041"/>
            <a:ext cx="2843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b="1" spc="-40" dirty="0">
                <a:highlight>
                  <a:srgbClr val="FFFF00"/>
                </a:highlight>
                <a:latin typeface="+mn-ea"/>
              </a:rPr>
              <a:t>(</a:t>
            </a:r>
            <a:r>
              <a:rPr kumimoji="1" lang="en-US" altLang="ko-Kore-KR" b="1" spc="-40" dirty="0">
                <a:highlight>
                  <a:srgbClr val="FFFF00"/>
                </a:highlight>
                <a:latin typeface="+mn-ea"/>
              </a:rPr>
              <a:t>1)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262ECC-4239-3672-C4BA-13CF0ED7C76F}"/>
              </a:ext>
            </a:extLst>
          </p:cNvPr>
          <p:cNvSpPr txBox="1"/>
          <p:nvPr/>
        </p:nvSpPr>
        <p:spPr>
          <a:xfrm>
            <a:off x="5774956" y="4583041"/>
            <a:ext cx="25231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latin typeface="+mn-ea"/>
              </a:rPr>
              <a:t>(</a:t>
            </a:r>
            <a:r>
              <a:rPr kumimoji="1" lang="en-US" altLang="ko-Kore-KR" spc="-40" dirty="0">
                <a:latin typeface="+mn-ea"/>
              </a:rPr>
              <a:t>2)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1D278F1-378D-4EBC-1493-396AD0C6DA7F}"/>
              </a:ext>
            </a:extLst>
          </p:cNvPr>
          <p:cNvSpPr txBox="1"/>
          <p:nvPr/>
        </p:nvSpPr>
        <p:spPr>
          <a:xfrm>
            <a:off x="7399242" y="4583041"/>
            <a:ext cx="25231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latin typeface="+mn-ea"/>
              </a:rPr>
              <a:t>(</a:t>
            </a:r>
            <a:r>
              <a:rPr kumimoji="1" lang="en-US" altLang="ko-Kore-KR" spc="-40" dirty="0">
                <a:latin typeface="+mn-ea"/>
              </a:rPr>
              <a:t>1)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6837E3-897D-FCD4-A43E-669634C4AE28}"/>
              </a:ext>
            </a:extLst>
          </p:cNvPr>
          <p:cNvSpPr txBox="1"/>
          <p:nvPr/>
        </p:nvSpPr>
        <p:spPr>
          <a:xfrm>
            <a:off x="8538068" y="4583041"/>
            <a:ext cx="2843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b="1" spc="-40" dirty="0">
                <a:highlight>
                  <a:srgbClr val="FFFF00"/>
                </a:highlight>
                <a:latin typeface="+mn-ea"/>
              </a:rPr>
              <a:t>(</a:t>
            </a:r>
            <a:r>
              <a:rPr kumimoji="1" lang="en-US" altLang="ko-Kore-KR" b="1" spc="-40" dirty="0">
                <a:highlight>
                  <a:srgbClr val="FFFF00"/>
                </a:highlight>
                <a:latin typeface="+mn-ea"/>
              </a:rPr>
              <a:t>2)</a:t>
            </a:r>
          </a:p>
        </p:txBody>
      </p: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1610F9DC-B98A-7E7A-6E96-B047C484DDE2}"/>
              </a:ext>
            </a:extLst>
          </p:cNvPr>
          <p:cNvCxnSpPr>
            <a:cxnSpLocks/>
          </p:cNvCxnSpPr>
          <p:nvPr/>
        </p:nvCxnSpPr>
        <p:spPr>
          <a:xfrm flipH="1" flipV="1">
            <a:off x="3750880" y="3174760"/>
            <a:ext cx="5981" cy="28593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C7F306E-AF2B-6606-EF7A-DE9EBDFC6C11}"/>
              </a:ext>
            </a:extLst>
          </p:cNvPr>
          <p:cNvSpPr txBox="1"/>
          <p:nvPr/>
        </p:nvSpPr>
        <p:spPr>
          <a:xfrm>
            <a:off x="4886051" y="3230548"/>
            <a:ext cx="75180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sz="2000" b="1" i="1" spc="-40" dirty="0">
                <a:solidFill>
                  <a:srgbClr val="7030A0"/>
                </a:solidFill>
                <a:latin typeface="+mn-ea"/>
              </a:rPr>
              <a:t>FR</a:t>
            </a:r>
            <a:r>
              <a:rPr kumimoji="1" lang="en-US" altLang="ko-Kore-KR" sz="2000" b="1" i="1" spc="-40" baseline="-25000" dirty="0">
                <a:solidFill>
                  <a:srgbClr val="7030A0"/>
                </a:solidFill>
                <a:latin typeface="+mn-ea"/>
              </a:rPr>
              <a:t>2</a:t>
            </a:r>
            <a:endParaRPr kumimoji="1" lang="en-US" altLang="ko-Kore-KR" sz="2000" b="1" i="1" spc="-40" dirty="0">
              <a:solidFill>
                <a:srgbClr val="7030A0"/>
              </a:solidFill>
              <a:latin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B446ACD-D315-F1A1-DEF8-87E8ABF979C6}"/>
              </a:ext>
            </a:extLst>
          </p:cNvPr>
          <p:cNvSpPr txBox="1"/>
          <p:nvPr/>
        </p:nvSpPr>
        <p:spPr>
          <a:xfrm>
            <a:off x="7651450" y="3230548"/>
            <a:ext cx="75180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sz="2000" b="1" i="1" spc="-40" dirty="0">
                <a:solidFill>
                  <a:srgbClr val="00B050"/>
                </a:solidFill>
                <a:latin typeface="+mn-ea"/>
              </a:rPr>
              <a:t>FR</a:t>
            </a:r>
            <a:r>
              <a:rPr kumimoji="1" lang="en-US" altLang="ko-Kore-KR" sz="2000" b="1" i="1" spc="-40" baseline="-25000" dirty="0">
                <a:solidFill>
                  <a:srgbClr val="00B050"/>
                </a:solidFill>
                <a:latin typeface="+mn-ea"/>
              </a:rPr>
              <a:t>3</a:t>
            </a:r>
            <a:endParaRPr kumimoji="1" lang="en-US" altLang="ko-Kore-KR" sz="2000" b="1" i="1" spc="-40" dirty="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AC58816-6CF7-CD43-69D9-2C7839C9B13A}"/>
              </a:ext>
            </a:extLst>
          </p:cNvPr>
          <p:cNvSpPr txBox="1"/>
          <p:nvPr/>
        </p:nvSpPr>
        <p:spPr>
          <a:xfrm>
            <a:off x="1872598" y="5089028"/>
            <a:ext cx="572593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A-1</a:t>
            </a:r>
            <a:r>
              <a:rPr kumimoji="1" lang="en-US" altLang="ko-Kore-KR" sz="1800" spc="-40" dirty="0">
                <a:latin typeface="+mn-ea"/>
              </a:rPr>
              <a:t>↓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1CCB82-E95B-6559-931E-0BAFEDDAF175}"/>
              </a:ext>
            </a:extLst>
          </p:cNvPr>
          <p:cNvSpPr txBox="1"/>
          <p:nvPr/>
        </p:nvSpPr>
        <p:spPr>
          <a:xfrm>
            <a:off x="1113864" y="5108719"/>
            <a:ext cx="55496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B-</a:t>
            </a:r>
            <a:r>
              <a:rPr kumimoji="1" lang="en-US" altLang="ko-KR" spc="-40" dirty="0">
                <a:latin typeface="+mn-ea"/>
              </a:rPr>
              <a:t>1</a:t>
            </a:r>
            <a:r>
              <a:rPr kumimoji="1" lang="en-US" altLang="ko-Kore-KR" sz="1800" spc="-40" dirty="0">
                <a:latin typeface="+mn-ea"/>
              </a:rPr>
              <a:t>↑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DC4A203-04CF-0B5F-E633-3F2C52E4CE42}"/>
              </a:ext>
            </a:extLst>
          </p:cNvPr>
          <p:cNvSpPr txBox="1"/>
          <p:nvPr/>
        </p:nvSpPr>
        <p:spPr>
          <a:xfrm>
            <a:off x="5624219" y="5089028"/>
            <a:ext cx="572593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A-1</a:t>
            </a:r>
            <a:r>
              <a:rPr kumimoji="1" lang="en-US" altLang="ko-Kore-KR" sz="1800" spc="-40" dirty="0">
                <a:latin typeface="+mn-ea"/>
              </a:rPr>
              <a:t>↑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8890AC1-1D0E-1E8E-FF8C-D094E1C70E2A}"/>
              </a:ext>
            </a:extLst>
          </p:cNvPr>
          <p:cNvSpPr txBox="1"/>
          <p:nvPr/>
        </p:nvSpPr>
        <p:spPr>
          <a:xfrm>
            <a:off x="8377929" y="5089028"/>
            <a:ext cx="572593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A-1</a:t>
            </a:r>
            <a:r>
              <a:rPr kumimoji="1" lang="en-US" altLang="ko-Kore-KR" sz="1800" spc="-40" dirty="0">
                <a:latin typeface="+mn-ea"/>
              </a:rPr>
              <a:t>↓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105AF03-9ABD-7F3B-6D9B-4E15A6422984}"/>
              </a:ext>
            </a:extLst>
          </p:cNvPr>
          <p:cNvSpPr txBox="1"/>
          <p:nvPr/>
        </p:nvSpPr>
        <p:spPr>
          <a:xfrm>
            <a:off x="1272127" y="3826943"/>
            <a:ext cx="113281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ko-Kore-KR" i="1" spc="-40" dirty="0">
                <a:latin typeface="+mn-ea"/>
              </a:rPr>
              <a:t>Trail</a:t>
            </a:r>
            <a:r>
              <a:rPr kumimoji="1" lang="ko-Kore-KR" altLang="en-US" i="1" spc="-40" dirty="0">
                <a:latin typeface="+mn-ea"/>
              </a:rPr>
              <a:t>길이</a:t>
            </a:r>
            <a:r>
              <a:rPr kumimoji="1" lang="en-US" altLang="ko-Kore-KR" sz="1800" i="1" spc="-40" dirty="0">
                <a:latin typeface="+mn-ea"/>
              </a:rPr>
              <a:t>↓</a:t>
            </a:r>
            <a:r>
              <a:rPr kumimoji="1" lang="ko-Kore-KR" altLang="en-US" i="1" spc="-40" dirty="0">
                <a:latin typeface="+mn-ea"/>
              </a:rPr>
              <a:t> 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6CA0CA0-915D-6F96-F5DA-793268056736}"/>
              </a:ext>
            </a:extLst>
          </p:cNvPr>
          <p:cNvSpPr txBox="1"/>
          <p:nvPr/>
        </p:nvSpPr>
        <p:spPr>
          <a:xfrm>
            <a:off x="5300874" y="3826943"/>
            <a:ext cx="113281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ko-Kore-KR" i="1" spc="-40" dirty="0">
                <a:latin typeface="+mn-ea"/>
              </a:rPr>
              <a:t>Trail</a:t>
            </a:r>
            <a:r>
              <a:rPr kumimoji="1" lang="ko-Kore-KR" altLang="en-US" i="1" spc="-40" dirty="0">
                <a:latin typeface="+mn-ea"/>
              </a:rPr>
              <a:t>길이 </a:t>
            </a:r>
            <a:r>
              <a:rPr kumimoji="1" lang="en-US" altLang="ko-Kore-KR" sz="1800" i="1" spc="-40" dirty="0">
                <a:latin typeface="+mn-ea"/>
              </a:rPr>
              <a:t>↑</a:t>
            </a:r>
            <a:endParaRPr kumimoji="1" lang="ko-Kore-KR" altLang="en-US" i="1" spc="-40" dirty="0">
              <a:latin typeface="+mn-ea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383F0B6-58B0-FED0-36A3-9516A74FA18C}"/>
              </a:ext>
            </a:extLst>
          </p:cNvPr>
          <p:cNvSpPr txBox="1"/>
          <p:nvPr/>
        </p:nvSpPr>
        <p:spPr>
          <a:xfrm>
            <a:off x="3934584" y="3826943"/>
            <a:ext cx="117654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ko-Kore-KR" i="1" spc="-40" dirty="0">
                <a:latin typeface="+mn-ea"/>
              </a:rPr>
              <a:t>BB drop</a:t>
            </a:r>
            <a:r>
              <a:rPr kumimoji="1" lang="en-US" altLang="ko-Kore-KR" sz="1800" i="1" spc="-40" dirty="0">
                <a:latin typeface="+mn-ea"/>
              </a:rPr>
              <a:t> ↓</a:t>
            </a:r>
            <a:r>
              <a:rPr kumimoji="1" lang="en-US" altLang="ko-Kore-KR" i="1" spc="-40" dirty="0">
                <a:latin typeface="+mn-ea"/>
              </a:rPr>
              <a:t> </a:t>
            </a:r>
            <a:endParaRPr kumimoji="1" lang="ko-Kore-KR" altLang="en-US" i="1" spc="-40" dirty="0">
              <a:latin typeface="+mn-ea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FA0FBD4-459A-722E-2FC9-935DAF338E0C}"/>
              </a:ext>
            </a:extLst>
          </p:cNvPr>
          <p:cNvSpPr txBox="1"/>
          <p:nvPr/>
        </p:nvSpPr>
        <p:spPr>
          <a:xfrm>
            <a:off x="7038915" y="3826943"/>
            <a:ext cx="198676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ko-Kore-KR" altLang="en-US" i="1" spc="-40" dirty="0">
                <a:latin typeface="+mn-ea"/>
              </a:rPr>
              <a:t>휠 제어 </a:t>
            </a:r>
            <a:r>
              <a:rPr kumimoji="1" lang="en-US" altLang="ko-Kore-KR" i="1" spc="-40" dirty="0">
                <a:latin typeface="+mn-ea"/>
              </a:rPr>
              <a:t>(</a:t>
            </a:r>
            <a:r>
              <a:rPr kumimoji="1" lang="ko-Kore-KR" altLang="en-US" i="1" spc="-40" dirty="0">
                <a:latin typeface="+mn-ea"/>
              </a:rPr>
              <a:t>크기</a:t>
            </a:r>
            <a:r>
              <a:rPr kumimoji="1" lang="en-US" altLang="ko-Kore-KR" i="1" spc="-40" dirty="0">
                <a:latin typeface="+mn-ea"/>
              </a:rPr>
              <a:t>, </a:t>
            </a:r>
            <a:r>
              <a:rPr kumimoji="1" lang="ko-Kore-KR" altLang="en-US" i="1" spc="-40" dirty="0">
                <a:latin typeface="+mn-ea"/>
              </a:rPr>
              <a:t>무게</a:t>
            </a:r>
            <a:r>
              <a:rPr kumimoji="1" lang="en-US" altLang="ko-Kore-KR" i="1" spc="-40" dirty="0">
                <a:latin typeface="+mn-ea"/>
              </a:rPr>
              <a:t>)</a:t>
            </a:r>
            <a:endParaRPr kumimoji="1" lang="ko-Kore-KR" altLang="en-US" i="1" spc="-40" dirty="0">
              <a:latin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B0AA60D-588C-A728-90EC-37E14A91CD51}"/>
              </a:ext>
            </a:extLst>
          </p:cNvPr>
          <p:cNvSpPr txBox="1"/>
          <p:nvPr/>
        </p:nvSpPr>
        <p:spPr>
          <a:xfrm>
            <a:off x="4258048" y="5108719"/>
            <a:ext cx="566181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C-1</a:t>
            </a:r>
            <a:r>
              <a:rPr kumimoji="1" lang="en-US" altLang="ko-Kore-KR" sz="1800" spc="-40" dirty="0">
                <a:latin typeface="+mn-ea"/>
              </a:rPr>
              <a:t>↓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A7AE433-8AE7-6CFD-AEE9-0D86690D4FAC}"/>
              </a:ext>
            </a:extLst>
          </p:cNvPr>
          <p:cNvSpPr txBox="1"/>
          <p:nvPr/>
        </p:nvSpPr>
        <p:spPr>
          <a:xfrm>
            <a:off x="7221966" y="5108719"/>
            <a:ext cx="72584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A-3 </a:t>
            </a:r>
            <a:r>
              <a:rPr kumimoji="1" lang="en-US" altLang="ko-Kore-KR" sz="1800" spc="-40" dirty="0">
                <a:latin typeface="+mn-ea"/>
              </a:rPr>
              <a:t>↑</a:t>
            </a:r>
            <a:r>
              <a:rPr kumimoji="1" lang="en-US" altLang="ko-Kore-KR" spc="-40" dirty="0">
                <a:latin typeface="+mn-ea"/>
              </a:rPr>
              <a:t> </a:t>
            </a:r>
          </a:p>
          <a:p>
            <a:pPr algn="l"/>
            <a:r>
              <a:rPr kumimoji="1" lang="en-US" altLang="ko-Kore-KR" spc="-40" dirty="0">
                <a:latin typeface="+mn-ea"/>
              </a:rPr>
              <a:t>F-1 </a:t>
            </a:r>
            <a:r>
              <a:rPr kumimoji="1" lang="en-US" altLang="ko-Kore-KR" sz="1800" spc="-40" dirty="0">
                <a:latin typeface="+mn-ea"/>
              </a:rPr>
              <a:t>↑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2E74039-1149-43CE-E4CD-867455A21B4D}"/>
              </a:ext>
            </a:extLst>
          </p:cNvPr>
          <p:cNvSpPr txBox="1"/>
          <p:nvPr/>
        </p:nvSpPr>
        <p:spPr>
          <a:xfrm>
            <a:off x="8377929" y="5393828"/>
            <a:ext cx="572593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C-1</a:t>
            </a:r>
            <a:r>
              <a:rPr kumimoji="1" lang="en-US" altLang="ko-Kore-KR" sz="1800" spc="-40" dirty="0">
                <a:latin typeface="+mn-ea"/>
              </a:rPr>
              <a:t>↓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9C2461E-8E90-844D-57FB-48A86D80E99D}"/>
              </a:ext>
            </a:extLst>
          </p:cNvPr>
          <p:cNvSpPr txBox="1"/>
          <p:nvPr/>
        </p:nvSpPr>
        <p:spPr>
          <a:xfrm>
            <a:off x="4258248" y="5411834"/>
            <a:ext cx="5854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ore-KR" spc="-40" dirty="0">
                <a:latin typeface="+mn-ea"/>
              </a:rPr>
              <a:t>D-1</a:t>
            </a:r>
            <a:r>
              <a:rPr kumimoji="1" lang="en-US" altLang="ko-Kore-KR" sz="1800" spc="-40" dirty="0">
                <a:latin typeface="+mn-ea"/>
              </a:rPr>
              <a:t>↑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AEE9729-2495-9A92-7559-D87DE7D8F0A6}"/>
              </a:ext>
            </a:extLst>
          </p:cNvPr>
          <p:cNvSpPr txBox="1"/>
          <p:nvPr/>
        </p:nvSpPr>
        <p:spPr>
          <a:xfrm>
            <a:off x="1872598" y="5404339"/>
            <a:ext cx="572593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A-</a:t>
            </a:r>
            <a:r>
              <a:rPr kumimoji="1" lang="en-US" altLang="ko-KR" spc="-40" dirty="0">
                <a:latin typeface="+mn-ea"/>
              </a:rPr>
              <a:t>2</a:t>
            </a:r>
            <a:r>
              <a:rPr kumimoji="1" lang="en-US" altLang="ko-Kore-KR" sz="1800" spc="-40" dirty="0">
                <a:latin typeface="+mn-ea"/>
              </a:rPr>
              <a:t>↓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84139-3B38-A68C-4D60-E4BA845CE31E}"/>
              </a:ext>
            </a:extLst>
          </p:cNvPr>
          <p:cNvSpPr txBox="1"/>
          <p:nvPr/>
        </p:nvSpPr>
        <p:spPr>
          <a:xfrm>
            <a:off x="3051875" y="4583041"/>
            <a:ext cx="25231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latin typeface="+mn-ea"/>
              </a:rPr>
              <a:t>(3</a:t>
            </a:r>
            <a:r>
              <a:rPr kumimoji="1" lang="en-US" altLang="ko-Kore-KR" spc="-40" dirty="0">
                <a:latin typeface="+mn-ea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B1DE48-026C-5D4E-3253-AA9D848EB71C}"/>
              </a:ext>
            </a:extLst>
          </p:cNvPr>
          <p:cNvSpPr txBox="1"/>
          <p:nvPr/>
        </p:nvSpPr>
        <p:spPr>
          <a:xfrm>
            <a:off x="2532929" y="3842511"/>
            <a:ext cx="11939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i="1" spc="-40" dirty="0">
                <a:latin typeface="+mn-ea"/>
              </a:rPr>
              <a:t>휠베이스 </a:t>
            </a:r>
            <a:r>
              <a:rPr kumimoji="1" lang="en-US" altLang="ko-Kore-KR" i="1" spc="-40" dirty="0">
                <a:latin typeface="+mn-ea"/>
              </a:rPr>
              <a:t>↓</a:t>
            </a:r>
            <a:endParaRPr kumimoji="1" lang="ko-Kore-KR" altLang="en-US" i="1" spc="-4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A0298-36ED-4348-1FF0-971555F22A3A}"/>
              </a:ext>
            </a:extLst>
          </p:cNvPr>
          <p:cNvSpPr txBox="1"/>
          <p:nvPr/>
        </p:nvSpPr>
        <p:spPr>
          <a:xfrm>
            <a:off x="2938693" y="5109080"/>
            <a:ext cx="566181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pc="-40" dirty="0">
                <a:latin typeface="+mn-ea"/>
              </a:rPr>
              <a:t>C</a:t>
            </a:r>
            <a:r>
              <a:rPr kumimoji="1" lang="en-US" altLang="ko-Kore-KR" spc="-40" dirty="0">
                <a:latin typeface="+mn-ea"/>
              </a:rPr>
              <a:t>-1</a:t>
            </a:r>
            <a:r>
              <a:rPr kumimoji="1" lang="en-US" altLang="ko-Kore-KR" sz="1800" spc="-40" dirty="0">
                <a:latin typeface="+mn-ea"/>
              </a:rPr>
              <a:t>↓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E104B-F5A0-154B-2C48-72B686BD8227}"/>
              </a:ext>
            </a:extLst>
          </p:cNvPr>
          <p:cNvSpPr txBox="1"/>
          <p:nvPr/>
        </p:nvSpPr>
        <p:spPr>
          <a:xfrm>
            <a:off x="4258048" y="5707812"/>
            <a:ext cx="57750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ore-KR" spc="-40" dirty="0">
                <a:latin typeface="+mn-ea"/>
              </a:rPr>
              <a:t>E-1</a:t>
            </a:r>
            <a:r>
              <a:rPr kumimoji="1" lang="en-US" altLang="ko-Kore-KR" sz="1800" spc="-40" dirty="0">
                <a:latin typeface="+mn-ea"/>
              </a:rPr>
              <a:t>↑</a:t>
            </a:r>
            <a:endParaRPr kumimoji="1" lang="ko-Kore-KR" altLang="en-US" spc="-40" dirty="0">
              <a:latin typeface="+mn-ea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AF29078-5766-E5F4-4E93-F5FE9F4E0A57}"/>
              </a:ext>
            </a:extLst>
          </p:cNvPr>
          <p:cNvCxnSpPr>
            <a:cxnSpLocks/>
          </p:cNvCxnSpPr>
          <p:nvPr/>
        </p:nvCxnSpPr>
        <p:spPr>
          <a:xfrm>
            <a:off x="824546" y="4236479"/>
            <a:ext cx="826928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꺾인 연결선[E] 19">
            <a:extLst>
              <a:ext uri="{FF2B5EF4-FFF2-40B4-BE49-F238E27FC236}">
                <a16:creationId xmlns:a16="http://schemas.microsoft.com/office/drawing/2014/main" id="{32541F5E-2AE1-3F1D-38D9-001211BB607C}"/>
              </a:ext>
            </a:extLst>
          </p:cNvPr>
          <p:cNvCxnSpPr>
            <a:cxnSpLocks/>
            <a:stCxn id="37" idx="0"/>
            <a:endCxn id="5" idx="0"/>
          </p:cNvCxnSpPr>
          <p:nvPr/>
        </p:nvCxnSpPr>
        <p:spPr>
          <a:xfrm rot="16200000" flipV="1">
            <a:off x="3867048" y="3894025"/>
            <a:ext cx="12700" cy="1378031"/>
          </a:xfrm>
          <a:prstGeom prst="bentConnector3">
            <a:avLst>
              <a:gd name="adj1" fmla="val 699984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020F862-ADD6-2424-2D29-094EAE334A2A}"/>
              </a:ext>
            </a:extLst>
          </p:cNvPr>
          <p:cNvSpPr txBox="1"/>
          <p:nvPr/>
        </p:nvSpPr>
        <p:spPr>
          <a:xfrm>
            <a:off x="3410068" y="4315341"/>
            <a:ext cx="785408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solidFill>
                  <a:srgbClr val="C00000"/>
                </a:solidFill>
                <a:latin typeface="+mn-ea"/>
              </a:rPr>
              <a:t>Synergy</a:t>
            </a:r>
            <a:endParaRPr kumimoji="1" lang="ko-Kore-KR" altLang="en-US" spc="-40" dirty="0">
              <a:solidFill>
                <a:srgbClr val="C00000"/>
              </a:solidFill>
              <a:latin typeface="+mn-ea"/>
            </a:endParaRPr>
          </a:p>
        </p:txBody>
      </p:sp>
      <p:cxnSp>
        <p:nvCxnSpPr>
          <p:cNvPr id="27" name="꺾인 연결선[E] 26">
            <a:extLst>
              <a:ext uri="{FF2B5EF4-FFF2-40B4-BE49-F238E27FC236}">
                <a16:creationId xmlns:a16="http://schemas.microsoft.com/office/drawing/2014/main" id="{0764B13C-EA13-2DE1-F4B2-899932876B81}"/>
              </a:ext>
            </a:extLst>
          </p:cNvPr>
          <p:cNvCxnSpPr>
            <a:cxnSpLocks/>
            <a:stCxn id="41" idx="0"/>
            <a:endCxn id="38" idx="0"/>
          </p:cNvCxnSpPr>
          <p:nvPr/>
        </p:nvCxnSpPr>
        <p:spPr>
          <a:xfrm rot="16200000" flipV="1">
            <a:off x="7290684" y="3193470"/>
            <a:ext cx="12700" cy="2779142"/>
          </a:xfrm>
          <a:prstGeom prst="bentConnector3">
            <a:avLst>
              <a:gd name="adj1" fmla="val 771433"/>
            </a:avLst>
          </a:prstGeom>
          <a:ln w="25400">
            <a:solidFill>
              <a:srgbClr val="1D6FA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B0F2A70-E3ED-B006-C84E-BF54E6433FEB}"/>
              </a:ext>
            </a:extLst>
          </p:cNvPr>
          <p:cNvSpPr txBox="1"/>
          <p:nvPr/>
        </p:nvSpPr>
        <p:spPr>
          <a:xfrm>
            <a:off x="6979615" y="4315341"/>
            <a:ext cx="78540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solidFill>
                  <a:srgbClr val="1D6FA9"/>
                </a:solidFill>
                <a:latin typeface="+mn-ea"/>
              </a:rPr>
              <a:t>Conflict</a:t>
            </a:r>
            <a:endParaRPr kumimoji="1" lang="ko-Kore-KR" altLang="en-US" spc="-40" dirty="0">
              <a:solidFill>
                <a:srgbClr val="1D6FA9"/>
              </a:solidFill>
              <a:latin typeface="+mn-ea"/>
            </a:endParaRPr>
          </a:p>
        </p:txBody>
      </p: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F5C92FEC-5322-AC5F-7A5F-43432053DBEF}"/>
              </a:ext>
            </a:extLst>
          </p:cNvPr>
          <p:cNvCxnSpPr>
            <a:cxnSpLocks/>
          </p:cNvCxnSpPr>
          <p:nvPr/>
        </p:nvCxnSpPr>
        <p:spPr>
          <a:xfrm>
            <a:off x="824546" y="6065791"/>
            <a:ext cx="826928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A877630-04BD-426A-ACC7-8AD36EA526EF}"/>
              </a:ext>
            </a:extLst>
          </p:cNvPr>
          <p:cNvSpPr txBox="1"/>
          <p:nvPr/>
        </p:nvSpPr>
        <p:spPr>
          <a:xfrm>
            <a:off x="2057526" y="6204595"/>
            <a:ext cx="606563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Is it optimal choice? </a:t>
            </a:r>
            <a:r>
              <a:rPr kumimoji="1" lang="en-US" altLang="ko-Kore-KR" spc="-40" dirty="0">
                <a:latin typeface="+mn-ea"/>
                <a:sym typeface="Wingdings" pitchFamily="2" charset="2"/>
              </a:rPr>
              <a:t> Check </a:t>
            </a:r>
            <a:r>
              <a:rPr kumimoji="1" lang="en-US" altLang="ko-Kore-KR" sz="2000" b="1" spc="-40" dirty="0">
                <a:latin typeface="+mn-ea"/>
                <a:sym typeface="Wingdings" pitchFamily="2" charset="2"/>
              </a:rPr>
              <a:t>indirect DP change flow !</a:t>
            </a:r>
            <a:endParaRPr kumimoji="1" lang="ko-Kore-KR" altLang="en-US" b="1" spc="-40" dirty="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8A923C-F7ED-FC9C-3DF0-601EC602421D}"/>
              </a:ext>
            </a:extLst>
          </p:cNvPr>
          <p:cNvSpPr txBox="1"/>
          <p:nvPr/>
        </p:nvSpPr>
        <p:spPr>
          <a:xfrm>
            <a:off x="6370848" y="239721"/>
            <a:ext cx="265482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600" spc="-40" dirty="0">
                <a:latin typeface="+mn-ea"/>
              </a:rPr>
              <a:t>Bike component &amp; parameter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BA643D-473E-0E59-6CD4-793D8AF119F4}"/>
              </a:ext>
            </a:extLst>
          </p:cNvPr>
          <p:cNvSpPr txBox="1"/>
          <p:nvPr/>
        </p:nvSpPr>
        <p:spPr>
          <a:xfrm>
            <a:off x="6428119" y="533007"/>
            <a:ext cx="1394287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ore-KR" sz="1600" b="1" spc="-40" dirty="0">
                <a:latin typeface="+mn-ea"/>
              </a:rPr>
              <a:t>A. </a:t>
            </a:r>
            <a:r>
              <a:rPr kumimoji="1" lang="en-US" altLang="ko-Kore-KR" sz="1600" spc="-40" dirty="0">
                <a:latin typeface="+mn-ea"/>
              </a:rPr>
              <a:t>Front wheel</a:t>
            </a:r>
          </a:p>
          <a:p>
            <a:pPr algn="l"/>
            <a:r>
              <a:rPr kumimoji="1" lang="en-US" altLang="ko-Kore-KR" sz="1400" spc="-40" dirty="0">
                <a:latin typeface="+mn-ea"/>
              </a:rPr>
              <a:t>    1) Length</a:t>
            </a:r>
          </a:p>
          <a:p>
            <a:pPr algn="l"/>
            <a:r>
              <a:rPr kumimoji="1" lang="en-US" altLang="ko-Kore-KR" sz="1400" spc="-40" dirty="0">
                <a:latin typeface="+mn-ea"/>
              </a:rPr>
              <a:t>    2) Weight</a:t>
            </a:r>
          </a:p>
          <a:p>
            <a:pPr algn="l"/>
            <a:r>
              <a:rPr kumimoji="1" lang="en-US" altLang="ko-Kore-KR" sz="1400" spc="-40" dirty="0">
                <a:latin typeface="+mn-ea"/>
              </a:rPr>
              <a:t>    3) sprocket</a:t>
            </a:r>
          </a:p>
          <a:p>
            <a:pPr algn="l"/>
            <a:r>
              <a:rPr kumimoji="1" lang="en-US" altLang="ko-Kore-KR" sz="1600" b="1" spc="-40" dirty="0">
                <a:latin typeface="+mn-ea"/>
              </a:rPr>
              <a:t>B. </a:t>
            </a:r>
            <a:r>
              <a:rPr kumimoji="1" lang="en-US" altLang="ko-Kore-KR" sz="1600" spc="-40" dirty="0">
                <a:latin typeface="+mn-ea"/>
              </a:rPr>
              <a:t>Head tube</a:t>
            </a:r>
          </a:p>
          <a:p>
            <a:pPr algn="l"/>
            <a:r>
              <a:rPr kumimoji="1" lang="en-US" altLang="ko-Kore-KR" sz="1400" spc="-40" dirty="0">
                <a:latin typeface="+mn-ea"/>
              </a:rPr>
              <a:t>    1) Angle</a:t>
            </a:r>
            <a:endParaRPr kumimoji="1" lang="ko-Kore-KR" altLang="en-US" sz="1400" spc="-40" dirty="0">
              <a:latin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CE83805-163A-C40A-BD30-D79363BB3077}"/>
              </a:ext>
            </a:extLst>
          </p:cNvPr>
          <p:cNvSpPr txBox="1"/>
          <p:nvPr/>
        </p:nvSpPr>
        <p:spPr>
          <a:xfrm>
            <a:off x="6433685" y="1960439"/>
            <a:ext cx="1871259" cy="9541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ore-KR" sz="1600" b="1" spc="-40" dirty="0">
                <a:latin typeface="+mn-ea"/>
              </a:rPr>
              <a:t>E. </a:t>
            </a:r>
            <a:r>
              <a:rPr kumimoji="1" lang="en-US" altLang="ko-Kore-KR" sz="1600" spc="-40" dirty="0">
                <a:latin typeface="+mn-ea"/>
              </a:rPr>
              <a:t>Bottom tube</a:t>
            </a:r>
          </a:p>
          <a:p>
            <a:pPr algn="l"/>
            <a:r>
              <a:rPr kumimoji="1" lang="en-US" altLang="ko-Kore-KR" sz="1400" spc="-40" dirty="0">
                <a:latin typeface="+mn-ea"/>
              </a:rPr>
              <a:t>    1) Length</a:t>
            </a:r>
            <a:r>
              <a:rPr kumimoji="1" lang="en-US" altLang="ko-Kore-KR" sz="1600" spc="-40" dirty="0">
                <a:latin typeface="+mn-ea"/>
              </a:rPr>
              <a:t> </a:t>
            </a:r>
          </a:p>
          <a:p>
            <a:pPr algn="l"/>
            <a:r>
              <a:rPr kumimoji="1" lang="en-US" altLang="ko-Kore-KR" sz="1600" b="1" spc="-40" dirty="0">
                <a:latin typeface="+mn-ea"/>
              </a:rPr>
              <a:t>F. </a:t>
            </a:r>
            <a:r>
              <a:rPr kumimoji="1" lang="en-US" altLang="ko-Kore-KR" sz="1600" spc="-40" dirty="0">
                <a:latin typeface="+mn-ea"/>
              </a:rPr>
              <a:t>Crank set</a:t>
            </a:r>
          </a:p>
          <a:p>
            <a:pPr algn="l"/>
            <a:r>
              <a:rPr kumimoji="1" lang="en-US" altLang="ko-Kore-KR" sz="1400" spc="-40" dirty="0">
                <a:latin typeface="+mn-ea"/>
              </a:rPr>
              <a:t>    1) chain ring size</a:t>
            </a:r>
            <a:endParaRPr kumimoji="1" lang="ko-Kore-KR" altLang="en-US" sz="1400" spc="-40" dirty="0">
              <a:latin typeface="+mn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EF5F4E-D57F-0913-4678-7B5AAF0056F0}"/>
              </a:ext>
            </a:extLst>
          </p:cNvPr>
          <p:cNvSpPr txBox="1"/>
          <p:nvPr/>
        </p:nvSpPr>
        <p:spPr>
          <a:xfrm>
            <a:off x="7880296" y="545926"/>
            <a:ext cx="1394287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ore-KR" sz="1600" b="1" spc="-40" dirty="0">
                <a:latin typeface="+mn-ea"/>
              </a:rPr>
              <a:t>C. </a:t>
            </a:r>
            <a:r>
              <a:rPr kumimoji="1" lang="en-US" altLang="ko-Kore-KR" sz="1600" spc="-40" dirty="0">
                <a:latin typeface="+mn-ea"/>
              </a:rPr>
              <a:t>Chain stay</a:t>
            </a:r>
          </a:p>
          <a:p>
            <a:pPr algn="l"/>
            <a:r>
              <a:rPr kumimoji="1" lang="en-US" altLang="ko-Kore-KR" sz="1400" spc="-40" dirty="0">
                <a:latin typeface="+mn-ea"/>
              </a:rPr>
              <a:t>    1) Length</a:t>
            </a:r>
            <a:br>
              <a:rPr kumimoji="1" lang="en-US" altLang="ko-Kore-KR" sz="1400" spc="-40" dirty="0">
                <a:latin typeface="+mn-ea"/>
              </a:rPr>
            </a:br>
            <a:br>
              <a:rPr kumimoji="1" lang="en-US" altLang="ko-Kore-KR" sz="1400" spc="-40" dirty="0">
                <a:latin typeface="+mn-ea"/>
              </a:rPr>
            </a:br>
            <a:endParaRPr kumimoji="1" lang="en-US" altLang="ko-Kore-KR" sz="1400" spc="-40" dirty="0">
              <a:latin typeface="+mn-ea"/>
            </a:endParaRPr>
          </a:p>
          <a:p>
            <a:pPr algn="l"/>
            <a:r>
              <a:rPr kumimoji="1" lang="en-US" altLang="ko-Kore-KR" sz="1600" b="1" spc="-40" dirty="0">
                <a:latin typeface="+mn-ea"/>
              </a:rPr>
              <a:t>D. </a:t>
            </a:r>
            <a:r>
              <a:rPr kumimoji="1" lang="en-US" altLang="ko-Kore-KR" sz="1600" spc="-40" dirty="0">
                <a:latin typeface="+mn-ea"/>
              </a:rPr>
              <a:t>Seat tube</a:t>
            </a:r>
          </a:p>
          <a:p>
            <a:pPr algn="l"/>
            <a:r>
              <a:rPr kumimoji="1" lang="en-US" altLang="ko-Kore-KR" sz="1400" spc="-40" dirty="0">
                <a:latin typeface="+mn-ea"/>
              </a:rPr>
              <a:t>    1) Length</a:t>
            </a:r>
            <a:endParaRPr kumimoji="1" lang="ko-Kore-KR" altLang="en-US" sz="1400" spc="-40" dirty="0">
              <a:latin typeface="+mn-ea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747186DB-9C19-91FF-1189-7493F821B333}"/>
              </a:ext>
            </a:extLst>
          </p:cNvPr>
          <p:cNvCxnSpPr>
            <a:cxnSpLocks/>
          </p:cNvCxnSpPr>
          <p:nvPr/>
        </p:nvCxnSpPr>
        <p:spPr>
          <a:xfrm>
            <a:off x="7822406" y="553310"/>
            <a:ext cx="0" cy="13848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F9F4980-AC6E-BA67-D699-25474429076E}"/>
              </a:ext>
            </a:extLst>
          </p:cNvPr>
          <p:cNvCxnSpPr>
            <a:cxnSpLocks/>
          </p:cNvCxnSpPr>
          <p:nvPr/>
        </p:nvCxnSpPr>
        <p:spPr>
          <a:xfrm>
            <a:off x="9122066" y="545926"/>
            <a:ext cx="0" cy="240460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B18C0CDD-C705-11C7-808C-0CC8FD01DA8A}"/>
              </a:ext>
            </a:extLst>
          </p:cNvPr>
          <p:cNvCxnSpPr>
            <a:cxnSpLocks/>
          </p:cNvCxnSpPr>
          <p:nvPr/>
        </p:nvCxnSpPr>
        <p:spPr>
          <a:xfrm flipV="1">
            <a:off x="6380970" y="545926"/>
            <a:ext cx="0" cy="23973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연결선[R] 82">
            <a:extLst>
              <a:ext uri="{FF2B5EF4-FFF2-40B4-BE49-F238E27FC236}">
                <a16:creationId xmlns:a16="http://schemas.microsoft.com/office/drawing/2014/main" id="{D62D40DB-31B5-71D4-26E2-D1F7C6BD668A}"/>
              </a:ext>
            </a:extLst>
          </p:cNvPr>
          <p:cNvCxnSpPr>
            <a:cxnSpLocks/>
          </p:cNvCxnSpPr>
          <p:nvPr/>
        </p:nvCxnSpPr>
        <p:spPr>
          <a:xfrm>
            <a:off x="6380970" y="1938159"/>
            <a:ext cx="274109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61A11FB3-DA81-E3AD-6BB9-C6D06A2F7F53}"/>
              </a:ext>
            </a:extLst>
          </p:cNvPr>
          <p:cNvCxnSpPr>
            <a:cxnSpLocks/>
          </p:cNvCxnSpPr>
          <p:nvPr/>
        </p:nvCxnSpPr>
        <p:spPr>
          <a:xfrm>
            <a:off x="6380970" y="2950530"/>
            <a:ext cx="274109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연결선[R] 103">
            <a:extLst>
              <a:ext uri="{FF2B5EF4-FFF2-40B4-BE49-F238E27FC236}">
                <a16:creationId xmlns:a16="http://schemas.microsoft.com/office/drawing/2014/main" id="{587999D6-7BFF-8F20-EC59-CCE217A39A02}"/>
              </a:ext>
            </a:extLst>
          </p:cNvPr>
          <p:cNvCxnSpPr>
            <a:cxnSpLocks/>
          </p:cNvCxnSpPr>
          <p:nvPr/>
        </p:nvCxnSpPr>
        <p:spPr>
          <a:xfrm>
            <a:off x="6380970" y="549803"/>
            <a:ext cx="274109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20897B1-6835-5216-BE14-CC0F561A2880}"/>
              </a:ext>
            </a:extLst>
          </p:cNvPr>
          <p:cNvSpPr txBox="1"/>
          <p:nvPr/>
        </p:nvSpPr>
        <p:spPr>
          <a:xfrm>
            <a:off x="222882" y="672843"/>
            <a:ext cx="931986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400" spc="-40" dirty="0">
                <a:latin typeface="+mn-ea"/>
              </a:rPr>
              <a:t>FR lists</a:t>
            </a:r>
            <a:endParaRPr kumimoji="1" lang="ko-Kore-KR" altLang="en-US" sz="2400" spc="-40" dirty="0">
              <a:latin typeface="+mn-ea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1043304-9D84-E3D3-95F2-6471FF569151}"/>
              </a:ext>
            </a:extLst>
          </p:cNvPr>
          <p:cNvSpPr txBox="1"/>
          <p:nvPr/>
        </p:nvSpPr>
        <p:spPr>
          <a:xfrm>
            <a:off x="398101" y="6235373"/>
            <a:ext cx="152920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Share A-1, C-1)</a:t>
            </a:r>
            <a:endParaRPr kumimoji="1" lang="ko-Kore-KR" altLang="en-US" spc="-40" dirty="0">
              <a:latin typeface="+mn-ea"/>
            </a:endParaRPr>
          </a:p>
        </p:txBody>
      </p:sp>
      <p:cxnSp>
        <p:nvCxnSpPr>
          <p:cNvPr id="19" name="직선 연결선[R] 46">
            <a:extLst>
              <a:ext uri="{FF2B5EF4-FFF2-40B4-BE49-F238E27FC236}">
                <a16:creationId xmlns:a16="http://schemas.microsoft.com/office/drawing/2014/main" id="{D96DB605-0A93-CCD8-C819-A8DE42D0D0FB}"/>
              </a:ext>
            </a:extLst>
          </p:cNvPr>
          <p:cNvCxnSpPr>
            <a:cxnSpLocks/>
          </p:cNvCxnSpPr>
          <p:nvPr/>
        </p:nvCxnSpPr>
        <p:spPr>
          <a:xfrm>
            <a:off x="116180" y="2766892"/>
            <a:ext cx="1055494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46">
            <a:extLst>
              <a:ext uri="{FF2B5EF4-FFF2-40B4-BE49-F238E27FC236}">
                <a16:creationId xmlns:a16="http://schemas.microsoft.com/office/drawing/2014/main" id="{757F2EB8-07E3-CE2E-4E4F-E9E646624C6F}"/>
              </a:ext>
            </a:extLst>
          </p:cNvPr>
          <p:cNvCxnSpPr>
            <a:cxnSpLocks/>
          </p:cNvCxnSpPr>
          <p:nvPr/>
        </p:nvCxnSpPr>
        <p:spPr>
          <a:xfrm>
            <a:off x="116180" y="1127942"/>
            <a:ext cx="1055494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A990B90-CFFA-47F6-851D-76E5D8E674E4}"/>
              </a:ext>
            </a:extLst>
          </p:cNvPr>
          <p:cNvGrpSpPr/>
          <p:nvPr/>
        </p:nvGrpSpPr>
        <p:grpSpPr>
          <a:xfrm>
            <a:off x="2004309" y="697083"/>
            <a:ext cx="4093999" cy="2264020"/>
            <a:chOff x="2004309" y="544554"/>
            <a:chExt cx="4093999" cy="2264020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7BB9062B-8516-D180-BC31-F1C3DE44D593}"/>
                </a:ext>
              </a:extLst>
            </p:cNvPr>
            <p:cNvGrpSpPr/>
            <p:nvPr/>
          </p:nvGrpSpPr>
          <p:grpSpPr>
            <a:xfrm>
              <a:off x="2004309" y="558006"/>
              <a:ext cx="4093999" cy="2250568"/>
              <a:chOff x="2004309" y="558006"/>
              <a:chExt cx="4093999" cy="2250568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E7708EF6-C9E8-921C-37BB-8CB03439B32C}"/>
                  </a:ext>
                </a:extLst>
              </p:cNvPr>
              <p:cNvGrpSpPr/>
              <p:nvPr/>
            </p:nvGrpSpPr>
            <p:grpSpPr>
              <a:xfrm>
                <a:off x="2004309" y="558006"/>
                <a:ext cx="3573800" cy="2250568"/>
                <a:chOff x="1458407" y="558006"/>
                <a:chExt cx="3573800" cy="2250568"/>
              </a:xfrm>
            </p:grpSpPr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80B0F111-DD97-D593-8D7D-3BF8043E2555}"/>
                    </a:ext>
                  </a:extLst>
                </p:cNvPr>
                <p:cNvGrpSpPr/>
                <p:nvPr/>
              </p:nvGrpSpPr>
              <p:grpSpPr>
                <a:xfrm>
                  <a:off x="1458407" y="558006"/>
                  <a:ext cx="3526652" cy="2250568"/>
                  <a:chOff x="2408275" y="435288"/>
                  <a:chExt cx="3526652" cy="2250568"/>
                </a:xfrm>
              </p:grpSpPr>
              <p:grpSp>
                <p:nvGrpSpPr>
                  <p:cNvPr id="136" name="그룹 135">
                    <a:extLst>
                      <a:ext uri="{FF2B5EF4-FFF2-40B4-BE49-F238E27FC236}">
                        <a16:creationId xmlns:a16="http://schemas.microsoft.com/office/drawing/2014/main" id="{9699D97F-D9F6-4441-F62C-0BC1A81F4BCF}"/>
                      </a:ext>
                    </a:extLst>
                  </p:cNvPr>
                  <p:cNvGrpSpPr/>
                  <p:nvPr/>
                </p:nvGrpSpPr>
                <p:grpSpPr>
                  <a:xfrm>
                    <a:off x="2408275" y="435288"/>
                    <a:ext cx="3526652" cy="2250568"/>
                    <a:chOff x="2986609" y="425205"/>
                    <a:chExt cx="3526652" cy="2250568"/>
                  </a:xfrm>
                </p:grpSpPr>
                <p:grpSp>
                  <p:nvGrpSpPr>
                    <p:cNvPr id="137" name="그룹 136">
                      <a:extLst>
                        <a:ext uri="{FF2B5EF4-FFF2-40B4-BE49-F238E27FC236}">
                          <a16:creationId xmlns:a16="http://schemas.microsoft.com/office/drawing/2014/main" id="{1DB2C094-A695-FF44-4CE5-2D2C2A74988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86609" y="425205"/>
                      <a:ext cx="3526652" cy="1903886"/>
                      <a:chOff x="2314015" y="2215308"/>
                      <a:chExt cx="5072583" cy="2738467"/>
                    </a:xfrm>
                  </p:grpSpPr>
                  <p:cxnSp>
                    <p:nvCxnSpPr>
                      <p:cNvPr id="148" name="직선 연결선[R] 147">
                        <a:extLst>
                          <a:ext uri="{FF2B5EF4-FFF2-40B4-BE49-F238E27FC236}">
                            <a16:creationId xmlns:a16="http://schemas.microsoft.com/office/drawing/2014/main" id="{19184445-BA18-B672-0644-A149EEA07300}"/>
                          </a:ext>
                        </a:extLst>
                      </p:cNvPr>
                      <p:cNvCxnSpPr>
                        <a:cxnSpLocks/>
                        <a:endCxn id="152" idx="1"/>
                      </p:cNvCxnSpPr>
                      <p:nvPr/>
                    </p:nvCxnSpPr>
                    <p:spPr>
                      <a:xfrm>
                        <a:off x="3621539" y="2622207"/>
                        <a:ext cx="914973" cy="1130852"/>
                      </a:xfrm>
                      <a:prstGeom prst="line">
                        <a:avLst/>
                      </a:prstGeom>
                      <a:ln w="38100">
                        <a:solidFill>
                          <a:schemeClr val="tx2"/>
                        </a:solidFill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9" name="직선 연결선[R] 148">
                        <a:extLst>
                          <a:ext uri="{FF2B5EF4-FFF2-40B4-BE49-F238E27FC236}">
                            <a16:creationId xmlns:a16="http://schemas.microsoft.com/office/drawing/2014/main" id="{D43A036B-6AD2-ACC9-77BB-494065CBC13A}"/>
                          </a:ext>
                        </a:extLst>
                      </p:cNvPr>
                      <p:cNvCxnSpPr>
                        <a:cxnSpLocks/>
                        <a:endCxn id="154" idx="7"/>
                      </p:cNvCxnSpPr>
                      <p:nvPr/>
                    </p:nvCxnSpPr>
                    <p:spPr>
                      <a:xfrm flipH="1">
                        <a:off x="2931375" y="2928533"/>
                        <a:ext cx="932970" cy="1414280"/>
                      </a:xfrm>
                      <a:prstGeom prst="line">
                        <a:avLst/>
                      </a:prstGeom>
                      <a:ln w="38100">
                        <a:solidFill>
                          <a:schemeClr val="tx2"/>
                        </a:solidFill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" name="직선 연결선[R] 149">
                        <a:extLst>
                          <a:ext uri="{FF2B5EF4-FFF2-40B4-BE49-F238E27FC236}">
                            <a16:creationId xmlns:a16="http://schemas.microsoft.com/office/drawing/2014/main" id="{852E9E0F-B370-1803-8A1C-8303CDD00504}"/>
                          </a:ext>
                        </a:extLst>
                      </p:cNvPr>
                      <p:cNvCxnSpPr>
                        <a:cxnSpLocks/>
                        <a:endCxn id="157" idx="1"/>
                      </p:cNvCxnSpPr>
                      <p:nvPr/>
                    </p:nvCxnSpPr>
                    <p:spPr>
                      <a:xfrm>
                        <a:off x="5831768" y="2215308"/>
                        <a:ext cx="937469" cy="2127505"/>
                      </a:xfrm>
                      <a:prstGeom prst="line">
                        <a:avLst/>
                      </a:prstGeom>
                      <a:ln w="38100">
                        <a:solidFill>
                          <a:schemeClr val="tx2"/>
                        </a:solidFill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1" name="직선 연결선[R] 150">
                        <a:extLst>
                          <a:ext uri="{FF2B5EF4-FFF2-40B4-BE49-F238E27FC236}">
                            <a16:creationId xmlns:a16="http://schemas.microsoft.com/office/drawing/2014/main" id="{DF640985-8435-ED03-D5E9-6576C189779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3847371" y="2885913"/>
                        <a:ext cx="2278891" cy="21310"/>
                      </a:xfrm>
                      <a:prstGeom prst="line">
                        <a:avLst/>
                      </a:prstGeom>
                      <a:ln w="38100">
                        <a:solidFill>
                          <a:schemeClr val="tx2"/>
                        </a:solidFill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52" name="타원 151">
                        <a:extLst>
                          <a:ext uri="{FF2B5EF4-FFF2-40B4-BE49-F238E27FC236}">
                            <a16:creationId xmlns:a16="http://schemas.microsoft.com/office/drawing/2014/main" id="{60D0B5D6-1939-40AB-2458-F44A238B5A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68954" y="3685501"/>
                        <a:ext cx="461317" cy="461317"/>
                      </a:xfrm>
                      <a:prstGeom prst="ellipse">
                        <a:avLst/>
                      </a:prstGeom>
                      <a:noFill/>
                      <a:ln w="38100">
                        <a:solidFill>
                          <a:schemeClr val="tx2"/>
                        </a:solidFill>
                      </a:ln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/>
                      </a:p>
                    </p:txBody>
                  </p:sp>
                  <p:sp>
                    <p:nvSpPr>
                      <p:cNvPr id="153" name="타원 152">
                        <a:extLst>
                          <a:ext uri="{FF2B5EF4-FFF2-40B4-BE49-F238E27FC236}">
                            <a16:creationId xmlns:a16="http://schemas.microsoft.com/office/drawing/2014/main" id="{EEF21E38-2B2D-0F74-D1CC-A2C159B392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14015" y="3860261"/>
                        <a:ext cx="1093514" cy="1093514"/>
                      </a:xfrm>
                      <a:prstGeom prst="ellipse">
                        <a:avLst/>
                      </a:prstGeom>
                      <a:noFill/>
                      <a:ln w="38100">
                        <a:solidFill>
                          <a:schemeClr val="tx2"/>
                        </a:solidFill>
                      </a:ln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/>
                      </a:p>
                    </p:txBody>
                  </p:sp>
                  <p:sp>
                    <p:nvSpPr>
                      <p:cNvPr id="154" name="타원 153">
                        <a:extLst>
                          <a:ext uri="{FF2B5EF4-FFF2-40B4-BE49-F238E27FC236}">
                            <a16:creationId xmlns:a16="http://schemas.microsoft.com/office/drawing/2014/main" id="{80A1BA94-BE98-C31C-2165-5D8E91DC24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60923" y="4313568"/>
                        <a:ext cx="199697" cy="199697"/>
                      </a:xfrm>
                      <a:prstGeom prst="ellipse">
                        <a:avLst/>
                      </a:prstGeom>
                      <a:solidFill>
                        <a:schemeClr val="tx2"/>
                      </a:solidFill>
                      <a:ln>
                        <a:solidFill>
                          <a:schemeClr val="tx2"/>
                        </a:solidFill>
                      </a:ln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/>
                      </a:p>
                    </p:txBody>
                  </p:sp>
                  <p:cxnSp>
                    <p:nvCxnSpPr>
                      <p:cNvPr id="155" name="직선 연결선[R] 154">
                        <a:extLst>
                          <a:ext uri="{FF2B5EF4-FFF2-40B4-BE49-F238E27FC236}">
                            <a16:creationId xmlns:a16="http://schemas.microsoft.com/office/drawing/2014/main" id="{1FD4F8F9-00BB-E908-2CEF-E25F9F5A631B}"/>
                          </a:ext>
                        </a:extLst>
                      </p:cNvPr>
                      <p:cNvCxnSpPr>
                        <a:cxnSpLocks/>
                        <a:stCxn id="152" idx="2"/>
                        <a:endCxn id="154" idx="6"/>
                      </p:cNvCxnSpPr>
                      <p:nvPr/>
                    </p:nvCxnSpPr>
                    <p:spPr>
                      <a:xfrm flipH="1">
                        <a:off x="2960620" y="3916160"/>
                        <a:ext cx="1508334" cy="497257"/>
                      </a:xfrm>
                      <a:prstGeom prst="line">
                        <a:avLst/>
                      </a:prstGeom>
                      <a:ln w="38100">
                        <a:solidFill>
                          <a:schemeClr val="tx2"/>
                        </a:solidFill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56" name="타원 155">
                        <a:extLst>
                          <a:ext uri="{FF2B5EF4-FFF2-40B4-BE49-F238E27FC236}">
                            <a16:creationId xmlns:a16="http://schemas.microsoft.com/office/drawing/2014/main" id="{4CD5C706-76B5-4726-450A-6DD5D3AEA9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93084" y="3860261"/>
                        <a:ext cx="1093514" cy="1093514"/>
                      </a:xfrm>
                      <a:prstGeom prst="ellipse">
                        <a:avLst/>
                      </a:prstGeom>
                      <a:noFill/>
                      <a:ln w="38100">
                        <a:solidFill>
                          <a:schemeClr val="tx2"/>
                        </a:solidFill>
                      </a:ln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 dirty="0"/>
                      </a:p>
                    </p:txBody>
                  </p:sp>
                  <p:sp>
                    <p:nvSpPr>
                      <p:cNvPr id="157" name="타원 156">
                        <a:extLst>
                          <a:ext uri="{FF2B5EF4-FFF2-40B4-BE49-F238E27FC236}">
                            <a16:creationId xmlns:a16="http://schemas.microsoft.com/office/drawing/2014/main" id="{E253506C-7C49-334B-C508-44DAF5EFDA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39992" y="4313568"/>
                        <a:ext cx="199697" cy="199697"/>
                      </a:xfrm>
                      <a:prstGeom prst="ellipse">
                        <a:avLst/>
                      </a:prstGeom>
                      <a:solidFill>
                        <a:schemeClr val="tx2"/>
                      </a:solidFill>
                      <a:ln>
                        <a:solidFill>
                          <a:schemeClr val="tx2"/>
                        </a:solidFill>
                      </a:ln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/>
                      </a:p>
                    </p:txBody>
                  </p:sp>
                  <p:cxnSp>
                    <p:nvCxnSpPr>
                      <p:cNvPr id="158" name="직선 연결선[R] 157">
                        <a:extLst>
                          <a:ext uri="{FF2B5EF4-FFF2-40B4-BE49-F238E27FC236}">
                            <a16:creationId xmlns:a16="http://schemas.microsoft.com/office/drawing/2014/main" id="{9E74E31F-1B45-8A4F-3BEF-23DB5721C41F}"/>
                          </a:ext>
                        </a:extLst>
                      </p:cNvPr>
                      <p:cNvCxnSpPr>
                        <a:cxnSpLocks/>
                        <a:endCxn id="152" idx="7"/>
                      </p:cNvCxnSpPr>
                      <p:nvPr/>
                    </p:nvCxnSpPr>
                    <p:spPr>
                      <a:xfrm flipH="1">
                        <a:off x="4862713" y="3074539"/>
                        <a:ext cx="1359976" cy="678520"/>
                      </a:xfrm>
                      <a:prstGeom prst="line">
                        <a:avLst/>
                      </a:prstGeom>
                      <a:ln w="38100">
                        <a:solidFill>
                          <a:schemeClr val="tx2"/>
                        </a:solidFill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9" name="직선 연결선[R] 158">
                        <a:extLst>
                          <a:ext uri="{FF2B5EF4-FFF2-40B4-BE49-F238E27FC236}">
                            <a16:creationId xmlns:a16="http://schemas.microsoft.com/office/drawing/2014/main" id="{6F847938-D64C-626E-CB84-7D6632B8F13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370450" y="2622207"/>
                        <a:ext cx="502178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2"/>
                        </a:solidFill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0" name="직선 연결선[R] 159">
                        <a:extLst>
                          <a:ext uri="{FF2B5EF4-FFF2-40B4-BE49-F238E27FC236}">
                            <a16:creationId xmlns:a16="http://schemas.microsoft.com/office/drawing/2014/main" id="{FA0E508B-C668-7C95-C7C2-9A1A465B4B7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338554" y="2224273"/>
                        <a:ext cx="502178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2"/>
                        </a:solidFill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1" name="직선 연결선[R] 160">
                        <a:extLst>
                          <a:ext uri="{FF2B5EF4-FFF2-40B4-BE49-F238E27FC236}">
                            <a16:creationId xmlns:a16="http://schemas.microsoft.com/office/drawing/2014/main" id="{CC3F1EC0-8D13-4424-790E-B74187C7EAB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4691654" y="3540260"/>
                        <a:ext cx="15917" cy="751798"/>
                      </a:xfrm>
                      <a:prstGeom prst="line">
                        <a:avLst/>
                      </a:prstGeom>
                      <a:ln w="38100">
                        <a:solidFill>
                          <a:schemeClr val="tx2"/>
                        </a:solidFill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2" name="직선 연결선[R] 161">
                        <a:extLst>
                          <a:ext uri="{FF2B5EF4-FFF2-40B4-BE49-F238E27FC236}">
                            <a16:creationId xmlns:a16="http://schemas.microsoft.com/office/drawing/2014/main" id="{39BEF85B-A471-B770-2D38-E50CFE6C8A3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4592242" y="3540260"/>
                        <a:ext cx="230658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2"/>
                        </a:solidFill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3" name="직선 연결선[R] 162">
                        <a:extLst>
                          <a:ext uri="{FF2B5EF4-FFF2-40B4-BE49-F238E27FC236}">
                            <a16:creationId xmlns:a16="http://schemas.microsoft.com/office/drawing/2014/main" id="{3D929979-7958-A35E-F0AE-48087F5F09C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4572372" y="4292058"/>
                        <a:ext cx="230658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2"/>
                        </a:solidFill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64" name="타원 163">
                        <a:extLst>
                          <a:ext uri="{FF2B5EF4-FFF2-40B4-BE49-F238E27FC236}">
                            <a16:creationId xmlns:a16="http://schemas.microsoft.com/office/drawing/2014/main" id="{475CB77F-125C-31A3-C8DF-0D14CA8CAF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90551" y="3925835"/>
                        <a:ext cx="962366" cy="962366"/>
                      </a:xfrm>
                      <a:prstGeom prst="ellipse">
                        <a:avLst/>
                      </a:prstGeom>
                      <a:noFill/>
                      <a:ln w="38100">
                        <a:solidFill>
                          <a:schemeClr val="tx2"/>
                        </a:solidFill>
                      </a:ln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 dirty="0"/>
                      </a:p>
                    </p:txBody>
                  </p:sp>
                  <p:sp>
                    <p:nvSpPr>
                      <p:cNvPr id="165" name="타원 164">
                        <a:extLst>
                          <a:ext uri="{FF2B5EF4-FFF2-40B4-BE49-F238E27FC236}">
                            <a16:creationId xmlns:a16="http://schemas.microsoft.com/office/drawing/2014/main" id="{BF8F7CA8-458D-E39D-F3E8-8E9EE7FB2F6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62476" y="3925835"/>
                        <a:ext cx="962366" cy="962366"/>
                      </a:xfrm>
                      <a:prstGeom prst="ellipse">
                        <a:avLst/>
                      </a:prstGeom>
                      <a:noFill/>
                      <a:ln w="38100">
                        <a:solidFill>
                          <a:schemeClr val="tx2"/>
                        </a:solidFill>
                      </a:ln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 dirty="0"/>
                      </a:p>
                    </p:txBody>
                  </p:sp>
                </p:grpSp>
                <p:sp>
                  <p:nvSpPr>
                    <p:cNvPr id="138" name="오른쪽 대괄호[R] 137">
                      <a:extLst>
                        <a:ext uri="{FF2B5EF4-FFF2-40B4-BE49-F238E27FC236}">
                          <a16:creationId xmlns:a16="http://schemas.microsoft.com/office/drawing/2014/main" id="{AEA8F154-FAC3-CB6C-D84D-3F854344C7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16596" y="1607701"/>
                      <a:ext cx="88555" cy="365714"/>
                    </a:xfrm>
                    <a:prstGeom prst="rightBracket">
                      <a:avLst/>
                    </a:prstGeom>
                    <a:ln w="12700">
                      <a:solidFill>
                        <a:srgbClr val="7030A0"/>
                      </a:solidFill>
                      <a:prstDash val="dash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139" name="TextBox 138">
                      <a:extLst>
                        <a:ext uri="{FF2B5EF4-FFF2-40B4-BE49-F238E27FC236}">
                          <a16:creationId xmlns:a16="http://schemas.microsoft.com/office/drawing/2014/main" id="{4ED7FDF1-82F3-48A3-D312-95FFD23E397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10386" y="2016762"/>
                      <a:ext cx="109934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l"/>
                      <a:r>
                        <a:rPr kumimoji="1" lang="en-US" altLang="ko-Kore-KR" sz="1400" i="1" spc="-40" dirty="0">
                          <a:solidFill>
                            <a:srgbClr val="7030A0"/>
                          </a:solidFill>
                          <a:latin typeface="+mn-ea"/>
                        </a:rPr>
                        <a:t>1) BB drop </a:t>
                      </a:r>
                      <a:r>
                        <a:rPr kumimoji="1" lang="en-US" altLang="ko-Kore-KR" sz="1400" spc="-40" dirty="0">
                          <a:solidFill>
                            <a:srgbClr val="7030A0"/>
                          </a:solidFill>
                          <a:latin typeface="+mn-ea"/>
                        </a:rPr>
                        <a:t>↓</a:t>
                      </a:r>
                      <a:r>
                        <a:rPr kumimoji="1" lang="en-US" altLang="ko-Kore-KR" sz="1400" i="1" spc="-40" dirty="0">
                          <a:solidFill>
                            <a:srgbClr val="7030A0"/>
                          </a:solidFill>
                          <a:latin typeface="+mn-ea"/>
                        </a:rPr>
                        <a:t> </a:t>
                      </a:r>
                      <a:endParaRPr kumimoji="1" lang="ko-Kore-KR" altLang="en-US" sz="1400" i="1" spc="-40" dirty="0">
                        <a:solidFill>
                          <a:srgbClr val="7030A0"/>
                        </a:solidFill>
                        <a:latin typeface="+mn-ea"/>
                      </a:endParaRPr>
                    </a:p>
                  </p:txBody>
                </p:sp>
                <p:cxnSp>
                  <p:nvCxnSpPr>
                    <p:cNvPr id="140" name="직선 연결선[R] 139">
                      <a:extLst>
                        <a:ext uri="{FF2B5EF4-FFF2-40B4-BE49-F238E27FC236}">
                          <a16:creationId xmlns:a16="http://schemas.microsoft.com/office/drawing/2014/main" id="{6FC1384E-0C72-6E37-0CA3-F6481A92D36E}"/>
                        </a:ext>
                      </a:extLst>
                    </p:cNvPr>
                    <p:cNvCxnSpPr>
                      <a:endCxn id="157" idx="2"/>
                    </p:cNvCxnSpPr>
                    <p:nvPr/>
                  </p:nvCxnSpPr>
                  <p:spPr>
                    <a:xfrm>
                      <a:off x="5432284" y="1948964"/>
                      <a:ext cx="631432" cy="4450"/>
                    </a:xfrm>
                    <a:prstGeom prst="line">
                      <a:avLst/>
                    </a:prstGeom>
                    <a:ln>
                      <a:prstDash val="dash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1" name="호 140">
                      <a:extLst>
                        <a:ext uri="{FF2B5EF4-FFF2-40B4-BE49-F238E27FC236}">
                          <a16:creationId xmlns:a16="http://schemas.microsoft.com/office/drawing/2014/main" id="{6ABECF05-6445-ECE8-21A0-2E675408546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5892168" y="1698973"/>
                      <a:ext cx="548883" cy="548883"/>
                    </a:xfrm>
                    <a:prstGeom prst="arc">
                      <a:avLst>
                        <a:gd name="adj1" fmla="val 5680887"/>
                        <a:gd name="adj2" fmla="val 8577552"/>
                      </a:avLst>
                    </a:prstGeom>
                    <a:noFill/>
                    <a:ln w="38100"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sp>
                  <p:nvSpPr>
                    <p:cNvPr id="142" name="TextBox 141">
                      <a:extLst>
                        <a:ext uri="{FF2B5EF4-FFF2-40B4-BE49-F238E27FC236}">
                          <a16:creationId xmlns:a16="http://schemas.microsoft.com/office/drawing/2014/main" id="{1860610F-0F63-77D0-9E9D-69FA778198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29373" y="2460329"/>
                      <a:ext cx="900568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l"/>
                      <a:r>
                        <a:rPr kumimoji="1" lang="en-US" altLang="ko-Kore-KR" sz="1400" i="1" spc="-40" dirty="0">
                          <a:solidFill>
                            <a:srgbClr val="C00000"/>
                          </a:solidFill>
                          <a:latin typeface="+mn-ea"/>
                        </a:rPr>
                        <a:t>1) angle </a:t>
                      </a:r>
                      <a:r>
                        <a:rPr kumimoji="1" lang="en-US" altLang="ko-Kore-KR" sz="1400" spc="-40" dirty="0">
                          <a:solidFill>
                            <a:srgbClr val="C00000"/>
                          </a:solidFill>
                          <a:latin typeface="+mn-ea"/>
                        </a:rPr>
                        <a:t>↑</a:t>
                      </a:r>
                      <a:r>
                        <a:rPr kumimoji="1" lang="en-US" altLang="ko-Kore-KR" sz="1400" i="1" spc="-40" dirty="0">
                          <a:solidFill>
                            <a:srgbClr val="C00000"/>
                          </a:solidFill>
                          <a:latin typeface="+mn-ea"/>
                        </a:rPr>
                        <a:t> </a:t>
                      </a:r>
                      <a:endParaRPr kumimoji="1" lang="ko-Kore-KR" altLang="en-US" sz="1400" i="1" spc="-40" dirty="0">
                        <a:solidFill>
                          <a:srgbClr val="C00000"/>
                        </a:solidFill>
                        <a:latin typeface="+mn-ea"/>
                      </a:endParaRPr>
                    </a:p>
                  </p:txBody>
                </p:sp>
                <p:sp>
                  <p:nvSpPr>
                    <p:cNvPr id="144" name="TextBox 143">
                      <a:extLst>
                        <a:ext uri="{FF2B5EF4-FFF2-40B4-BE49-F238E27FC236}">
                          <a16:creationId xmlns:a16="http://schemas.microsoft.com/office/drawing/2014/main" id="{A3E1A96A-53AF-FCAA-9088-0F908138483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87271" y="2453751"/>
                      <a:ext cx="124361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l"/>
                      <a:r>
                        <a:rPr kumimoji="1" lang="en-US" altLang="ko-Kore-KR" sz="1400" i="1" spc="-40" dirty="0">
                          <a:solidFill>
                            <a:srgbClr val="00B050"/>
                          </a:solidFill>
                          <a:latin typeface="+mn-ea"/>
                        </a:rPr>
                        <a:t>1) Gear ratio </a:t>
                      </a:r>
                      <a:r>
                        <a:rPr kumimoji="1" lang="en-US" altLang="ko-Kore-KR" sz="1400" spc="-40" dirty="0">
                          <a:solidFill>
                            <a:srgbClr val="00B050"/>
                          </a:solidFill>
                          <a:latin typeface="+mn-ea"/>
                        </a:rPr>
                        <a:t>↑</a:t>
                      </a:r>
                      <a:r>
                        <a:rPr kumimoji="1" lang="en-US" altLang="ko-Kore-KR" sz="1400" i="1" spc="-40" dirty="0">
                          <a:solidFill>
                            <a:srgbClr val="00B050"/>
                          </a:solidFill>
                          <a:latin typeface="+mn-ea"/>
                        </a:rPr>
                        <a:t> </a:t>
                      </a:r>
                      <a:endParaRPr kumimoji="1" lang="ko-Kore-KR" altLang="en-US" sz="1400" i="1" spc="-40" dirty="0">
                        <a:solidFill>
                          <a:srgbClr val="00B050"/>
                        </a:solidFill>
                        <a:latin typeface="+mn-ea"/>
                      </a:endParaRPr>
                    </a:p>
                  </p:txBody>
                </p:sp>
                <p:cxnSp>
                  <p:nvCxnSpPr>
                    <p:cNvPr id="145" name="꺾인 연결선[E] 144">
                      <a:extLst>
                        <a:ext uri="{FF2B5EF4-FFF2-40B4-BE49-F238E27FC236}">
                          <a16:creationId xmlns:a16="http://schemas.microsoft.com/office/drawing/2014/main" id="{7012B3F9-84A9-B617-45A7-3957F2B2B290}"/>
                        </a:ext>
                      </a:extLst>
                    </p:cNvPr>
                    <p:cNvCxnSpPr>
                      <a:cxnSpLocks/>
                      <a:stCxn id="152" idx="2"/>
                      <a:endCxn id="144" idx="0"/>
                    </p:cNvCxnSpPr>
                    <p:nvPr/>
                  </p:nvCxnSpPr>
                  <p:spPr>
                    <a:xfrm rot="10800000" flipV="1">
                      <a:off x="4109076" y="1607701"/>
                      <a:ext cx="375728" cy="846049"/>
                    </a:xfrm>
                    <a:prstGeom prst="bentConnector2">
                      <a:avLst/>
                    </a:prstGeom>
                    <a:ln w="12700">
                      <a:prstDash val="dash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6" name="꺾인 연결선[E] 145">
                      <a:extLst>
                        <a:ext uri="{FF2B5EF4-FFF2-40B4-BE49-F238E27FC236}">
                          <a16:creationId xmlns:a16="http://schemas.microsoft.com/office/drawing/2014/main" id="{2E0B0B2D-56C9-085D-4D22-947E52F743CF}"/>
                        </a:ext>
                      </a:extLst>
                    </p:cNvPr>
                    <p:cNvCxnSpPr>
                      <a:cxnSpLocks/>
                      <a:stCxn id="108" idx="0"/>
                      <a:endCxn id="22" idx="2"/>
                    </p:cNvCxnSpPr>
                    <p:nvPr/>
                  </p:nvCxnSpPr>
                  <p:spPr>
                    <a:xfrm rot="16200000" flipV="1">
                      <a:off x="6303790" y="1408173"/>
                      <a:ext cx="312874" cy="9579"/>
                    </a:xfrm>
                    <a:prstGeom prst="bentConnector3">
                      <a:avLst>
                        <a:gd name="adj1" fmla="val 50000"/>
                      </a:avLst>
                    </a:prstGeom>
                    <a:ln w="12700">
                      <a:prstDash val="dash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7" name="꺾인 연결선[E] 146">
                      <a:extLst>
                        <a:ext uri="{FF2B5EF4-FFF2-40B4-BE49-F238E27FC236}">
                          <a16:creationId xmlns:a16="http://schemas.microsoft.com/office/drawing/2014/main" id="{2FD07D73-D70E-7FEE-A51D-2B41F0DC9286}"/>
                        </a:ext>
                      </a:extLst>
                    </p:cNvPr>
                    <p:cNvCxnSpPr>
                      <a:cxnSpLocks/>
                      <a:stCxn id="141" idx="0"/>
                      <a:endCxn id="142" idx="0"/>
                    </p:cNvCxnSpPr>
                    <p:nvPr/>
                  </p:nvCxnSpPr>
                  <p:spPr>
                    <a:xfrm rot="5400000">
                      <a:off x="5531715" y="2098959"/>
                      <a:ext cx="509313" cy="213427"/>
                    </a:xfrm>
                    <a:prstGeom prst="bentConnector3">
                      <a:avLst>
                        <a:gd name="adj1" fmla="val 50000"/>
                      </a:avLst>
                    </a:prstGeom>
                    <a:ln w="12700">
                      <a:prstDash val="dash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7" name="꺾인 연결선[E] 16">
                    <a:extLst>
                      <a:ext uri="{FF2B5EF4-FFF2-40B4-BE49-F238E27FC236}">
                        <a16:creationId xmlns:a16="http://schemas.microsoft.com/office/drawing/2014/main" id="{59B91FC6-2FF8-189D-D748-2295F4300BB0}"/>
                      </a:ext>
                    </a:extLst>
                  </p:cNvPr>
                  <p:cNvCxnSpPr>
                    <a:cxnSpLocks/>
                    <a:stCxn id="110" idx="0"/>
                    <a:endCxn id="46" idx="1"/>
                  </p:cNvCxnSpPr>
                  <p:nvPr/>
                </p:nvCxnSpPr>
                <p:spPr>
                  <a:xfrm rot="16200000" flipV="1">
                    <a:off x="2469678" y="693038"/>
                    <a:ext cx="1089650" cy="762690"/>
                  </a:xfrm>
                  <a:prstGeom prst="bentConnector4">
                    <a:avLst>
                      <a:gd name="adj1" fmla="val 45057"/>
                      <a:gd name="adj2" fmla="val 108881"/>
                    </a:avLst>
                  </a:prstGeom>
                  <a:ln w="12700">
                    <a:prstDash val="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676395A3-B750-F34F-FB5E-0683EB3E2004}"/>
                    </a:ext>
                  </a:extLst>
                </p:cNvPr>
                <p:cNvSpPr txBox="1"/>
                <p:nvPr/>
              </p:nvSpPr>
              <p:spPr>
                <a:xfrm flipH="1">
                  <a:off x="4841422" y="1702201"/>
                  <a:ext cx="190785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:r>
                    <a:rPr kumimoji="1" lang="en-US" altLang="ko-Kore-KR" b="1" spc="-40" dirty="0">
                      <a:latin typeface="+mn-ea"/>
                    </a:rPr>
                    <a:t>A</a:t>
                  </a:r>
                  <a:endParaRPr kumimoji="1" lang="ko-Kore-KR" altLang="en-US" b="1" spc="-40" dirty="0">
                    <a:latin typeface="+mn-ea"/>
                  </a:endParaRP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C8691059-55A0-0385-5CFA-044ACD4E2F42}"/>
                    </a:ext>
                  </a:extLst>
                </p:cNvPr>
                <p:cNvSpPr txBox="1"/>
                <p:nvPr/>
              </p:nvSpPr>
              <p:spPr>
                <a:xfrm flipH="1">
                  <a:off x="3949061" y="629500"/>
                  <a:ext cx="157240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:r>
                    <a:rPr kumimoji="1" lang="en-US" altLang="ko-Kore-KR" b="1" spc="-40" dirty="0">
                      <a:latin typeface="+mn-ea"/>
                    </a:rPr>
                    <a:t>B</a:t>
                  </a:r>
                  <a:endParaRPr kumimoji="1" lang="ko-Kore-KR" altLang="en-US" b="1" spc="-40" dirty="0">
                    <a:latin typeface="+mn-ea"/>
                  </a:endParaRP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EE36E83E-5137-6BA2-564D-FAF5F795D09C}"/>
                    </a:ext>
                  </a:extLst>
                </p:cNvPr>
                <p:cNvSpPr txBox="1"/>
                <p:nvPr/>
              </p:nvSpPr>
              <p:spPr>
                <a:xfrm flipH="1">
                  <a:off x="2362207" y="1741926"/>
                  <a:ext cx="167547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:r>
                    <a:rPr kumimoji="1" lang="en-US" altLang="ko-Kore-KR" b="1" spc="-40" dirty="0">
                      <a:latin typeface="+mn-ea"/>
                    </a:rPr>
                    <a:t>C</a:t>
                  </a:r>
                  <a:endParaRPr kumimoji="1" lang="ko-Kore-KR" altLang="en-US" b="1" spc="-40" dirty="0">
                    <a:latin typeface="+mn-ea"/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5BC6C1A8-1710-5E57-9C85-63ECF1CC5726}"/>
                    </a:ext>
                  </a:extLst>
                </p:cNvPr>
                <p:cNvSpPr txBox="1"/>
                <p:nvPr/>
              </p:nvSpPr>
              <p:spPr>
                <a:xfrm flipH="1">
                  <a:off x="2668694" y="1143293"/>
                  <a:ext cx="150852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:r>
                    <a:rPr kumimoji="1" lang="en-US" altLang="ko-Kore-KR" b="1" spc="-40" dirty="0">
                      <a:latin typeface="+mn-ea"/>
                    </a:rPr>
                    <a:t>D</a:t>
                  </a:r>
                  <a:endParaRPr kumimoji="1" lang="ko-Kore-KR" altLang="en-US" b="1" spc="-40" dirty="0">
                    <a:latin typeface="+mn-ea"/>
                  </a:endParaRPr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C0FA0718-52E2-12A1-FC46-1BB401FB2C40}"/>
                    </a:ext>
                  </a:extLst>
                </p:cNvPr>
                <p:cNvSpPr txBox="1"/>
                <p:nvPr/>
              </p:nvSpPr>
              <p:spPr>
                <a:xfrm flipH="1">
                  <a:off x="3560618" y="1301076"/>
                  <a:ext cx="143398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:r>
                    <a:rPr kumimoji="1" lang="en-US" altLang="ko-Kore-KR" b="1" spc="-40" dirty="0">
                      <a:latin typeface="+mn-ea"/>
                    </a:rPr>
                    <a:t>E</a:t>
                  </a:r>
                  <a:endParaRPr kumimoji="1" lang="ko-Kore-KR" altLang="en-US" b="1" spc="-40" dirty="0">
                    <a:latin typeface="+mn-ea"/>
                  </a:endParaRP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40F73555-BA64-846C-89FA-3C70249330DD}"/>
                    </a:ext>
                  </a:extLst>
                </p:cNvPr>
                <p:cNvSpPr txBox="1"/>
                <p:nvPr/>
              </p:nvSpPr>
              <p:spPr>
                <a:xfrm flipH="1">
                  <a:off x="3078915" y="1595230"/>
                  <a:ext cx="60368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:r>
                    <a:rPr kumimoji="1" lang="en-US" altLang="ko-Kore-KR" b="1" spc="-40" dirty="0">
                      <a:latin typeface="+mn-ea"/>
                    </a:rPr>
                    <a:t>F</a:t>
                  </a:r>
                  <a:endParaRPr kumimoji="1" lang="ko-Kore-KR" altLang="en-US" b="1" spc="-40" dirty="0">
                    <a:latin typeface="+mn-ea"/>
                  </a:endParaRP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35D5287-FF42-F023-BCA4-D1528BBBC947}"/>
                  </a:ext>
                </a:extLst>
              </p:cNvPr>
              <p:cNvSpPr txBox="1"/>
              <p:nvPr/>
            </p:nvSpPr>
            <p:spPr>
              <a:xfrm>
                <a:off x="4847966" y="742996"/>
                <a:ext cx="1250342" cy="646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kumimoji="1" lang="en-US" altLang="ko-Kore-KR" sz="1400" i="1" spc="-40" dirty="0">
                    <a:solidFill>
                      <a:srgbClr val="C00000"/>
                    </a:solidFill>
                    <a:latin typeface="+mn-ea"/>
                  </a:rPr>
                  <a:t>2) Wheel size </a:t>
                </a:r>
                <a:r>
                  <a:rPr kumimoji="1" lang="en-US" altLang="ko-Kore-KR" sz="1400" spc="-40" dirty="0">
                    <a:solidFill>
                      <a:srgbClr val="C00000"/>
                    </a:solidFill>
                    <a:latin typeface="+mn-ea"/>
                  </a:rPr>
                  <a:t>↓</a:t>
                </a:r>
                <a:endParaRPr kumimoji="1" lang="en-US" altLang="ko-Kore-KR" sz="1400" i="1" spc="-40" dirty="0">
                  <a:solidFill>
                    <a:srgbClr val="C00000"/>
                  </a:solidFill>
                  <a:latin typeface="+mn-ea"/>
                </a:endParaRPr>
              </a:p>
              <a:p>
                <a:pPr algn="l"/>
                <a:r>
                  <a:rPr kumimoji="1" lang="en-US" altLang="ko-Kore-KR" sz="1400" i="1" spc="-40" dirty="0">
                    <a:solidFill>
                      <a:srgbClr val="7030A0"/>
                    </a:solidFill>
                    <a:latin typeface="+mn-ea"/>
                  </a:rPr>
                  <a:t>2) Wheel size </a:t>
                </a:r>
                <a:r>
                  <a:rPr kumimoji="1" lang="en-US" altLang="ko-Kore-KR" sz="1400" spc="-40" dirty="0">
                    <a:solidFill>
                      <a:srgbClr val="7030A0"/>
                    </a:solidFill>
                    <a:latin typeface="+mn-ea"/>
                  </a:rPr>
                  <a:t>↑</a:t>
                </a:r>
              </a:p>
              <a:p>
                <a:r>
                  <a:rPr kumimoji="1" lang="en-US" altLang="ko-Kore-KR" sz="1400" i="1" spc="-40" dirty="0">
                    <a:solidFill>
                      <a:srgbClr val="00B050"/>
                    </a:solidFill>
                    <a:latin typeface="+mn-ea"/>
                  </a:rPr>
                  <a:t>2) Wheel size </a:t>
                </a:r>
                <a:r>
                  <a:rPr kumimoji="1" lang="en-US" altLang="ko-Kore-KR" sz="1400" spc="-40" dirty="0">
                    <a:solidFill>
                      <a:srgbClr val="00B050"/>
                    </a:solidFill>
                    <a:latin typeface="+mn-ea"/>
                  </a:rPr>
                  <a:t>↓</a:t>
                </a:r>
                <a:endParaRPr kumimoji="1" lang="en-US" altLang="ko-Kore-KR" sz="1400" i="1" spc="-40" dirty="0">
                  <a:solidFill>
                    <a:srgbClr val="00B050"/>
                  </a:solidFill>
                  <a:latin typeface="+mn-ea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E4622DB-B72B-DD4B-A359-0EA528F87022}"/>
                </a:ext>
              </a:extLst>
            </p:cNvPr>
            <p:cNvSpPr txBox="1"/>
            <p:nvPr/>
          </p:nvSpPr>
          <p:spPr>
            <a:xfrm>
              <a:off x="2229192" y="544554"/>
              <a:ext cx="1762662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R" sz="1400" i="1" spc="-40" dirty="0">
                  <a:solidFill>
                    <a:srgbClr val="C00000"/>
                  </a:solidFill>
                  <a:latin typeface="+mn-ea"/>
                </a:rPr>
                <a:t>3</a:t>
              </a:r>
              <a:r>
                <a:rPr kumimoji="1" lang="en-US" altLang="ko-Kore-KR" sz="1400" i="1" spc="-40" dirty="0">
                  <a:solidFill>
                    <a:srgbClr val="C00000"/>
                  </a:solidFill>
                  <a:latin typeface="+mn-ea"/>
                </a:rPr>
                <a:t>) Chain stay length</a:t>
              </a:r>
              <a:r>
                <a:rPr kumimoji="1" lang="en-US" altLang="ko-Kore-KR" sz="1400" spc="-40" dirty="0">
                  <a:solidFill>
                    <a:srgbClr val="C00000"/>
                  </a:solidFill>
                  <a:latin typeface="+mn-ea"/>
                </a:rPr>
                <a:t>↓</a:t>
              </a:r>
              <a:r>
                <a:rPr kumimoji="1" lang="en-US" altLang="ko-Kore-KR" sz="1400" i="1" spc="-40" dirty="0">
                  <a:solidFill>
                    <a:srgbClr val="C00000"/>
                  </a:solidFill>
                  <a:latin typeface="+mn-ea"/>
                </a:rPr>
                <a:t> </a:t>
              </a:r>
              <a:endParaRPr kumimoji="1" lang="ko-Kore-KR" altLang="en-US" sz="1400" i="1" spc="-40" dirty="0">
                <a:solidFill>
                  <a:srgbClr val="C00000"/>
                </a:solidFill>
                <a:latin typeface="+mn-ea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80706A1-402D-CAD4-8CBD-FFA8E3281473}"/>
              </a:ext>
            </a:extLst>
          </p:cNvPr>
          <p:cNvSpPr txBox="1"/>
          <p:nvPr/>
        </p:nvSpPr>
        <p:spPr>
          <a:xfrm>
            <a:off x="152727" y="4572897"/>
            <a:ext cx="69730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Means</a:t>
            </a:r>
            <a:endParaRPr kumimoji="1" lang="ko-Kore-KR" altLang="en-US" b="1" spc="-40" dirty="0">
              <a:latin typeface="+mn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51B30AD-A269-9A2D-860C-8A505A82C0B6}"/>
              </a:ext>
            </a:extLst>
          </p:cNvPr>
          <p:cNvSpPr txBox="1"/>
          <p:nvPr/>
        </p:nvSpPr>
        <p:spPr>
          <a:xfrm>
            <a:off x="50043" y="3808635"/>
            <a:ext cx="91114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Function</a:t>
            </a:r>
            <a:endParaRPr kumimoji="1" lang="ko-Kore-KR" altLang="en-US" b="1" spc="-40" dirty="0">
              <a:latin typeface="+mn-ea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DB3A0B9-A443-FE34-E779-A6EB72BAEDFE}"/>
              </a:ext>
            </a:extLst>
          </p:cNvPr>
          <p:cNvSpPr txBox="1"/>
          <p:nvPr/>
        </p:nvSpPr>
        <p:spPr>
          <a:xfrm>
            <a:off x="2124111" y="4583041"/>
            <a:ext cx="2843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b="1" spc="-40" dirty="0">
                <a:highlight>
                  <a:srgbClr val="FFFF00"/>
                </a:highlight>
                <a:latin typeface="+mn-ea"/>
              </a:rPr>
              <a:t>(</a:t>
            </a:r>
            <a:r>
              <a:rPr kumimoji="1" lang="en-US" altLang="ko-Kore-KR" b="1" spc="-40" dirty="0">
                <a:highlight>
                  <a:srgbClr val="FFFF00"/>
                </a:highlight>
                <a:latin typeface="+mn-ea"/>
              </a:rPr>
              <a:t>2)</a:t>
            </a: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BC8BFAB5-3E97-CF00-9174-CD935CD2DB2E}"/>
              </a:ext>
            </a:extLst>
          </p:cNvPr>
          <p:cNvCxnSpPr/>
          <p:nvPr/>
        </p:nvCxnSpPr>
        <p:spPr>
          <a:xfrm flipH="1">
            <a:off x="1345303" y="4103942"/>
            <a:ext cx="493229" cy="479099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연결선[R] 76">
            <a:extLst>
              <a:ext uri="{FF2B5EF4-FFF2-40B4-BE49-F238E27FC236}">
                <a16:creationId xmlns:a16="http://schemas.microsoft.com/office/drawing/2014/main" id="{A83D4F07-4D8D-96C3-5DFC-BAD4E4EA3073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1838532" y="4103942"/>
            <a:ext cx="427766" cy="479099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6650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387709-10B5-CA42-E283-AEA257333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F5A7A3-E5C4-A127-1D6F-8EEACAD8E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56</a:t>
            </a:fld>
            <a:endParaRPr lang="ko-KR" altLang="en-US" dirty="0"/>
          </a:p>
        </p:txBody>
      </p:sp>
      <p:sp>
        <p:nvSpPr>
          <p:cNvPr id="82" name="제목 1">
            <a:extLst>
              <a:ext uri="{FF2B5EF4-FFF2-40B4-BE49-F238E27FC236}">
                <a16:creationId xmlns:a16="http://schemas.microsoft.com/office/drawing/2014/main" id="{9CB6D439-4FD0-19A0-2E01-928F122C23E3}"/>
              </a:ext>
            </a:extLst>
          </p:cNvPr>
          <p:cNvSpPr txBox="1">
            <a:spLocks/>
          </p:cNvSpPr>
          <p:nvPr/>
        </p:nvSpPr>
        <p:spPr>
          <a:xfrm>
            <a:off x="165083" y="26817"/>
            <a:ext cx="7399184" cy="586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0" dirty="0"/>
              <a:t>Design parameter relationship (</a:t>
            </a:r>
            <a:r>
              <a:rPr lang="en-US" altLang="ko-KR" sz="2400" b="0" i="1" dirty="0">
                <a:solidFill>
                  <a:srgbClr val="1D6FA9"/>
                </a:solidFill>
              </a:rPr>
              <a:t>likelihood and direction</a:t>
            </a:r>
            <a:r>
              <a:rPr lang="en-US" altLang="ko-KR" sz="2400" b="0" dirty="0"/>
              <a:t>) </a:t>
            </a:r>
            <a:endParaRPr lang="ko-KR" altLang="en-US" sz="2400" b="0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4F71768-A474-0A7F-BCB2-F0F9C71092C0}"/>
              </a:ext>
            </a:extLst>
          </p:cNvPr>
          <p:cNvCxnSpPr>
            <a:cxnSpLocks/>
            <a:stCxn id="39" idx="6"/>
            <a:endCxn id="54" idx="2"/>
          </p:cNvCxnSpPr>
          <p:nvPr/>
        </p:nvCxnSpPr>
        <p:spPr>
          <a:xfrm>
            <a:off x="10204064" y="-1799439"/>
            <a:ext cx="226699" cy="503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F792CCA6-0D39-732E-1FDD-3E0BC655B5B0}"/>
              </a:ext>
            </a:extLst>
          </p:cNvPr>
          <p:cNvSpPr/>
          <p:nvPr/>
        </p:nvSpPr>
        <p:spPr>
          <a:xfrm>
            <a:off x="9050154" y="-2653848"/>
            <a:ext cx="2387600" cy="2387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BA2155F-D6CC-4258-90AD-1658D845FA10}"/>
              </a:ext>
            </a:extLst>
          </p:cNvPr>
          <p:cNvSpPr/>
          <p:nvPr/>
        </p:nvSpPr>
        <p:spPr>
          <a:xfrm>
            <a:off x="9944785" y="-2817911"/>
            <a:ext cx="598337" cy="33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C</a:t>
            </a:r>
            <a:r>
              <a:rPr kumimoji="1" lang="en-US" altLang="ko-Kore-KR" baseline="-25000" dirty="0">
                <a:solidFill>
                  <a:schemeClr val="tx1"/>
                </a:solidFill>
              </a:rPr>
              <a:t>1</a:t>
            </a:r>
            <a:endParaRPr kumimoji="1" lang="ko-Kore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DF153B1-6898-C615-91F3-E32F96FEA84B}"/>
              </a:ext>
            </a:extLst>
          </p:cNvPr>
          <p:cNvSpPr/>
          <p:nvPr/>
        </p:nvSpPr>
        <p:spPr>
          <a:xfrm>
            <a:off x="9423772" y="-2189585"/>
            <a:ext cx="780292" cy="7802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DP</a:t>
            </a:r>
            <a:r>
              <a:rPr kumimoji="1" lang="en-US" altLang="ko-Kore-KR" sz="1600" baseline="-25000" dirty="0">
                <a:solidFill>
                  <a:schemeClr val="tx1"/>
                </a:solidFill>
              </a:rPr>
              <a:t>11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C030AD0-1B50-A8BC-CD28-2B83C9AC375E}"/>
              </a:ext>
            </a:extLst>
          </p:cNvPr>
          <p:cNvSpPr/>
          <p:nvPr/>
        </p:nvSpPr>
        <p:spPr>
          <a:xfrm>
            <a:off x="12113542" y="-2611607"/>
            <a:ext cx="2387600" cy="2387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4824FF1-0CEB-5B89-7995-F54A0718DE80}"/>
              </a:ext>
            </a:extLst>
          </p:cNvPr>
          <p:cNvSpPr/>
          <p:nvPr/>
        </p:nvSpPr>
        <p:spPr>
          <a:xfrm>
            <a:off x="13008173" y="-2775670"/>
            <a:ext cx="598337" cy="33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C</a:t>
            </a:r>
            <a:r>
              <a:rPr kumimoji="1" lang="en-US" altLang="ko-Kore-KR" baseline="-25000" dirty="0">
                <a:solidFill>
                  <a:schemeClr val="tx1"/>
                </a:solidFill>
              </a:rPr>
              <a:t>2</a:t>
            </a:r>
            <a:endParaRPr kumimoji="1" lang="ko-Kore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C0B12FA-D5C2-9423-B6CD-7A6084E19977}"/>
              </a:ext>
            </a:extLst>
          </p:cNvPr>
          <p:cNvSpPr/>
          <p:nvPr/>
        </p:nvSpPr>
        <p:spPr>
          <a:xfrm>
            <a:off x="10782791" y="72529"/>
            <a:ext cx="2387600" cy="2387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B3B0AD9-5A03-1EA8-B6BD-68E9761D3ADD}"/>
              </a:ext>
            </a:extLst>
          </p:cNvPr>
          <p:cNvSpPr/>
          <p:nvPr/>
        </p:nvSpPr>
        <p:spPr>
          <a:xfrm>
            <a:off x="11677422" y="-91534"/>
            <a:ext cx="598337" cy="33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C</a:t>
            </a:r>
            <a:r>
              <a:rPr kumimoji="1" lang="en-US" altLang="ko-Kore-KR" baseline="-25000" dirty="0">
                <a:solidFill>
                  <a:schemeClr val="tx1"/>
                </a:solidFill>
              </a:rPr>
              <a:t>3</a:t>
            </a:r>
            <a:endParaRPr kumimoji="1" lang="ko-Kore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6BBF26C-EB1E-E1BF-5EE7-7ED3FFA4B88B}"/>
              </a:ext>
            </a:extLst>
          </p:cNvPr>
          <p:cNvSpPr/>
          <p:nvPr/>
        </p:nvSpPr>
        <p:spPr>
          <a:xfrm>
            <a:off x="10430763" y="-2139215"/>
            <a:ext cx="780292" cy="7802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DP</a:t>
            </a:r>
            <a:r>
              <a:rPr kumimoji="1" lang="en-US" altLang="ko-Kore-KR" sz="1600" baseline="-25000" dirty="0">
                <a:solidFill>
                  <a:schemeClr val="tx1"/>
                </a:solidFill>
              </a:rPr>
              <a:t>12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4DBE422-BECE-82F7-306E-64EE42000E9F}"/>
              </a:ext>
            </a:extLst>
          </p:cNvPr>
          <p:cNvSpPr/>
          <p:nvPr/>
        </p:nvSpPr>
        <p:spPr>
          <a:xfrm>
            <a:off x="9890255" y="-1308651"/>
            <a:ext cx="780292" cy="7802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DP</a:t>
            </a:r>
            <a:r>
              <a:rPr kumimoji="1" lang="en-US" altLang="ko-Kore-KR" sz="1600" baseline="-25000" dirty="0">
                <a:solidFill>
                  <a:schemeClr val="tx1"/>
                </a:solidFill>
              </a:rPr>
              <a:t>13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9E7B9106-E83C-7F79-79E0-239D47124B45}"/>
              </a:ext>
            </a:extLst>
          </p:cNvPr>
          <p:cNvSpPr/>
          <p:nvPr/>
        </p:nvSpPr>
        <p:spPr>
          <a:xfrm>
            <a:off x="12426200" y="-2122159"/>
            <a:ext cx="780292" cy="7802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DP</a:t>
            </a:r>
            <a:r>
              <a:rPr kumimoji="1" lang="en-US" altLang="ko-Kore-KR" sz="1600" baseline="-25000" dirty="0">
                <a:solidFill>
                  <a:schemeClr val="tx1"/>
                </a:solidFill>
              </a:rPr>
              <a:t>21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C678040-4447-8CD0-0761-ACAA108DB199}"/>
              </a:ext>
            </a:extLst>
          </p:cNvPr>
          <p:cNvSpPr/>
          <p:nvPr/>
        </p:nvSpPr>
        <p:spPr>
          <a:xfrm>
            <a:off x="13433191" y="-2122159"/>
            <a:ext cx="780292" cy="7802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DP</a:t>
            </a:r>
            <a:r>
              <a:rPr kumimoji="1" lang="en-US" altLang="ko-Kore-KR" sz="1600" baseline="-25000" dirty="0">
                <a:solidFill>
                  <a:schemeClr val="tx1"/>
                </a:solidFill>
              </a:rPr>
              <a:t>22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331AEFA6-604A-5697-25FC-837E844B563D}"/>
              </a:ext>
            </a:extLst>
          </p:cNvPr>
          <p:cNvSpPr/>
          <p:nvPr/>
        </p:nvSpPr>
        <p:spPr>
          <a:xfrm>
            <a:off x="11095449" y="425032"/>
            <a:ext cx="780292" cy="7802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DP</a:t>
            </a:r>
            <a:r>
              <a:rPr kumimoji="1" lang="en-US" altLang="ko-Kore-KR" sz="1600" baseline="-25000" dirty="0">
                <a:solidFill>
                  <a:schemeClr val="tx1"/>
                </a:solidFill>
              </a:rPr>
              <a:t>31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1D95264C-81DF-621C-EAEA-D0A6FA897700}"/>
              </a:ext>
            </a:extLst>
          </p:cNvPr>
          <p:cNvSpPr/>
          <p:nvPr/>
        </p:nvSpPr>
        <p:spPr>
          <a:xfrm>
            <a:off x="12102440" y="475402"/>
            <a:ext cx="780292" cy="7802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DP</a:t>
            </a:r>
            <a:r>
              <a:rPr kumimoji="1" lang="en-US" altLang="ko-Kore-KR" sz="1600" baseline="-25000" dirty="0">
                <a:solidFill>
                  <a:schemeClr val="tx1"/>
                </a:solidFill>
              </a:rPr>
              <a:t>32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497F88E-BC5D-3B49-1D24-5C7BE6085947}"/>
              </a:ext>
            </a:extLst>
          </p:cNvPr>
          <p:cNvSpPr/>
          <p:nvPr/>
        </p:nvSpPr>
        <p:spPr>
          <a:xfrm>
            <a:off x="11095449" y="1349592"/>
            <a:ext cx="780292" cy="7802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DP</a:t>
            </a:r>
            <a:r>
              <a:rPr kumimoji="1" lang="en-US" altLang="ko-Kore-KR" sz="1600" baseline="-25000" dirty="0">
                <a:solidFill>
                  <a:schemeClr val="tx1"/>
                </a:solidFill>
              </a:rPr>
              <a:t>33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04EC2252-5819-8275-449D-4234F0EA9E75}"/>
              </a:ext>
            </a:extLst>
          </p:cNvPr>
          <p:cNvSpPr/>
          <p:nvPr/>
        </p:nvSpPr>
        <p:spPr>
          <a:xfrm>
            <a:off x="12102440" y="1399962"/>
            <a:ext cx="780292" cy="7802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DP</a:t>
            </a:r>
            <a:r>
              <a:rPr kumimoji="1" lang="en-US" altLang="ko-Kore-KR" sz="1600" baseline="-25000" dirty="0">
                <a:solidFill>
                  <a:schemeClr val="tx1"/>
                </a:solidFill>
              </a:rPr>
              <a:t>34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E98EB50F-A5B2-29AE-CA3B-DA2958CA5503}"/>
              </a:ext>
            </a:extLst>
          </p:cNvPr>
          <p:cNvCxnSpPr>
            <a:cxnSpLocks/>
            <a:stCxn id="54" idx="4"/>
            <a:endCxn id="55" idx="7"/>
          </p:cNvCxnSpPr>
          <p:nvPr/>
        </p:nvCxnSpPr>
        <p:spPr>
          <a:xfrm flipH="1">
            <a:off x="10556276" y="-1358923"/>
            <a:ext cx="264633" cy="1645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7C2ED2EE-A740-2F56-E435-63B1857D047C}"/>
              </a:ext>
            </a:extLst>
          </p:cNvPr>
          <p:cNvCxnSpPr>
            <a:cxnSpLocks/>
            <a:stCxn id="39" idx="4"/>
            <a:endCxn id="55" idx="1"/>
          </p:cNvCxnSpPr>
          <p:nvPr/>
        </p:nvCxnSpPr>
        <p:spPr>
          <a:xfrm>
            <a:off x="9813918" y="-1409293"/>
            <a:ext cx="190608" cy="214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7C33839A-CC84-4CB3-256C-180BB87BF6DE}"/>
              </a:ext>
            </a:extLst>
          </p:cNvPr>
          <p:cNvCxnSpPr>
            <a:cxnSpLocks/>
            <a:stCxn id="55" idx="6"/>
          </p:cNvCxnSpPr>
          <p:nvPr/>
        </p:nvCxnSpPr>
        <p:spPr>
          <a:xfrm flipV="1">
            <a:off x="10670547" y="-1358923"/>
            <a:ext cx="377061" cy="4404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BA4EAAAF-7C3E-8694-2415-F298F9AEEB7E}"/>
              </a:ext>
            </a:extLst>
          </p:cNvPr>
          <p:cNvCxnSpPr>
            <a:cxnSpLocks/>
          </p:cNvCxnSpPr>
          <p:nvPr/>
        </p:nvCxnSpPr>
        <p:spPr>
          <a:xfrm>
            <a:off x="11509782" y="-1460631"/>
            <a:ext cx="5246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A346A69-9A04-9D46-1B4B-1DC2E816B34E}"/>
              </a:ext>
            </a:extLst>
          </p:cNvPr>
          <p:cNvCxnSpPr>
            <a:cxnSpLocks/>
          </p:cNvCxnSpPr>
          <p:nvPr/>
        </p:nvCxnSpPr>
        <p:spPr>
          <a:xfrm flipH="1" flipV="1">
            <a:off x="10782790" y="-266248"/>
            <a:ext cx="312659" cy="506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C0286E96-326D-0681-5467-F3867BAEBB03}"/>
              </a:ext>
            </a:extLst>
          </p:cNvPr>
          <p:cNvCxnSpPr>
            <a:cxnSpLocks/>
          </p:cNvCxnSpPr>
          <p:nvPr/>
        </p:nvCxnSpPr>
        <p:spPr>
          <a:xfrm>
            <a:off x="11003867" y="-397215"/>
            <a:ext cx="262734" cy="4406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DEFA4C7B-3582-D889-A2B6-B5523EFE46C7}"/>
              </a:ext>
            </a:extLst>
          </p:cNvPr>
          <p:cNvCxnSpPr>
            <a:cxnSpLocks/>
          </p:cNvCxnSpPr>
          <p:nvPr/>
        </p:nvCxnSpPr>
        <p:spPr>
          <a:xfrm flipH="1">
            <a:off x="12642361" y="-176899"/>
            <a:ext cx="240371" cy="3528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EEADA2EE-9611-9EDA-0477-4E055BC26DA8}"/>
              </a:ext>
            </a:extLst>
          </p:cNvPr>
          <p:cNvCxnSpPr>
            <a:cxnSpLocks/>
          </p:cNvCxnSpPr>
          <p:nvPr/>
        </p:nvCxnSpPr>
        <p:spPr>
          <a:xfrm flipH="1">
            <a:off x="11514091" y="-1222784"/>
            <a:ext cx="492669" cy="11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2A4CE85-9A98-86FB-9643-D78058CABE53}"/>
              </a:ext>
            </a:extLst>
          </p:cNvPr>
          <p:cNvCxnSpPr>
            <a:cxnSpLocks/>
            <a:stCxn id="54" idx="6"/>
            <a:endCxn id="56" idx="2"/>
          </p:cNvCxnSpPr>
          <p:nvPr/>
        </p:nvCxnSpPr>
        <p:spPr>
          <a:xfrm>
            <a:off x="11211055" y="-1749069"/>
            <a:ext cx="1215145" cy="170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E8F1C14-29C5-A139-0DEF-68803D12A792}"/>
              </a:ext>
            </a:extLst>
          </p:cNvPr>
          <p:cNvCxnSpPr>
            <a:cxnSpLocks/>
            <a:stCxn id="56" idx="3"/>
          </p:cNvCxnSpPr>
          <p:nvPr/>
        </p:nvCxnSpPr>
        <p:spPr>
          <a:xfrm flipH="1">
            <a:off x="10653947" y="-1456138"/>
            <a:ext cx="1886524" cy="69784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890F306-14E5-EF30-577B-21AF37E5FCA1}"/>
              </a:ext>
            </a:extLst>
          </p:cNvPr>
          <p:cNvCxnSpPr>
            <a:cxnSpLocks/>
            <a:stCxn id="57" idx="2"/>
            <a:endCxn id="56" idx="6"/>
          </p:cNvCxnSpPr>
          <p:nvPr/>
        </p:nvCxnSpPr>
        <p:spPr>
          <a:xfrm flipH="1">
            <a:off x="13206492" y="-1732013"/>
            <a:ext cx="2266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52D70AC1-6C36-099C-D44C-B0EC356996EC}"/>
              </a:ext>
            </a:extLst>
          </p:cNvPr>
          <p:cNvCxnSpPr>
            <a:cxnSpLocks/>
            <a:stCxn id="57" idx="4"/>
            <a:endCxn id="60" idx="7"/>
          </p:cNvCxnSpPr>
          <p:nvPr/>
        </p:nvCxnSpPr>
        <p:spPr>
          <a:xfrm flipH="1">
            <a:off x="12768461" y="-1341867"/>
            <a:ext cx="1054876" cy="19315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0F0644C0-2AD5-EA43-7BB7-1B9F5F015D56}"/>
              </a:ext>
            </a:extLst>
          </p:cNvPr>
          <p:cNvCxnSpPr>
            <a:cxnSpLocks/>
            <a:stCxn id="61" idx="2"/>
            <a:endCxn id="55" idx="4"/>
          </p:cNvCxnSpPr>
          <p:nvPr/>
        </p:nvCxnSpPr>
        <p:spPr>
          <a:xfrm flipH="1" flipV="1">
            <a:off x="10280401" y="-528359"/>
            <a:ext cx="815048" cy="226809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08D03B60-1465-021D-B3C1-FF25568E102B}"/>
              </a:ext>
            </a:extLst>
          </p:cNvPr>
          <p:cNvCxnSpPr>
            <a:cxnSpLocks/>
            <a:stCxn id="60" idx="2"/>
            <a:endCxn id="61" idx="7"/>
          </p:cNvCxnSpPr>
          <p:nvPr/>
        </p:nvCxnSpPr>
        <p:spPr>
          <a:xfrm flipH="1">
            <a:off x="11761470" y="865548"/>
            <a:ext cx="340970" cy="5983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5A1B78E3-FA51-E433-4951-CB81362E1F30}"/>
              </a:ext>
            </a:extLst>
          </p:cNvPr>
          <p:cNvCxnSpPr>
            <a:cxnSpLocks/>
            <a:stCxn id="59" idx="5"/>
          </p:cNvCxnSpPr>
          <p:nvPr/>
        </p:nvCxnSpPr>
        <p:spPr>
          <a:xfrm>
            <a:off x="11761470" y="1091053"/>
            <a:ext cx="484431" cy="4908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3B63DFB3-EFE7-CBF8-988E-1CA15DF2BB09}"/>
              </a:ext>
            </a:extLst>
          </p:cNvPr>
          <p:cNvCxnSpPr>
            <a:cxnSpLocks/>
            <a:stCxn id="60" idx="4"/>
            <a:endCxn id="62" idx="0"/>
          </p:cNvCxnSpPr>
          <p:nvPr/>
        </p:nvCxnSpPr>
        <p:spPr>
          <a:xfrm>
            <a:off x="12492586" y="1255694"/>
            <a:ext cx="0" cy="1442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C85075F-9363-55D9-F1E7-44A3E8713002}"/>
              </a:ext>
            </a:extLst>
          </p:cNvPr>
          <p:cNvCxnSpPr>
            <a:cxnSpLocks/>
            <a:stCxn id="61" idx="0"/>
            <a:endCxn id="59" idx="4"/>
          </p:cNvCxnSpPr>
          <p:nvPr/>
        </p:nvCxnSpPr>
        <p:spPr>
          <a:xfrm flipV="1">
            <a:off x="11485595" y="1205324"/>
            <a:ext cx="0" cy="1442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A683E66-3468-E269-D651-ABBBFA8DD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01" y="984528"/>
            <a:ext cx="2485546" cy="24335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2F1CCC-7BCE-CF6C-B882-4BD5A8402E28}"/>
              </a:ext>
            </a:extLst>
          </p:cNvPr>
          <p:cNvSpPr txBox="1"/>
          <p:nvPr/>
        </p:nvSpPr>
        <p:spPr>
          <a:xfrm>
            <a:off x="8474927" y="183162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kumimoji="1" lang="ko-Kore-KR" altLang="en-US" spc="-40" dirty="0"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06DA78-BAEA-DB0A-38EB-8FA8667B0904}"/>
              </a:ext>
            </a:extLst>
          </p:cNvPr>
          <p:cNvSpPr/>
          <p:nvPr/>
        </p:nvSpPr>
        <p:spPr>
          <a:xfrm>
            <a:off x="166105" y="946251"/>
            <a:ext cx="2610105" cy="25208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20" name="표 6">
            <a:extLst>
              <a:ext uri="{FF2B5EF4-FFF2-40B4-BE49-F238E27FC236}">
                <a16:creationId xmlns:a16="http://schemas.microsoft.com/office/drawing/2014/main" id="{D78FAC49-72E8-1140-6256-EE7B1A87ACD0}"/>
              </a:ext>
            </a:extLst>
          </p:cNvPr>
          <p:cNvGraphicFramePr>
            <a:graphicFrameLocks noGrp="1"/>
          </p:cNvGraphicFramePr>
          <p:nvPr/>
        </p:nvGraphicFramePr>
        <p:xfrm>
          <a:off x="2906470" y="628326"/>
          <a:ext cx="6143684" cy="303749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1977">
                  <a:extLst>
                    <a:ext uri="{9D8B030D-6E8A-4147-A177-3AD203B41FA5}">
                      <a16:colId xmlns:a16="http://schemas.microsoft.com/office/drawing/2014/main" val="1223708999"/>
                    </a:ext>
                  </a:extLst>
                </a:gridCol>
                <a:gridCol w="764401">
                  <a:extLst>
                    <a:ext uri="{9D8B030D-6E8A-4147-A177-3AD203B41FA5}">
                      <a16:colId xmlns:a16="http://schemas.microsoft.com/office/drawing/2014/main" val="2132387630"/>
                    </a:ext>
                  </a:extLst>
                </a:gridCol>
                <a:gridCol w="543034">
                  <a:extLst>
                    <a:ext uri="{9D8B030D-6E8A-4147-A177-3AD203B41FA5}">
                      <a16:colId xmlns:a16="http://schemas.microsoft.com/office/drawing/2014/main" val="1372662273"/>
                    </a:ext>
                  </a:extLst>
                </a:gridCol>
                <a:gridCol w="543034">
                  <a:extLst>
                    <a:ext uri="{9D8B030D-6E8A-4147-A177-3AD203B41FA5}">
                      <a16:colId xmlns:a16="http://schemas.microsoft.com/office/drawing/2014/main" val="1999170121"/>
                    </a:ext>
                  </a:extLst>
                </a:gridCol>
                <a:gridCol w="543034">
                  <a:extLst>
                    <a:ext uri="{9D8B030D-6E8A-4147-A177-3AD203B41FA5}">
                      <a16:colId xmlns:a16="http://schemas.microsoft.com/office/drawing/2014/main" val="971049935"/>
                    </a:ext>
                  </a:extLst>
                </a:gridCol>
                <a:gridCol w="543034">
                  <a:extLst>
                    <a:ext uri="{9D8B030D-6E8A-4147-A177-3AD203B41FA5}">
                      <a16:colId xmlns:a16="http://schemas.microsoft.com/office/drawing/2014/main" val="2499008506"/>
                    </a:ext>
                  </a:extLst>
                </a:gridCol>
                <a:gridCol w="543034">
                  <a:extLst>
                    <a:ext uri="{9D8B030D-6E8A-4147-A177-3AD203B41FA5}">
                      <a16:colId xmlns:a16="http://schemas.microsoft.com/office/drawing/2014/main" val="3114795183"/>
                    </a:ext>
                  </a:extLst>
                </a:gridCol>
                <a:gridCol w="543034">
                  <a:extLst>
                    <a:ext uri="{9D8B030D-6E8A-4147-A177-3AD203B41FA5}">
                      <a16:colId xmlns:a16="http://schemas.microsoft.com/office/drawing/2014/main" val="3108966744"/>
                    </a:ext>
                  </a:extLst>
                </a:gridCol>
                <a:gridCol w="543034">
                  <a:extLst>
                    <a:ext uri="{9D8B030D-6E8A-4147-A177-3AD203B41FA5}">
                      <a16:colId xmlns:a16="http://schemas.microsoft.com/office/drawing/2014/main" val="3347967339"/>
                    </a:ext>
                  </a:extLst>
                </a:gridCol>
                <a:gridCol w="543034">
                  <a:extLst>
                    <a:ext uri="{9D8B030D-6E8A-4147-A177-3AD203B41FA5}">
                      <a16:colId xmlns:a16="http://schemas.microsoft.com/office/drawing/2014/main" val="2355570405"/>
                    </a:ext>
                  </a:extLst>
                </a:gridCol>
                <a:gridCol w="543034">
                  <a:extLst>
                    <a:ext uri="{9D8B030D-6E8A-4147-A177-3AD203B41FA5}">
                      <a16:colId xmlns:a16="http://schemas.microsoft.com/office/drawing/2014/main" val="2735236718"/>
                    </a:ext>
                  </a:extLst>
                </a:gridCol>
              </a:tblGrid>
              <a:tr h="2732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</a:t>
                      </a:r>
                      <a:endParaRPr lang="ko-Kore-KR" altLang="en-US" sz="12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936" marR="67936" marT="33968" marB="3396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67936" marR="67936" marT="33968" marB="33968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bg1"/>
                          </a:solidFill>
                          <a:latin typeface="+mj-lt"/>
                        </a:rPr>
                        <a:t>Comp. 1</a:t>
                      </a:r>
                      <a:endParaRPr lang="ko-Kore-KR" altLang="en-US" sz="12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89879" marR="89879" marT="44939" marB="44939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0" dirty="0">
                          <a:solidFill>
                            <a:schemeClr val="bg1"/>
                          </a:solidFill>
                          <a:latin typeface="+mj-lt"/>
                        </a:rPr>
                        <a:t>Comp. 2</a:t>
                      </a:r>
                      <a:endParaRPr lang="ko-Kore-KR" altLang="en-US" sz="12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89879" marR="89879" marT="44939" marB="44939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bg1"/>
                          </a:solidFill>
                          <a:latin typeface="+mj-lt"/>
                        </a:rPr>
                        <a:t>Comp. 3</a:t>
                      </a:r>
                      <a:endParaRPr lang="ko-Kore-KR" altLang="en-US" sz="12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89879" marR="89879" marT="44939" marB="44939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469483"/>
                  </a:ext>
                </a:extLst>
              </a:tr>
              <a:tr h="3911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2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936" marR="67936" marT="33968" marB="33968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DP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+mj-lt"/>
                        </a:rPr>
                        <a:t>1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2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3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+mj-lt"/>
                        </a:rPr>
                        <a:t>1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2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+mj-lt"/>
                        </a:rPr>
                        <a:t>1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2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3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4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/>
                </a:tc>
                <a:extLst>
                  <a:ext uri="{0D108BD9-81ED-4DB2-BD59-A6C34878D82A}">
                    <a16:rowId xmlns:a16="http://schemas.microsoft.com/office/drawing/2014/main" val="1509310541"/>
                  </a:ext>
                </a:extLst>
              </a:tr>
              <a:tr h="27327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Comp. 1</a:t>
                      </a:r>
                    </a:p>
                  </a:txBody>
                  <a:tcPr marL="89879" marR="89879" marT="44939" marB="44939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+mj-lt"/>
                        </a:rPr>
                        <a:t>1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x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>
                        <a:latin typeface="+mj-lt"/>
                      </a:endParaRPr>
                    </a:p>
                  </a:txBody>
                  <a:tcPr marL="67936" marR="67936" marT="33968" marB="3396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>
                        <a:latin typeface="+mj-lt"/>
                      </a:endParaRPr>
                    </a:p>
                  </a:txBody>
                  <a:tcPr marL="67936" marR="67936" marT="33968" marB="3396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>
                        <a:latin typeface="+mj-lt"/>
                      </a:endParaRPr>
                    </a:p>
                  </a:txBody>
                  <a:tcPr marL="67936" marR="67936" marT="33968" marB="3396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/>
                </a:tc>
                <a:extLst>
                  <a:ext uri="{0D108BD9-81ED-4DB2-BD59-A6C34878D82A}">
                    <a16:rowId xmlns:a16="http://schemas.microsoft.com/office/drawing/2014/main" val="971290227"/>
                  </a:ext>
                </a:extLst>
              </a:tr>
              <a:tr h="27327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2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±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en-US" altLang="ko-Kore-KR" sz="1200" b="0" dirty="0">
                          <a:latin typeface="+mj-lt"/>
                        </a:rPr>
                        <a:t>0.4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±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en-US" altLang="ko-Kore-KR" sz="1200" b="0" dirty="0">
                          <a:latin typeface="+mj-lt"/>
                        </a:rPr>
                        <a:t>0.1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>
                        <a:latin typeface="+mj-lt"/>
                      </a:endParaRPr>
                    </a:p>
                  </a:txBody>
                  <a:tcPr marL="67936" marR="67936" marT="33968" marB="33968"/>
                </a:tc>
                <a:extLst>
                  <a:ext uri="{0D108BD9-81ED-4DB2-BD59-A6C34878D82A}">
                    <a16:rowId xmlns:a16="http://schemas.microsoft.com/office/drawing/2014/main" val="3409766992"/>
                  </a:ext>
                </a:extLst>
              </a:tr>
              <a:tr h="2476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3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±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en-US" altLang="ko-Kore-KR" sz="1200" b="0" dirty="0">
                          <a:latin typeface="+mj-lt"/>
                        </a:rPr>
                        <a:t>0.6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+, </a:t>
                      </a:r>
                      <a:r>
                        <a:rPr lang="en-US" altLang="ko-Kore-KR" sz="1200" b="0" dirty="0">
                          <a:latin typeface="+mj-lt"/>
                        </a:rPr>
                        <a:t>0.3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+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,</a:t>
                      </a:r>
                      <a:r>
                        <a:rPr lang="en-US" altLang="ko-Kore-KR" sz="12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 </a:t>
                      </a:r>
                      <a:r>
                        <a:rPr lang="en-US" altLang="ko-Kore-KR" sz="1200" b="0" dirty="0">
                          <a:solidFill>
                            <a:srgbClr val="C00000"/>
                          </a:solidFill>
                          <a:latin typeface="+mj-lt"/>
                        </a:rPr>
                        <a:t>0.5</a:t>
                      </a:r>
                      <a:endParaRPr lang="ko-Kore-KR" altLang="en-US" sz="12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67936" marR="67936" marT="33968" marB="339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rgbClr val="C00000"/>
                          </a:solidFill>
                          <a:latin typeface="+mj-lt"/>
                        </a:rPr>
                        <a:t>-, </a:t>
                      </a:r>
                      <a:r>
                        <a:rPr lang="en-US" altLang="ko-Kore-KR" sz="1200" b="0" dirty="0">
                          <a:solidFill>
                            <a:srgbClr val="C00000"/>
                          </a:solidFill>
                          <a:latin typeface="+mj-lt"/>
                        </a:rPr>
                        <a:t>0.7</a:t>
                      </a:r>
                      <a:endParaRPr lang="ko-Kore-KR" altLang="en-US" sz="12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67936" marR="67936" marT="33968" marB="3396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/>
                </a:tc>
                <a:extLst>
                  <a:ext uri="{0D108BD9-81ED-4DB2-BD59-A6C34878D82A}">
                    <a16:rowId xmlns:a16="http://schemas.microsoft.com/office/drawing/2014/main" val="1055105521"/>
                  </a:ext>
                </a:extLst>
              </a:tr>
              <a:tr h="32167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Comp.</a:t>
                      </a:r>
                      <a:r>
                        <a:rPr lang="en-US" altLang="ko-KR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89879" marR="89879" marT="44939" marB="44939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+mj-lt"/>
                        </a:rPr>
                        <a:t>1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rgbClr val="C00000"/>
                          </a:solidFill>
                          <a:latin typeface="+mj-lt"/>
                        </a:rPr>
                        <a:t>+, </a:t>
                      </a:r>
                      <a:r>
                        <a:rPr lang="en-US" altLang="ko-Kore-KR" sz="1200" b="0" dirty="0">
                          <a:solidFill>
                            <a:srgbClr val="C00000"/>
                          </a:solidFill>
                          <a:latin typeface="+mj-lt"/>
                        </a:rPr>
                        <a:t>0.2</a:t>
                      </a:r>
                      <a:endParaRPr lang="ko-Kore-KR" altLang="en-US" sz="12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67936" marR="67936" marT="33968" marB="3396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+mj-lt"/>
                        </a:rPr>
                        <a:t>- </a:t>
                      </a:r>
                      <a:r>
                        <a:rPr lang="en-US" altLang="ko-Kore-KR" sz="1200" b="0" dirty="0">
                          <a:latin typeface="+mj-lt"/>
                        </a:rPr>
                        <a:t>1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/>
                </a:tc>
                <a:extLst>
                  <a:ext uri="{0D108BD9-81ED-4DB2-BD59-A6C34878D82A}">
                    <a16:rowId xmlns:a16="http://schemas.microsoft.com/office/drawing/2014/main" val="1631473572"/>
                  </a:ext>
                </a:extLst>
              </a:tr>
              <a:tr h="247694">
                <a:tc vMerge="1">
                  <a:txBody>
                    <a:bodyPr/>
                    <a:lstStyle/>
                    <a:p>
                      <a:pPr algn="ctr"/>
                      <a:endParaRPr lang="ko-Kore-KR" altLang="en-US" sz="1800" b="0" dirty="0">
                        <a:latin typeface="+mj-lt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2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287819"/>
                  </a:ext>
                </a:extLst>
              </a:tr>
              <a:tr h="247694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 .</a:t>
                      </a:r>
                      <a:r>
                        <a:rPr lang="en-US" altLang="ko-KR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ore-KR" altLang="en-US" sz="12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879" marR="89879" marT="44939" marB="44939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1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±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,</a:t>
                      </a:r>
                      <a:r>
                        <a:rPr lang="en-US" altLang="ko-Kore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 </a:t>
                      </a:r>
                      <a:r>
                        <a:rPr lang="en-US" altLang="ko-Kore-KR" sz="1200" b="0" dirty="0">
                          <a:latin typeface="+mj-lt"/>
                        </a:rPr>
                        <a:t>0.4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66870981"/>
                  </a:ext>
                </a:extLst>
              </a:tr>
              <a:tr h="2476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2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±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,</a:t>
                      </a:r>
                      <a:r>
                        <a:rPr lang="en-US" altLang="ko-Kore-KR" sz="12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 </a:t>
                      </a:r>
                      <a:r>
                        <a:rPr lang="en-US" altLang="ko-Kore-KR" sz="1200" b="0" dirty="0">
                          <a:solidFill>
                            <a:srgbClr val="C00000"/>
                          </a:solidFill>
                          <a:latin typeface="+mj-lt"/>
                        </a:rPr>
                        <a:t>0.3</a:t>
                      </a:r>
                      <a:endParaRPr lang="ko-Kore-KR" altLang="en-US" sz="12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67936" marR="67936" marT="33968" marB="3396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3553724"/>
                  </a:ext>
                </a:extLst>
              </a:tr>
              <a:tr h="2476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3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+mj-lt"/>
                        </a:rPr>
                        <a:t>+, </a:t>
                      </a:r>
                      <a:r>
                        <a:rPr lang="en-US" altLang="ko-Kore-KR" sz="1200" b="0" dirty="0">
                          <a:latin typeface="+mj-lt"/>
                        </a:rPr>
                        <a:t>0.3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06944541"/>
                  </a:ext>
                </a:extLst>
              </a:tr>
              <a:tr h="247694">
                <a:tc vMerge="1">
                  <a:txBody>
                    <a:bodyPr/>
                    <a:lstStyle/>
                    <a:p>
                      <a:pPr algn="ctr"/>
                      <a:endParaRPr lang="ko-Kore-KR" altLang="en-US" sz="1800" b="0" dirty="0">
                        <a:latin typeface="+mj-lt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4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+mj-lt"/>
                        </a:rPr>
                        <a:t>-, </a:t>
                      </a:r>
                      <a:r>
                        <a:rPr lang="en-US" altLang="ko-Kore-KR" sz="1200" b="0" dirty="0">
                          <a:latin typeface="+mj-lt"/>
                        </a:rPr>
                        <a:t>0.5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+mj-lt"/>
                        </a:rPr>
                        <a:t>+, </a:t>
                      </a:r>
                      <a:r>
                        <a:rPr lang="en-US" altLang="ko-Kore-KR" sz="1200" b="0" dirty="0">
                          <a:latin typeface="+mj-lt"/>
                        </a:rPr>
                        <a:t>0.4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743502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95D2990-6152-32D4-BC59-FDEFADD2B2CC}"/>
              </a:ext>
            </a:extLst>
          </p:cNvPr>
          <p:cNvSpPr txBox="1"/>
          <p:nvPr/>
        </p:nvSpPr>
        <p:spPr>
          <a:xfrm>
            <a:off x="165083" y="3744771"/>
            <a:ext cx="546079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latin typeface="+mn-ea"/>
              </a:rPr>
              <a:t>Design parameter </a:t>
            </a:r>
            <a:r>
              <a:rPr kumimoji="1" lang="ko-Kore-KR" altLang="en-US" sz="2000" spc="-40" dirty="0">
                <a:latin typeface="+mn-ea"/>
              </a:rPr>
              <a:t>간의 비례정도</a:t>
            </a:r>
            <a:r>
              <a:rPr kumimoji="1" lang="en-US" altLang="ko-Kore-KR" sz="2000" spc="-40" dirty="0">
                <a:latin typeface="+mn-ea"/>
              </a:rPr>
              <a:t>(</a:t>
            </a:r>
            <a:r>
              <a:rPr kumimoji="1" lang="ko-Kore-KR" altLang="en-US" sz="2000" spc="-40" dirty="0">
                <a:latin typeface="+mn-ea"/>
              </a:rPr>
              <a:t>정비례</a:t>
            </a:r>
            <a:r>
              <a:rPr kumimoji="1" lang="en-US" altLang="ko-Kore-KR" sz="2000" spc="-40" dirty="0">
                <a:latin typeface="+mn-ea"/>
              </a:rPr>
              <a:t>, </a:t>
            </a:r>
            <a:r>
              <a:rPr kumimoji="1" lang="ko-Kore-KR" altLang="en-US" sz="2000" spc="-40" dirty="0">
                <a:latin typeface="+mn-ea"/>
              </a:rPr>
              <a:t>반비례</a:t>
            </a:r>
            <a:r>
              <a:rPr kumimoji="1" lang="en-US" altLang="ko-Kore-KR" sz="2000" spc="-40" dirty="0">
                <a:latin typeface="+mn-ea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247DCA-5575-AA0B-744A-5FCD3FD52F96}"/>
              </a:ext>
            </a:extLst>
          </p:cNvPr>
          <p:cNvSpPr txBox="1"/>
          <p:nvPr/>
        </p:nvSpPr>
        <p:spPr>
          <a:xfrm>
            <a:off x="386969" y="4592290"/>
            <a:ext cx="341337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z="2000" spc="-40" dirty="0">
                <a:latin typeface="+mn-ea"/>
              </a:rPr>
              <a:t>+</a:t>
            </a:r>
            <a:r>
              <a:rPr kumimoji="1" lang="en-US" altLang="ko-KR" spc="-40" dirty="0">
                <a:latin typeface="+mn-ea"/>
              </a:rPr>
              <a:t> : design parameter</a:t>
            </a:r>
            <a:r>
              <a:rPr kumimoji="1" lang="ko-KR" altLang="en-US" spc="-40" dirty="0">
                <a:latin typeface="+mn-ea"/>
              </a:rPr>
              <a:t> 간의 정비례</a:t>
            </a:r>
            <a:endParaRPr kumimoji="1" lang="en-US" altLang="ko-KR" spc="-4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451DEB-3E90-018D-04D4-908E6B33290B}"/>
              </a:ext>
            </a:extLst>
          </p:cNvPr>
          <p:cNvSpPr txBox="1"/>
          <p:nvPr/>
        </p:nvSpPr>
        <p:spPr>
          <a:xfrm>
            <a:off x="1072360" y="4968366"/>
            <a:ext cx="9265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400" spc="-40" dirty="0">
                <a:latin typeface="+mn-ea"/>
              </a:rPr>
              <a:t>+ </a:t>
            </a:r>
            <a:r>
              <a:rPr kumimoji="1" lang="en-US" altLang="ko-KR" sz="2400" spc="-40" dirty="0">
                <a:latin typeface="+mn-ea"/>
                <a:sym typeface="Wingdings" pitchFamily="2" charset="2"/>
              </a:rPr>
              <a:t> +</a:t>
            </a:r>
            <a:endParaRPr kumimoji="1" lang="ko-Kore-KR" altLang="en-US" sz="2400" spc="-4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D61275-F712-8214-C584-5C14D84EC4EF}"/>
              </a:ext>
            </a:extLst>
          </p:cNvPr>
          <p:cNvSpPr txBox="1"/>
          <p:nvPr/>
        </p:nvSpPr>
        <p:spPr>
          <a:xfrm>
            <a:off x="2401630" y="4964200"/>
            <a:ext cx="74699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400" spc="-40" dirty="0">
                <a:latin typeface="+mn-ea"/>
              </a:rPr>
              <a:t>- </a:t>
            </a:r>
            <a:r>
              <a:rPr kumimoji="1" lang="en-US" altLang="ko-KR" sz="2400" spc="-40" dirty="0">
                <a:latin typeface="+mn-ea"/>
                <a:sym typeface="Wingdings" pitchFamily="2" charset="2"/>
              </a:rPr>
              <a:t> -</a:t>
            </a:r>
            <a:endParaRPr kumimoji="1" lang="ko-Kore-KR" altLang="en-US" sz="2400" spc="-4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E4F571-4D5B-1470-43B2-EC0CA230E72D}"/>
              </a:ext>
            </a:extLst>
          </p:cNvPr>
          <p:cNvSpPr txBox="1"/>
          <p:nvPr/>
        </p:nvSpPr>
        <p:spPr>
          <a:xfrm>
            <a:off x="350598" y="5378674"/>
            <a:ext cx="333963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z="2000" spc="-40" dirty="0">
                <a:latin typeface="+mn-ea"/>
              </a:rPr>
              <a:t>-</a:t>
            </a:r>
            <a:r>
              <a:rPr kumimoji="1" lang="en-US" altLang="ko-KR" spc="-40" dirty="0">
                <a:latin typeface="+mn-ea"/>
              </a:rPr>
              <a:t> : design parameter</a:t>
            </a:r>
            <a:r>
              <a:rPr kumimoji="1" lang="ko-KR" altLang="en-US" spc="-40" dirty="0">
                <a:latin typeface="+mn-ea"/>
              </a:rPr>
              <a:t> 간의 반비례</a:t>
            </a:r>
            <a:endParaRPr kumimoji="1" lang="en-US" altLang="ko-KR" spc="-40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5EADE4-AF73-3C93-71A4-1012A4B3D7F3}"/>
              </a:ext>
            </a:extLst>
          </p:cNvPr>
          <p:cNvSpPr txBox="1"/>
          <p:nvPr/>
        </p:nvSpPr>
        <p:spPr>
          <a:xfrm>
            <a:off x="317826" y="6206956"/>
            <a:ext cx="23458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ore-KR" sz="1800" b="0" i="0" u="none" strike="noStrike" kern="1200" dirty="0">
                <a:solidFill>
                  <a:srgbClr val="000000"/>
                </a:solidFill>
                <a:effectLst/>
                <a:latin typeface="+mn-lt"/>
                <a:ea typeface="Batang" panose="02030600000101010101" pitchFamily="18" charset="-127"/>
                <a:cs typeface="+mn-cs"/>
              </a:rPr>
              <a:t>±</a:t>
            </a:r>
            <a:r>
              <a:rPr kumimoji="1" lang="en-US" altLang="ko-KR" spc="-40" dirty="0">
                <a:latin typeface="+mn-ea"/>
              </a:rPr>
              <a:t> : </a:t>
            </a:r>
            <a:r>
              <a:rPr kumimoji="1" lang="ko-KR" altLang="en-US" spc="-40" dirty="0">
                <a:latin typeface="+mn-ea"/>
              </a:rPr>
              <a:t>방향성의 상관 없음</a:t>
            </a:r>
            <a:endParaRPr kumimoji="1" lang="en-US" altLang="ko-KR" spc="-40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E826E4-7A3C-46C2-CBD9-419E258F2A1C}"/>
              </a:ext>
            </a:extLst>
          </p:cNvPr>
          <p:cNvSpPr txBox="1"/>
          <p:nvPr/>
        </p:nvSpPr>
        <p:spPr>
          <a:xfrm flipH="1">
            <a:off x="2127164" y="5029112"/>
            <a:ext cx="25281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,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4802A0-63BC-3342-19B5-AB84954C445F}"/>
              </a:ext>
            </a:extLst>
          </p:cNvPr>
          <p:cNvSpPr txBox="1"/>
          <p:nvPr/>
        </p:nvSpPr>
        <p:spPr>
          <a:xfrm>
            <a:off x="1072360" y="5727318"/>
            <a:ext cx="83676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400" spc="-40" dirty="0">
                <a:latin typeface="+mn-ea"/>
              </a:rPr>
              <a:t>+ </a:t>
            </a:r>
            <a:r>
              <a:rPr kumimoji="1" lang="en-US" altLang="ko-KR" sz="2400" spc="-40" dirty="0">
                <a:latin typeface="+mn-ea"/>
                <a:sym typeface="Wingdings" pitchFamily="2" charset="2"/>
              </a:rPr>
              <a:t> -</a:t>
            </a:r>
            <a:endParaRPr kumimoji="1" lang="ko-Kore-KR" altLang="en-US" sz="2400" spc="-40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3EFAB0-6B72-C666-0FC6-9F9CAC87272E}"/>
              </a:ext>
            </a:extLst>
          </p:cNvPr>
          <p:cNvSpPr txBox="1"/>
          <p:nvPr/>
        </p:nvSpPr>
        <p:spPr>
          <a:xfrm>
            <a:off x="2401630" y="5723152"/>
            <a:ext cx="83676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400" spc="-40" dirty="0">
                <a:latin typeface="+mn-ea"/>
              </a:rPr>
              <a:t>- </a:t>
            </a:r>
            <a:r>
              <a:rPr kumimoji="1" lang="en-US" altLang="ko-KR" sz="2400" spc="-40" dirty="0">
                <a:latin typeface="+mn-ea"/>
                <a:sym typeface="Wingdings" pitchFamily="2" charset="2"/>
              </a:rPr>
              <a:t> +</a:t>
            </a:r>
            <a:endParaRPr kumimoji="1" lang="ko-Kore-KR" altLang="en-US" sz="2400" spc="-40" dirty="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AB7C75-85D2-12B8-51B7-7E50FAB84BC3}"/>
              </a:ext>
            </a:extLst>
          </p:cNvPr>
          <p:cNvSpPr txBox="1"/>
          <p:nvPr/>
        </p:nvSpPr>
        <p:spPr>
          <a:xfrm flipH="1">
            <a:off x="2127164" y="5788064"/>
            <a:ext cx="25281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,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E32C16-040D-2AA4-12E5-651915F25E58}"/>
              </a:ext>
            </a:extLst>
          </p:cNvPr>
          <p:cNvSpPr txBox="1"/>
          <p:nvPr/>
        </p:nvSpPr>
        <p:spPr>
          <a:xfrm>
            <a:off x="386969" y="4169582"/>
            <a:ext cx="385778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|X| : DP1</a:t>
            </a:r>
            <a:r>
              <a:rPr kumimoji="1" lang="ko-Kore-KR" altLang="en-US" spc="-40" dirty="0">
                <a:latin typeface="+mn-ea"/>
              </a:rPr>
              <a:t>로 인해</a:t>
            </a:r>
            <a:r>
              <a:rPr kumimoji="1" lang="en-US" altLang="ko-Kore-KR" spc="-40" dirty="0">
                <a:latin typeface="+mn-ea"/>
              </a:rPr>
              <a:t>, </a:t>
            </a:r>
            <a:r>
              <a:rPr kumimoji="1" lang="en-US" altLang="ko-Kore-KR" spc="-40" dirty="0">
                <a:latin typeface="+mn-ea"/>
                <a:sym typeface="Wingdings" pitchFamily="2" charset="2"/>
              </a:rPr>
              <a:t>DP2</a:t>
            </a:r>
            <a:r>
              <a:rPr kumimoji="1" lang="ko-Kore-KR" altLang="en-US" spc="-40" dirty="0">
                <a:latin typeface="+mn-ea"/>
                <a:sym typeface="Wingdings" pitchFamily="2" charset="2"/>
              </a:rPr>
              <a:t>의 재설계될 확률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628E8D-3641-FCD8-AF05-9C4C65D22001}"/>
              </a:ext>
            </a:extLst>
          </p:cNvPr>
          <p:cNvSpPr txBox="1"/>
          <p:nvPr/>
        </p:nvSpPr>
        <p:spPr>
          <a:xfrm>
            <a:off x="4616349" y="4362992"/>
            <a:ext cx="47929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latin typeface="+mn-ea"/>
              </a:rPr>
              <a:t>Ex 1)</a:t>
            </a:r>
            <a:endParaRPr kumimoji="1" lang="ko-Kore-KR" altLang="en-US" spc="-4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0B34A3D-4C28-8563-890B-072010EC8133}"/>
              </a:ext>
            </a:extLst>
          </p:cNvPr>
          <p:cNvSpPr txBox="1"/>
          <p:nvPr/>
        </p:nvSpPr>
        <p:spPr>
          <a:xfrm>
            <a:off x="7311142" y="4371547"/>
            <a:ext cx="740524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solidFill>
                  <a:srgbClr val="1D6FA9"/>
                </a:solidFill>
                <a:latin typeface="+mn-ea"/>
              </a:rPr>
              <a:t>DP</a:t>
            </a:r>
            <a:r>
              <a:rPr kumimoji="1" lang="en-US" altLang="ko-KR" spc="-40" baseline="-25000" dirty="0">
                <a:solidFill>
                  <a:srgbClr val="1D6FA9"/>
                </a:solidFill>
                <a:latin typeface="+mn-ea"/>
              </a:rPr>
              <a:t>34</a:t>
            </a:r>
            <a:r>
              <a:rPr kumimoji="1" lang="en-US" altLang="ko-Kore-KR" spc="-40" dirty="0">
                <a:solidFill>
                  <a:srgbClr val="1D6FA9"/>
                </a:solidFill>
                <a:latin typeface="+mn-ea"/>
              </a:rPr>
              <a:t> ↓</a:t>
            </a:r>
            <a:endParaRPr kumimoji="1" lang="ko-Kore-KR" altLang="en-US" spc="-4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F8C776-1F5F-AE89-62BC-F397B293B0C4}"/>
              </a:ext>
            </a:extLst>
          </p:cNvPr>
          <p:cNvSpPr txBox="1"/>
          <p:nvPr/>
        </p:nvSpPr>
        <p:spPr>
          <a:xfrm>
            <a:off x="7322901" y="4706343"/>
            <a:ext cx="774858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R" spc="-40" dirty="0">
                <a:solidFill>
                  <a:srgbClr val="C00000"/>
                </a:solidFill>
                <a:latin typeface="+mn-ea"/>
              </a:rPr>
              <a:t>DP</a:t>
            </a:r>
            <a:r>
              <a:rPr kumimoji="1" lang="en-US" altLang="ko-KR" spc="-40" baseline="-25000" dirty="0">
                <a:solidFill>
                  <a:srgbClr val="C00000"/>
                </a:solidFill>
                <a:latin typeface="+mn-ea"/>
              </a:rPr>
              <a:t>34</a:t>
            </a:r>
            <a:r>
              <a:rPr kumimoji="1" lang="en-US" altLang="ko-Kore-KR" spc="-40" dirty="0">
                <a:solidFill>
                  <a:srgbClr val="C00000"/>
                </a:solidFill>
                <a:latin typeface="+mn-ea"/>
              </a:rPr>
              <a:t> ↑ </a:t>
            </a:r>
          </a:p>
          <a:p>
            <a:r>
              <a:rPr kumimoji="1" lang="en-US" altLang="ko-KR" spc="-40" dirty="0">
                <a:solidFill>
                  <a:srgbClr val="C00000"/>
                </a:solidFill>
                <a:latin typeface="+mn-ea"/>
              </a:rPr>
              <a:t>DP</a:t>
            </a:r>
            <a:r>
              <a:rPr kumimoji="1" lang="en-US" altLang="ko-KR" spc="-40" baseline="-25000" dirty="0">
                <a:solidFill>
                  <a:srgbClr val="C00000"/>
                </a:solidFill>
                <a:latin typeface="+mn-ea"/>
              </a:rPr>
              <a:t>33</a:t>
            </a:r>
            <a:r>
              <a:rPr kumimoji="1" lang="en-US" altLang="ko-Kore-KR" spc="-40" dirty="0">
                <a:solidFill>
                  <a:srgbClr val="C00000"/>
                </a:solidFill>
                <a:latin typeface="+mn-ea"/>
              </a:rPr>
              <a:t> ↑</a:t>
            </a:r>
            <a:endParaRPr kumimoji="1" lang="ko-Kore-KR" altLang="en-US" spc="-40" dirty="0">
              <a:solidFill>
                <a:srgbClr val="C00000"/>
              </a:solidFill>
              <a:latin typeface="+mn-ea"/>
            </a:endParaRP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E642E9BA-938C-88EA-F24F-FDE8A70DD5A4}"/>
              </a:ext>
            </a:extLst>
          </p:cNvPr>
          <p:cNvCxnSpPr>
            <a:cxnSpLocks/>
            <a:stCxn id="91" idx="3"/>
            <a:endCxn id="44" idx="1"/>
          </p:cNvCxnSpPr>
          <p:nvPr/>
        </p:nvCxnSpPr>
        <p:spPr>
          <a:xfrm>
            <a:off x="6092647" y="4510047"/>
            <a:ext cx="121849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32F1711B-CACB-C0F7-05DE-EB27238E907E}"/>
              </a:ext>
            </a:extLst>
          </p:cNvPr>
          <p:cNvCxnSpPr>
            <a:cxnSpLocks/>
            <a:stCxn id="99" idx="3"/>
            <a:endCxn id="49" idx="1"/>
          </p:cNvCxnSpPr>
          <p:nvPr/>
        </p:nvCxnSpPr>
        <p:spPr>
          <a:xfrm>
            <a:off x="6092647" y="4813351"/>
            <a:ext cx="1230254" cy="1699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F3DD6B-DC34-EDBE-0108-7FFACAC41ED7}"/>
              </a:ext>
            </a:extLst>
          </p:cNvPr>
          <p:cNvSpPr txBox="1"/>
          <p:nvPr/>
        </p:nvSpPr>
        <p:spPr>
          <a:xfrm>
            <a:off x="5361747" y="5535900"/>
            <a:ext cx="74052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solidFill>
                  <a:srgbClr val="1D6FA9"/>
                </a:solidFill>
                <a:latin typeface="+mn-ea"/>
              </a:rPr>
              <a:t>DP</a:t>
            </a:r>
            <a:r>
              <a:rPr kumimoji="1" lang="en-US" altLang="ko-KR" spc="-40" baseline="-25000" dirty="0">
                <a:solidFill>
                  <a:srgbClr val="1D6FA9"/>
                </a:solidFill>
                <a:latin typeface="+mn-ea"/>
              </a:rPr>
              <a:t>12</a:t>
            </a:r>
            <a:r>
              <a:rPr kumimoji="1" lang="en-US" altLang="ko-Kore-KR" spc="-40" dirty="0">
                <a:solidFill>
                  <a:srgbClr val="1D6FA9"/>
                </a:solidFill>
                <a:latin typeface="+mn-ea"/>
              </a:rPr>
              <a:t> ↓</a:t>
            </a:r>
            <a:endParaRPr kumimoji="1" lang="ko-Kore-KR" altLang="en-US" spc="-40" dirty="0">
              <a:solidFill>
                <a:srgbClr val="1D6FA9"/>
              </a:solidFill>
              <a:latin typeface="+mn-ea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D811BA4-0C12-3314-1C73-8C249128BB2D}"/>
              </a:ext>
            </a:extLst>
          </p:cNvPr>
          <p:cNvSpPr txBox="1"/>
          <p:nvPr/>
        </p:nvSpPr>
        <p:spPr>
          <a:xfrm>
            <a:off x="7334792" y="5428148"/>
            <a:ext cx="740524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solidFill>
                  <a:srgbClr val="1D6FA9"/>
                </a:solidFill>
                <a:latin typeface="+mn-ea"/>
              </a:rPr>
              <a:t>DP</a:t>
            </a:r>
            <a:r>
              <a:rPr kumimoji="1" lang="en-US" altLang="ko-KR" spc="-40" baseline="-25000" dirty="0">
                <a:solidFill>
                  <a:srgbClr val="1D6FA9"/>
                </a:solidFill>
                <a:latin typeface="+mn-ea"/>
              </a:rPr>
              <a:t>21</a:t>
            </a:r>
            <a:r>
              <a:rPr kumimoji="1" lang="en-US" altLang="ko-Kore-KR" spc="-40" dirty="0">
                <a:solidFill>
                  <a:srgbClr val="1D6FA9"/>
                </a:solidFill>
                <a:latin typeface="+mn-ea"/>
              </a:rPr>
              <a:t> ↓</a:t>
            </a:r>
          </a:p>
          <a:p>
            <a:pPr algn="l"/>
            <a:r>
              <a:rPr kumimoji="1" lang="en-US" altLang="ko-KR" spc="-40" dirty="0">
                <a:solidFill>
                  <a:srgbClr val="1D6FA9"/>
                </a:solidFill>
                <a:latin typeface="+mn-ea"/>
              </a:rPr>
              <a:t>DP</a:t>
            </a:r>
            <a:r>
              <a:rPr kumimoji="1" lang="en-US" altLang="ko-KR" spc="-40" baseline="-25000" dirty="0">
                <a:solidFill>
                  <a:srgbClr val="1D6FA9"/>
                </a:solidFill>
                <a:latin typeface="+mn-ea"/>
              </a:rPr>
              <a:t>13</a:t>
            </a:r>
            <a:r>
              <a:rPr kumimoji="1" lang="en-US" altLang="ko-Kore-KR" spc="-40" dirty="0">
                <a:solidFill>
                  <a:srgbClr val="1D6FA9"/>
                </a:solidFill>
                <a:latin typeface="+mn-ea"/>
              </a:rPr>
              <a:t> ↓</a:t>
            </a:r>
            <a:endParaRPr kumimoji="1" lang="ko-Kore-KR" altLang="en-US" spc="-40" dirty="0">
              <a:solidFill>
                <a:srgbClr val="1D6FA9"/>
              </a:solidFill>
              <a:latin typeface="+mn-ea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06D84DB-63D9-A9D4-E498-43448F58F660}"/>
              </a:ext>
            </a:extLst>
          </p:cNvPr>
          <p:cNvSpPr txBox="1"/>
          <p:nvPr/>
        </p:nvSpPr>
        <p:spPr>
          <a:xfrm>
            <a:off x="7334792" y="6058403"/>
            <a:ext cx="740524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pc="-40" dirty="0">
                <a:solidFill>
                  <a:srgbClr val="1D6FA9"/>
                </a:solidFill>
                <a:latin typeface="+mn-ea"/>
              </a:rPr>
              <a:t>DP</a:t>
            </a:r>
            <a:r>
              <a:rPr kumimoji="1" lang="en-US" altLang="ko-KR" spc="-40" baseline="-25000" dirty="0">
                <a:solidFill>
                  <a:srgbClr val="1D6FA9"/>
                </a:solidFill>
                <a:latin typeface="+mn-ea"/>
              </a:rPr>
              <a:t>13</a:t>
            </a:r>
            <a:r>
              <a:rPr kumimoji="1" lang="en-US" altLang="ko-Kore-KR" spc="-40" dirty="0">
                <a:solidFill>
                  <a:srgbClr val="1D6FA9"/>
                </a:solidFill>
                <a:latin typeface="+mn-ea"/>
              </a:rPr>
              <a:t> ↓</a:t>
            </a:r>
            <a:endParaRPr kumimoji="1" lang="ko-Kore-KR" altLang="en-US" spc="-40" dirty="0">
              <a:solidFill>
                <a:srgbClr val="1D6FA9"/>
              </a:solidFill>
              <a:latin typeface="+mn-ea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97E7E1A-854C-6B26-AA2E-B10921DC287B}"/>
              </a:ext>
            </a:extLst>
          </p:cNvPr>
          <p:cNvSpPr txBox="1"/>
          <p:nvPr/>
        </p:nvSpPr>
        <p:spPr>
          <a:xfrm>
            <a:off x="5352123" y="4371547"/>
            <a:ext cx="74052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solidFill>
                  <a:srgbClr val="C00000"/>
                </a:solidFill>
                <a:latin typeface="+mn-ea"/>
              </a:rPr>
              <a:t>DP</a:t>
            </a:r>
            <a:r>
              <a:rPr kumimoji="1" lang="en-US" altLang="ko-KR" spc="-40" baseline="-25000" dirty="0">
                <a:solidFill>
                  <a:srgbClr val="C00000"/>
                </a:solidFill>
                <a:latin typeface="+mn-ea"/>
              </a:rPr>
              <a:t>31</a:t>
            </a:r>
            <a:r>
              <a:rPr kumimoji="1" lang="en-US" altLang="ko-Kore-KR" spc="-40" dirty="0">
                <a:solidFill>
                  <a:srgbClr val="C00000"/>
                </a:solidFill>
                <a:latin typeface="+mn-ea"/>
              </a:rPr>
              <a:t> ↑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E3769F9-43A3-9E82-BC45-A8F25C7058DB}"/>
              </a:ext>
            </a:extLst>
          </p:cNvPr>
          <p:cNvSpPr txBox="1"/>
          <p:nvPr/>
        </p:nvSpPr>
        <p:spPr>
          <a:xfrm>
            <a:off x="5352123" y="4674851"/>
            <a:ext cx="74052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solidFill>
                  <a:srgbClr val="C00000"/>
                </a:solidFill>
                <a:latin typeface="+mn-ea"/>
              </a:rPr>
              <a:t>DP</a:t>
            </a:r>
            <a:r>
              <a:rPr kumimoji="1" lang="en-US" altLang="ko-KR" spc="-40" baseline="-25000" dirty="0">
                <a:solidFill>
                  <a:srgbClr val="C00000"/>
                </a:solidFill>
                <a:latin typeface="+mn-ea"/>
              </a:rPr>
              <a:t>32</a:t>
            </a:r>
            <a:r>
              <a:rPr kumimoji="1" lang="en-US" altLang="ko-Kore-KR" spc="-40" dirty="0">
                <a:solidFill>
                  <a:srgbClr val="C00000"/>
                </a:solidFill>
                <a:latin typeface="+mn-ea"/>
              </a:rPr>
              <a:t> ↑</a:t>
            </a:r>
            <a:endParaRPr kumimoji="1" lang="ko-Kore-KR" altLang="en-US" spc="-4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D96A5AE-43AC-7432-2E74-6A559C330671}"/>
              </a:ext>
            </a:extLst>
          </p:cNvPr>
          <p:cNvSpPr txBox="1"/>
          <p:nvPr/>
        </p:nvSpPr>
        <p:spPr>
          <a:xfrm rot="10800000">
            <a:off x="8098558" y="5794375"/>
            <a:ext cx="13593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3600" spc="-40" dirty="0">
                <a:solidFill>
                  <a:srgbClr val="C00000"/>
                </a:solidFill>
                <a:latin typeface="+mn-ea"/>
              </a:rPr>
              <a:t>{</a:t>
            </a:r>
            <a:endParaRPr kumimoji="1" lang="ko-Kore-KR" altLang="en-US" sz="3600" spc="-4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44067A2-1C0C-FF1E-B96D-B91DF511A041}"/>
              </a:ext>
            </a:extLst>
          </p:cNvPr>
          <p:cNvSpPr txBox="1"/>
          <p:nvPr/>
        </p:nvSpPr>
        <p:spPr>
          <a:xfrm rot="10800000">
            <a:off x="8115367" y="4429344"/>
            <a:ext cx="13593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3600" spc="-40" dirty="0">
                <a:solidFill>
                  <a:srgbClr val="1D6FA9"/>
                </a:solidFill>
                <a:latin typeface="+mn-ea"/>
              </a:rPr>
              <a:t>{</a:t>
            </a:r>
            <a:endParaRPr kumimoji="1" lang="ko-Kore-KR" altLang="en-US" sz="3600" spc="-40" dirty="0">
              <a:solidFill>
                <a:srgbClr val="1D6FA9"/>
              </a:solidFill>
              <a:latin typeface="+mn-ea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89C4E61-7DCA-3AD1-E831-15789D6C9A3B}"/>
              </a:ext>
            </a:extLst>
          </p:cNvPr>
          <p:cNvSpPr txBox="1"/>
          <p:nvPr/>
        </p:nvSpPr>
        <p:spPr>
          <a:xfrm>
            <a:off x="4572000" y="5535901"/>
            <a:ext cx="47929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latin typeface="+mn-ea"/>
              </a:rPr>
              <a:t>Ex 2)</a:t>
            </a:r>
            <a:endParaRPr kumimoji="1" lang="ko-Kore-KR" altLang="en-US" spc="-4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771C88F-3326-EF5D-BBF1-EA03B9A21FE4}"/>
              </a:ext>
            </a:extLst>
          </p:cNvPr>
          <p:cNvSpPr txBox="1"/>
          <p:nvPr/>
        </p:nvSpPr>
        <p:spPr>
          <a:xfrm>
            <a:off x="5379252" y="5874183"/>
            <a:ext cx="74052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solidFill>
                  <a:srgbClr val="1D6FA9"/>
                </a:solidFill>
                <a:latin typeface="+mn-ea"/>
              </a:rPr>
              <a:t>DP</a:t>
            </a:r>
            <a:r>
              <a:rPr kumimoji="1" lang="en-US" altLang="ko-KR" spc="-40" baseline="-25000" dirty="0">
                <a:solidFill>
                  <a:srgbClr val="1D6FA9"/>
                </a:solidFill>
                <a:latin typeface="+mn-ea"/>
              </a:rPr>
              <a:t>21</a:t>
            </a:r>
            <a:r>
              <a:rPr kumimoji="1" lang="en-US" altLang="ko-Kore-KR" spc="-40" dirty="0">
                <a:solidFill>
                  <a:srgbClr val="1D6FA9"/>
                </a:solidFill>
                <a:latin typeface="+mn-ea"/>
              </a:rPr>
              <a:t> ↓</a:t>
            </a:r>
            <a:endParaRPr kumimoji="1" lang="ko-Kore-KR" altLang="en-US" spc="-40" dirty="0">
              <a:solidFill>
                <a:srgbClr val="1D6FA9"/>
              </a:solidFill>
              <a:latin typeface="+mn-ea"/>
            </a:endParaRPr>
          </a:p>
        </p:txBody>
      </p:sp>
      <p:cxnSp>
        <p:nvCxnSpPr>
          <p:cNvPr id="117" name="직선 연결선[R] 116">
            <a:extLst>
              <a:ext uri="{FF2B5EF4-FFF2-40B4-BE49-F238E27FC236}">
                <a16:creationId xmlns:a16="http://schemas.microsoft.com/office/drawing/2014/main" id="{DDEE5D03-A315-7AF6-6C08-6C5586406338}"/>
              </a:ext>
            </a:extLst>
          </p:cNvPr>
          <p:cNvCxnSpPr>
            <a:cxnSpLocks/>
            <a:stCxn id="64" idx="3"/>
            <a:endCxn id="66" idx="1"/>
          </p:cNvCxnSpPr>
          <p:nvPr/>
        </p:nvCxnSpPr>
        <p:spPr>
          <a:xfrm>
            <a:off x="6102271" y="5674400"/>
            <a:ext cx="1232521" cy="307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연결선[R] 117">
            <a:extLst>
              <a:ext uri="{FF2B5EF4-FFF2-40B4-BE49-F238E27FC236}">
                <a16:creationId xmlns:a16="http://schemas.microsoft.com/office/drawing/2014/main" id="{10B57DA0-E3A4-C530-6E89-1578B4F17A77}"/>
              </a:ext>
            </a:extLst>
          </p:cNvPr>
          <p:cNvCxnSpPr>
            <a:cxnSpLocks/>
            <a:stCxn id="115" idx="3"/>
            <a:endCxn id="67" idx="1"/>
          </p:cNvCxnSpPr>
          <p:nvPr/>
        </p:nvCxnSpPr>
        <p:spPr>
          <a:xfrm>
            <a:off x="6119776" y="6012683"/>
            <a:ext cx="1215016" cy="1842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E6210835-AF60-BC1B-520C-3D0B9289E1CC}"/>
              </a:ext>
            </a:extLst>
          </p:cNvPr>
          <p:cNvSpPr txBox="1"/>
          <p:nvPr/>
        </p:nvSpPr>
        <p:spPr>
          <a:xfrm>
            <a:off x="8336960" y="4348641"/>
            <a:ext cx="7411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Indirect</a:t>
            </a:r>
          </a:p>
          <a:p>
            <a:pPr algn="l"/>
            <a:r>
              <a:rPr kumimoji="1" lang="en-US" altLang="ko-Kore-KR" spc="-40" dirty="0">
                <a:latin typeface="+mn-ea"/>
              </a:rPr>
              <a:t>conflict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968A5C62-1089-9334-2C35-5E1654CEDC1C}"/>
              </a:ext>
            </a:extLst>
          </p:cNvPr>
          <p:cNvSpPr txBox="1"/>
          <p:nvPr/>
        </p:nvSpPr>
        <p:spPr>
          <a:xfrm>
            <a:off x="8336960" y="5723152"/>
            <a:ext cx="76553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Indirect</a:t>
            </a:r>
          </a:p>
          <a:p>
            <a:pPr algn="l"/>
            <a:r>
              <a:rPr kumimoji="1" lang="en-US" altLang="ko-Kore-KR" spc="-40" dirty="0">
                <a:latin typeface="+mn-ea"/>
              </a:rPr>
              <a:t>synergy</a:t>
            </a:r>
            <a:endParaRPr kumimoji="1" lang="ko-Kore-KR" altLang="en-US" spc="-4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81799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DA36226-9A3F-2467-0B01-3E87EC63F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516E8D-3345-D3D0-E277-2C2A8CF89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7A189A-5390-6F8E-1BC2-88FB8DDD49A8}"/>
              </a:ext>
            </a:extLst>
          </p:cNvPr>
          <p:cNvSpPr txBox="1"/>
          <p:nvPr/>
        </p:nvSpPr>
        <p:spPr>
          <a:xfrm>
            <a:off x="258224" y="818529"/>
            <a:ext cx="408911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Interface compatibility</a:t>
            </a:r>
            <a:r>
              <a:rPr kumimoji="1" lang="ko-Kore-KR" altLang="en-US" spc="-40" dirty="0">
                <a:latin typeface="+mn-ea"/>
              </a:rPr>
              <a:t>를 고려한 </a:t>
            </a:r>
            <a:r>
              <a:rPr kumimoji="1" lang="en-US" altLang="ko-Kore-KR" spc="-40" dirty="0">
                <a:latin typeface="+mn-ea"/>
              </a:rPr>
              <a:t>DP </a:t>
            </a:r>
            <a:r>
              <a:rPr kumimoji="1" lang="ko-Kore-KR" altLang="en-US" spc="-40" dirty="0">
                <a:latin typeface="+mn-ea"/>
              </a:rPr>
              <a:t>관계</a:t>
            </a: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052F3888-E625-A17A-9E24-8135C0905ED4}"/>
              </a:ext>
            </a:extLst>
          </p:cNvPr>
          <p:cNvSpPr txBox="1">
            <a:spLocks/>
          </p:cNvSpPr>
          <p:nvPr/>
        </p:nvSpPr>
        <p:spPr>
          <a:xfrm>
            <a:off x="3755" y="141042"/>
            <a:ext cx="8798214" cy="461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/>
              <a:t>고민 사항</a:t>
            </a:r>
            <a:r>
              <a:rPr lang="en-US" altLang="ko-KR" sz="2000" dirty="0"/>
              <a:t>) </a:t>
            </a:r>
            <a:r>
              <a:rPr lang="ko-KR" altLang="en-US" sz="2000" dirty="0"/>
              <a:t>어느 지표</a:t>
            </a:r>
            <a:r>
              <a:rPr lang="en-US" altLang="ko-KR" sz="2000" dirty="0"/>
              <a:t>(</a:t>
            </a:r>
            <a:r>
              <a:rPr lang="ko-KR" altLang="en-US" sz="2000" dirty="0"/>
              <a:t>결과값</a:t>
            </a:r>
            <a:r>
              <a:rPr lang="en-US" altLang="ko-KR" sz="2000" dirty="0"/>
              <a:t>)</a:t>
            </a:r>
            <a:r>
              <a:rPr lang="ko-KR" altLang="en-US" sz="2000" dirty="0"/>
              <a:t>을 토대로</a:t>
            </a:r>
            <a:r>
              <a:rPr lang="en-US" altLang="ko-KR" sz="2000" dirty="0"/>
              <a:t>, </a:t>
            </a:r>
            <a:r>
              <a:rPr lang="ko-KR" altLang="en-US" sz="2000" dirty="0"/>
              <a:t>대안을 평가할 수 있을까</a:t>
            </a:r>
            <a:r>
              <a:rPr lang="en-US" altLang="ko-KR" sz="2000" dirty="0"/>
              <a:t>? </a:t>
            </a:r>
          </a:p>
          <a:p>
            <a:r>
              <a:rPr lang="ko-KR" altLang="en-US" sz="2000" dirty="0"/>
              <a:t>                      혹은 어떻게 </a:t>
            </a:r>
            <a:r>
              <a:rPr lang="en-US" altLang="ko-KR" sz="2000" dirty="0"/>
              <a:t>indirect</a:t>
            </a:r>
            <a:r>
              <a:rPr lang="ko-KR" altLang="en-US" sz="2000" dirty="0"/>
              <a:t>의 부호를 고려할 수 있을까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7D5F6A-5210-EFF3-3C28-C5DA449C1CE8}"/>
              </a:ext>
            </a:extLst>
          </p:cNvPr>
          <p:cNvSpPr txBox="1"/>
          <p:nvPr/>
        </p:nvSpPr>
        <p:spPr>
          <a:xfrm>
            <a:off x="273074" y="4302880"/>
            <a:ext cx="222605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  <a:sym typeface="Wingdings" panose="05000000000000000000" pitchFamily="2" charset="2"/>
              </a:rPr>
              <a:t></a:t>
            </a:r>
            <a:r>
              <a:rPr kumimoji="1" lang="en-US" altLang="ko-Kore-KR" spc="-40" dirty="0">
                <a:latin typeface="+mn-ea"/>
              </a:rPr>
              <a:t> Likelihood / impact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813B0-A6D3-D2BC-CD74-E4008542D66F}"/>
              </a:ext>
            </a:extLst>
          </p:cNvPr>
          <p:cNvSpPr txBox="1"/>
          <p:nvPr/>
        </p:nvSpPr>
        <p:spPr>
          <a:xfrm>
            <a:off x="113885" y="3948005"/>
            <a:ext cx="197291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en-US" b="1" spc="-40" dirty="0" err="1">
                <a:latin typeface="+mn-ea"/>
              </a:rPr>
              <a:t>i</a:t>
            </a:r>
            <a:r>
              <a:rPr kumimoji="1" lang="en-US" altLang="en-US" b="1" spc="-40" dirty="0">
                <a:latin typeface="+mn-ea"/>
              </a:rPr>
              <a:t>) Rework duration</a:t>
            </a:r>
            <a:endParaRPr kumimoji="1" lang="ko-Kore-KR" altLang="en-US" b="1" spc="-40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BA2145C-8132-D15D-77C6-950BBA4A374D}"/>
              </a:ext>
            </a:extLst>
          </p:cNvPr>
          <p:cNvSpPr txBox="1"/>
          <p:nvPr/>
        </p:nvSpPr>
        <p:spPr>
          <a:xfrm>
            <a:off x="2781792" y="4312494"/>
            <a:ext cx="75309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en-US" b="1" spc="-40" dirty="0">
                <a:solidFill>
                  <a:srgbClr val="C00000"/>
                </a:solidFill>
                <a:latin typeface="+mn-ea"/>
              </a:rPr>
              <a:t>CPM(?)</a:t>
            </a:r>
            <a:endParaRPr kumimoji="1" lang="ko-Kore-KR" altLang="en-US" b="1" spc="-4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601D4C5-558F-D529-66F2-8F1C4765266B}"/>
              </a:ext>
            </a:extLst>
          </p:cNvPr>
          <p:cNvSpPr txBox="1"/>
          <p:nvPr/>
        </p:nvSpPr>
        <p:spPr>
          <a:xfrm>
            <a:off x="273074" y="5140665"/>
            <a:ext cx="222605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  <a:sym typeface="Wingdings" panose="05000000000000000000" pitchFamily="2" charset="2"/>
              </a:rPr>
              <a:t></a:t>
            </a:r>
            <a:r>
              <a:rPr kumimoji="1" lang="en-US" altLang="ko-Kore-KR" spc="-40" dirty="0">
                <a:latin typeface="+mn-ea"/>
              </a:rPr>
              <a:t> Likelihood </a:t>
            </a:r>
            <a:r>
              <a:rPr kumimoji="1" lang="en-US" altLang="ko-Kore-KR" strike="sngStrike" spc="-40" dirty="0">
                <a:latin typeface="+mn-ea"/>
              </a:rPr>
              <a:t>/ impact</a:t>
            </a:r>
            <a:endParaRPr kumimoji="1" lang="ko-Kore-KR" altLang="en-US" strike="sngStrike" spc="-40" dirty="0"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C946791-4C69-1B1A-DD9D-EFE197A311D0}"/>
              </a:ext>
            </a:extLst>
          </p:cNvPr>
          <p:cNvSpPr txBox="1"/>
          <p:nvPr/>
        </p:nvSpPr>
        <p:spPr>
          <a:xfrm>
            <a:off x="113885" y="4785790"/>
            <a:ext cx="232191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en-US" b="1" spc="-40" dirty="0">
                <a:latin typeface="+mn-ea"/>
              </a:rPr>
              <a:t>ii) # of redesigned DP</a:t>
            </a:r>
            <a:endParaRPr kumimoji="1" lang="ko-Kore-KR" altLang="en-US" b="1" spc="-40" dirty="0">
              <a:latin typeface="+mn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6D5B8C4-1DFA-11BC-CA5D-C2FC7FFD645A}"/>
              </a:ext>
            </a:extLst>
          </p:cNvPr>
          <p:cNvSpPr txBox="1"/>
          <p:nvPr/>
        </p:nvSpPr>
        <p:spPr>
          <a:xfrm>
            <a:off x="273074" y="6079598"/>
            <a:ext cx="222605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  <a:sym typeface="Wingdings" panose="05000000000000000000" pitchFamily="2" charset="2"/>
              </a:rPr>
              <a:t></a:t>
            </a:r>
            <a:r>
              <a:rPr kumimoji="1" lang="en-US" altLang="ko-Kore-KR" spc="-40" dirty="0">
                <a:latin typeface="+mn-ea"/>
              </a:rPr>
              <a:t> Likelihood </a:t>
            </a:r>
            <a:r>
              <a:rPr kumimoji="1" lang="en-US" altLang="ko-Kore-KR" strike="sngStrike" spc="-40" dirty="0">
                <a:latin typeface="+mn-ea"/>
              </a:rPr>
              <a:t>/ impact</a:t>
            </a:r>
            <a:endParaRPr kumimoji="1" lang="ko-Kore-KR" altLang="en-US" strike="sngStrike" spc="-40" dirty="0">
              <a:latin typeface="+mn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8B4D7B1-5B5B-5B25-910C-46A7D7E13E9C}"/>
              </a:ext>
            </a:extLst>
          </p:cNvPr>
          <p:cNvSpPr txBox="1"/>
          <p:nvPr/>
        </p:nvSpPr>
        <p:spPr>
          <a:xfrm>
            <a:off x="69830" y="5660418"/>
            <a:ext cx="397082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en-US" b="1" spc="-40" dirty="0">
                <a:latin typeface="+mn-ea"/>
              </a:rPr>
              <a:t>iii) iteration(</a:t>
            </a:r>
            <a:r>
              <a:rPr kumimoji="1" lang="ko-KR" altLang="en-US" b="1" spc="-40" dirty="0">
                <a:latin typeface="+mn-ea"/>
              </a:rPr>
              <a:t>중복</a:t>
            </a:r>
            <a:r>
              <a:rPr kumimoji="1" lang="en-US" altLang="ko-KR" b="1" spc="-40" dirty="0">
                <a:latin typeface="+mn-ea"/>
              </a:rPr>
              <a:t>)</a:t>
            </a:r>
            <a:r>
              <a:rPr kumimoji="1" lang="ko-KR" altLang="en-US" b="1" spc="-40" dirty="0">
                <a:latin typeface="+mn-ea"/>
              </a:rPr>
              <a:t>을 포함 </a:t>
            </a:r>
            <a:r>
              <a:rPr kumimoji="1" lang="en-US" altLang="ko-KR" b="1" spc="-40" dirty="0">
                <a:latin typeface="+mn-ea"/>
              </a:rPr>
              <a:t>DP </a:t>
            </a:r>
            <a:r>
              <a:rPr kumimoji="1" lang="ko-KR" altLang="en-US" b="1" spc="-40" dirty="0">
                <a:latin typeface="+mn-ea"/>
              </a:rPr>
              <a:t>변경횟수</a:t>
            </a:r>
            <a:endParaRPr kumimoji="1" lang="ko-Kore-KR" altLang="en-US" b="1" spc="-40" dirty="0">
              <a:latin typeface="+mn-ea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D177FA6-FA54-8084-CB22-56B1E4069B96}"/>
              </a:ext>
            </a:extLst>
          </p:cNvPr>
          <p:cNvSpPr txBox="1"/>
          <p:nvPr/>
        </p:nvSpPr>
        <p:spPr>
          <a:xfrm>
            <a:off x="2791173" y="5149160"/>
            <a:ext cx="120513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R" altLang="en-US" b="1" spc="-40" dirty="0">
                <a:solidFill>
                  <a:srgbClr val="C00000"/>
                </a:solidFill>
                <a:latin typeface="+mn-ea"/>
              </a:rPr>
              <a:t>연결된 관계</a:t>
            </a:r>
            <a:endParaRPr kumimoji="1" lang="ko-Kore-KR" altLang="en-US" b="1" spc="-4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DCAF2C-2E57-6AA0-8279-47D3DEF7F7F1}"/>
              </a:ext>
            </a:extLst>
          </p:cNvPr>
          <p:cNvSpPr txBox="1"/>
          <p:nvPr/>
        </p:nvSpPr>
        <p:spPr>
          <a:xfrm>
            <a:off x="4726986" y="3594265"/>
            <a:ext cx="283250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en-US" sz="2000" b="1" spc="-40" dirty="0">
                <a:latin typeface="+mn-ea"/>
              </a:rPr>
              <a:t>2) </a:t>
            </a:r>
            <a:r>
              <a:rPr kumimoji="1" lang="ko-KR" altLang="en-US" sz="2000" b="1" spc="-40" dirty="0">
                <a:latin typeface="+mn-ea"/>
              </a:rPr>
              <a:t>간접적인 </a:t>
            </a:r>
            <a:r>
              <a:rPr kumimoji="1" lang="en-US" altLang="ko-KR" sz="2000" b="1" spc="-40" dirty="0">
                <a:latin typeface="+mn-ea"/>
              </a:rPr>
              <a:t>DP</a:t>
            </a:r>
            <a:r>
              <a:rPr kumimoji="1" lang="ko-KR" altLang="en-US" sz="2000" b="1" spc="-40" dirty="0">
                <a:latin typeface="+mn-ea"/>
              </a:rPr>
              <a:t>간의 관계</a:t>
            </a:r>
            <a:endParaRPr kumimoji="1" lang="ko-Kore-KR" altLang="en-US" sz="2000" b="1" spc="-40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C06387-95DC-CAAB-9557-84FFB6303C78}"/>
              </a:ext>
            </a:extLst>
          </p:cNvPr>
          <p:cNvSpPr txBox="1"/>
          <p:nvPr/>
        </p:nvSpPr>
        <p:spPr>
          <a:xfrm>
            <a:off x="4726986" y="4037051"/>
            <a:ext cx="3507948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en-US" spc="-40" dirty="0">
                <a:latin typeface="+mn-ea"/>
              </a:rPr>
              <a:t>Direct DP </a:t>
            </a:r>
            <a:r>
              <a:rPr kumimoji="1" lang="ko-KR" altLang="en-US" spc="-40" dirty="0">
                <a:latin typeface="+mn-ea"/>
              </a:rPr>
              <a:t>에서는 부호를 파악 가능</a:t>
            </a:r>
            <a:endParaRPr kumimoji="1" lang="en-US" altLang="ko-KR" spc="-40" dirty="0">
              <a:latin typeface="+mn-ea"/>
            </a:endParaRPr>
          </a:p>
          <a:p>
            <a:pPr algn="l"/>
            <a:endParaRPr kumimoji="1" lang="en-US" altLang="en-US" spc="-40" dirty="0">
              <a:latin typeface="+mn-ea"/>
            </a:endParaRPr>
          </a:p>
          <a:p>
            <a:pPr algn="l"/>
            <a:r>
              <a:rPr kumimoji="1" lang="ko-KR" altLang="en-US" spc="-40" dirty="0">
                <a:latin typeface="+mn-ea"/>
              </a:rPr>
              <a:t>그러나 </a:t>
            </a:r>
            <a:r>
              <a:rPr kumimoji="1" lang="en-US" altLang="ko-KR" spc="-40" dirty="0">
                <a:latin typeface="+mn-ea"/>
              </a:rPr>
              <a:t>indirect</a:t>
            </a:r>
            <a:r>
              <a:rPr kumimoji="1" lang="ko-KR" altLang="en-US" spc="-40" dirty="0">
                <a:latin typeface="+mn-ea"/>
              </a:rPr>
              <a:t>에서의 부호는</a:t>
            </a:r>
            <a:r>
              <a:rPr kumimoji="1" lang="en-US" altLang="ko-KR" spc="-40" dirty="0">
                <a:latin typeface="+mn-ea"/>
              </a:rPr>
              <a:t>?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BF027A-EB07-2E4C-2153-5BBE5B8F0480}"/>
              </a:ext>
            </a:extLst>
          </p:cNvPr>
          <p:cNvSpPr txBox="1"/>
          <p:nvPr/>
        </p:nvSpPr>
        <p:spPr>
          <a:xfrm>
            <a:off x="4796663" y="5460784"/>
            <a:ext cx="44164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en-US" spc="-40" dirty="0">
                <a:latin typeface="+mn-ea"/>
              </a:rPr>
              <a:t>Wheel base </a:t>
            </a:r>
            <a:r>
              <a:rPr kumimoji="1" lang="ko-KR" altLang="en-US" spc="-40" dirty="0">
                <a:latin typeface="+mn-ea"/>
              </a:rPr>
              <a:t>크기</a:t>
            </a:r>
            <a:r>
              <a:rPr kumimoji="1" lang="en-US" altLang="ko-Kore-KR" spc="-40" dirty="0">
                <a:solidFill>
                  <a:srgbClr val="1D6FA9"/>
                </a:solidFill>
                <a:latin typeface="+mn-ea"/>
              </a:rPr>
              <a:t> ↓ </a:t>
            </a:r>
            <a:r>
              <a:rPr kumimoji="1" lang="en-US" altLang="ko-Kore-KR" spc="-40" dirty="0">
                <a:latin typeface="+mn-ea"/>
                <a:sym typeface="Wingdings" panose="05000000000000000000" pitchFamily="2" charset="2"/>
              </a:rPr>
              <a:t> </a:t>
            </a:r>
            <a:r>
              <a:rPr kumimoji="1" lang="en-US" altLang="en-US" spc="-40" dirty="0">
                <a:latin typeface="+mn-ea"/>
              </a:rPr>
              <a:t>Wheel base </a:t>
            </a:r>
            <a:r>
              <a:rPr kumimoji="1" lang="ko-KR" altLang="en-US" spc="-40" dirty="0">
                <a:latin typeface="+mn-ea"/>
              </a:rPr>
              <a:t>무게 </a:t>
            </a:r>
            <a:r>
              <a:rPr kumimoji="1" lang="en-US" altLang="ko-Kore-KR" spc="-40" dirty="0">
                <a:solidFill>
                  <a:srgbClr val="1D6FA9"/>
                </a:solidFill>
                <a:latin typeface="+mn-ea"/>
              </a:rPr>
              <a:t>↓</a:t>
            </a:r>
            <a:r>
              <a:rPr kumimoji="1" lang="ko-KR" altLang="en-US" spc="-40" dirty="0">
                <a:latin typeface="+mn-ea"/>
              </a:rPr>
              <a:t> </a:t>
            </a:r>
            <a:endParaRPr kumimoji="1" lang="en-US" altLang="ko-KR" spc="-40" dirty="0">
              <a:latin typeface="+mn-ea"/>
            </a:endParaRPr>
          </a:p>
          <a:p>
            <a:r>
              <a:rPr kumimoji="1" lang="en-US" altLang="en-US" spc="-40" dirty="0">
                <a:latin typeface="+mn-ea"/>
              </a:rPr>
              <a:t>Wheel base </a:t>
            </a:r>
            <a:r>
              <a:rPr kumimoji="1" lang="ko-KR" altLang="en-US" spc="-40" dirty="0">
                <a:latin typeface="+mn-ea"/>
              </a:rPr>
              <a:t>크기</a:t>
            </a:r>
            <a:r>
              <a:rPr kumimoji="1" lang="en-US" altLang="ko-Kore-KR" spc="-40" dirty="0">
                <a:solidFill>
                  <a:srgbClr val="1D6FA9"/>
                </a:solidFill>
                <a:latin typeface="+mn-ea"/>
              </a:rPr>
              <a:t> </a:t>
            </a:r>
            <a:r>
              <a:rPr kumimoji="1" lang="en-US" altLang="ko-Kore-KR" spc="-40" dirty="0">
                <a:solidFill>
                  <a:srgbClr val="C00000"/>
                </a:solidFill>
                <a:latin typeface="+mn-ea"/>
              </a:rPr>
              <a:t>↑</a:t>
            </a:r>
            <a:r>
              <a:rPr kumimoji="1" lang="en-US" altLang="ko-Kore-KR" spc="-40" dirty="0">
                <a:solidFill>
                  <a:srgbClr val="1D6FA9"/>
                </a:solidFill>
                <a:latin typeface="+mn-ea"/>
              </a:rPr>
              <a:t> </a:t>
            </a:r>
            <a:r>
              <a:rPr kumimoji="1" lang="en-US" altLang="ko-Kore-KR" spc="-40" dirty="0">
                <a:latin typeface="+mn-ea"/>
                <a:sym typeface="Wingdings" panose="05000000000000000000" pitchFamily="2" charset="2"/>
              </a:rPr>
              <a:t> </a:t>
            </a:r>
            <a:r>
              <a:rPr kumimoji="1" lang="en-US" altLang="en-US" spc="-40" dirty="0">
                <a:latin typeface="+mn-ea"/>
              </a:rPr>
              <a:t>Wheel base </a:t>
            </a:r>
            <a:r>
              <a:rPr kumimoji="1" lang="ko-KR" altLang="en-US" spc="-40" dirty="0">
                <a:latin typeface="+mn-ea"/>
              </a:rPr>
              <a:t>무게 </a:t>
            </a:r>
            <a:r>
              <a:rPr kumimoji="1" lang="en-US" altLang="ko-Kore-KR" spc="-40" dirty="0">
                <a:solidFill>
                  <a:srgbClr val="C00000"/>
                </a:solidFill>
                <a:latin typeface="+mn-ea"/>
              </a:rPr>
              <a:t>↑</a:t>
            </a:r>
            <a:r>
              <a:rPr kumimoji="1" lang="ko-KR" altLang="en-US" spc="-40" dirty="0">
                <a:latin typeface="+mn-ea"/>
              </a:rPr>
              <a:t> 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329483-003E-4E17-8CD6-DFF528FBD0B9}"/>
              </a:ext>
            </a:extLst>
          </p:cNvPr>
          <p:cNvSpPr txBox="1"/>
          <p:nvPr/>
        </p:nvSpPr>
        <p:spPr>
          <a:xfrm>
            <a:off x="4682636" y="5053343"/>
            <a:ext cx="3806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en-US" spc="-40" dirty="0">
                <a:latin typeface="+mn-ea"/>
              </a:rPr>
              <a:t>Wheel base</a:t>
            </a:r>
            <a:r>
              <a:rPr kumimoji="1" lang="ko-KR" altLang="en-US" spc="-40" dirty="0">
                <a:latin typeface="+mn-ea"/>
              </a:rPr>
              <a:t>의 크기와 무게의 관계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731A97-6875-032C-0029-BF78D7B39F01}"/>
              </a:ext>
            </a:extLst>
          </p:cNvPr>
          <p:cNvSpPr txBox="1"/>
          <p:nvPr/>
        </p:nvSpPr>
        <p:spPr>
          <a:xfrm>
            <a:off x="4682636" y="6121521"/>
            <a:ext cx="41748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en-US" spc="-40" dirty="0">
                <a:latin typeface="+mn-ea"/>
                <a:sym typeface="Wingdings" panose="05000000000000000000" pitchFamily="2" charset="2"/>
              </a:rPr>
              <a:t> </a:t>
            </a:r>
            <a:r>
              <a:rPr kumimoji="1" lang="ko-KR" altLang="en-US" spc="-40" dirty="0">
                <a:latin typeface="+mn-ea"/>
                <a:sym typeface="Wingdings" panose="05000000000000000000" pitchFamily="2" charset="2"/>
              </a:rPr>
              <a:t>따라서 크기와 무게는 정비례관계</a:t>
            </a:r>
            <a:endParaRPr lang="ko-KR" altLang="en-US" dirty="0"/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9C3C933C-9E98-1CB1-58FB-C543A1F8B04E}"/>
              </a:ext>
            </a:extLst>
          </p:cNvPr>
          <p:cNvGraphicFramePr>
            <a:graphicFrameLocks noGrp="1"/>
          </p:cNvGraphicFramePr>
          <p:nvPr/>
        </p:nvGraphicFramePr>
        <p:xfrm>
          <a:off x="317007" y="1231950"/>
          <a:ext cx="3971548" cy="203422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1977">
                  <a:extLst>
                    <a:ext uri="{9D8B030D-6E8A-4147-A177-3AD203B41FA5}">
                      <a16:colId xmlns:a16="http://schemas.microsoft.com/office/drawing/2014/main" val="2782828739"/>
                    </a:ext>
                  </a:extLst>
                </a:gridCol>
                <a:gridCol w="764401">
                  <a:extLst>
                    <a:ext uri="{9D8B030D-6E8A-4147-A177-3AD203B41FA5}">
                      <a16:colId xmlns:a16="http://schemas.microsoft.com/office/drawing/2014/main" val="1447964337"/>
                    </a:ext>
                  </a:extLst>
                </a:gridCol>
                <a:gridCol w="543034">
                  <a:extLst>
                    <a:ext uri="{9D8B030D-6E8A-4147-A177-3AD203B41FA5}">
                      <a16:colId xmlns:a16="http://schemas.microsoft.com/office/drawing/2014/main" val="3455297816"/>
                    </a:ext>
                  </a:extLst>
                </a:gridCol>
                <a:gridCol w="543034">
                  <a:extLst>
                    <a:ext uri="{9D8B030D-6E8A-4147-A177-3AD203B41FA5}">
                      <a16:colId xmlns:a16="http://schemas.microsoft.com/office/drawing/2014/main" val="2007037625"/>
                    </a:ext>
                  </a:extLst>
                </a:gridCol>
                <a:gridCol w="543034">
                  <a:extLst>
                    <a:ext uri="{9D8B030D-6E8A-4147-A177-3AD203B41FA5}">
                      <a16:colId xmlns:a16="http://schemas.microsoft.com/office/drawing/2014/main" val="2331306031"/>
                    </a:ext>
                  </a:extLst>
                </a:gridCol>
                <a:gridCol w="543034">
                  <a:extLst>
                    <a:ext uri="{9D8B030D-6E8A-4147-A177-3AD203B41FA5}">
                      <a16:colId xmlns:a16="http://schemas.microsoft.com/office/drawing/2014/main" val="2883340675"/>
                    </a:ext>
                  </a:extLst>
                </a:gridCol>
                <a:gridCol w="543034">
                  <a:extLst>
                    <a:ext uri="{9D8B030D-6E8A-4147-A177-3AD203B41FA5}">
                      <a16:colId xmlns:a16="http://schemas.microsoft.com/office/drawing/2014/main" val="1431571566"/>
                    </a:ext>
                  </a:extLst>
                </a:gridCol>
              </a:tblGrid>
              <a:tr h="2732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</a:t>
                      </a:r>
                      <a:endParaRPr lang="ko-Kore-KR" altLang="en-US" sz="12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936" marR="67936" marT="33968" marB="3396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67936" marR="67936" marT="33968" marB="33968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bg1"/>
                          </a:solidFill>
                          <a:latin typeface="+mj-lt"/>
                        </a:rPr>
                        <a:t>Comp. 1</a:t>
                      </a:r>
                      <a:endParaRPr lang="ko-Kore-KR" altLang="en-US" sz="12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89879" marR="89879" marT="44939" marB="44939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0" dirty="0">
                          <a:solidFill>
                            <a:schemeClr val="bg1"/>
                          </a:solidFill>
                          <a:latin typeface="+mj-lt"/>
                        </a:rPr>
                        <a:t>Comp. 2</a:t>
                      </a:r>
                      <a:endParaRPr lang="ko-Kore-KR" altLang="en-US" sz="12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89879" marR="89879" marT="44939" marB="44939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32694"/>
                  </a:ext>
                </a:extLst>
              </a:tr>
              <a:tr h="3911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2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936" marR="67936" marT="33968" marB="33968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DP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+mj-lt"/>
                        </a:rPr>
                        <a:t>1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2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3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+mj-lt"/>
                        </a:rPr>
                        <a:t>1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2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/>
                </a:tc>
                <a:extLst>
                  <a:ext uri="{0D108BD9-81ED-4DB2-BD59-A6C34878D82A}">
                    <a16:rowId xmlns:a16="http://schemas.microsoft.com/office/drawing/2014/main" val="2258747579"/>
                  </a:ext>
                </a:extLst>
              </a:tr>
              <a:tr h="27327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Comp. 1</a:t>
                      </a:r>
                    </a:p>
                  </a:txBody>
                  <a:tcPr marL="89879" marR="89879" marT="44939" marB="44939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+mj-lt"/>
                        </a:rPr>
                        <a:t>1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x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/>
                </a:tc>
                <a:extLst>
                  <a:ext uri="{0D108BD9-81ED-4DB2-BD59-A6C34878D82A}">
                    <a16:rowId xmlns:a16="http://schemas.microsoft.com/office/drawing/2014/main" val="3402544757"/>
                  </a:ext>
                </a:extLst>
              </a:tr>
              <a:tr h="27327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2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±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en-US" altLang="ko-Kore-KR" sz="1200" b="0" dirty="0">
                          <a:latin typeface="+mj-lt"/>
                        </a:rPr>
                        <a:t>0.4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±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en-US" altLang="ko-Kore-KR" sz="1200" b="0" dirty="0">
                          <a:latin typeface="+mj-lt"/>
                        </a:rPr>
                        <a:t>0.1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/>
                </a:tc>
                <a:extLst>
                  <a:ext uri="{0D108BD9-81ED-4DB2-BD59-A6C34878D82A}">
                    <a16:rowId xmlns:a16="http://schemas.microsoft.com/office/drawing/2014/main" val="62828837"/>
                  </a:ext>
                </a:extLst>
              </a:tr>
              <a:tr h="2476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3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±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en-US" altLang="ko-Kore-KR" sz="1200" b="0" dirty="0">
                          <a:latin typeface="+mj-lt"/>
                        </a:rPr>
                        <a:t>0.6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+, </a:t>
                      </a:r>
                      <a:r>
                        <a:rPr lang="en-US" altLang="ko-Kore-KR" sz="1200" b="0" dirty="0">
                          <a:latin typeface="+mj-lt"/>
                        </a:rPr>
                        <a:t>0.3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+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,</a:t>
                      </a:r>
                      <a:r>
                        <a:rPr lang="en-US" altLang="ko-Kore-KR" sz="12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 </a:t>
                      </a:r>
                      <a:r>
                        <a:rPr lang="en-US" altLang="ko-Kore-KR" sz="1200" b="0" dirty="0">
                          <a:solidFill>
                            <a:srgbClr val="C00000"/>
                          </a:solidFill>
                          <a:latin typeface="+mj-lt"/>
                        </a:rPr>
                        <a:t>0.5</a:t>
                      </a:r>
                      <a:endParaRPr lang="ko-Kore-KR" altLang="en-US" sz="12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67936" marR="67936" marT="33968" marB="339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0376363"/>
                  </a:ext>
                </a:extLst>
              </a:tr>
              <a:tr h="32167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Comp.</a:t>
                      </a:r>
                      <a:r>
                        <a:rPr lang="en-US" altLang="ko-KR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89879" marR="89879" marT="44939" marB="44939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+mj-lt"/>
                        </a:rPr>
                        <a:t>1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rgbClr val="C00000"/>
                          </a:solidFill>
                          <a:latin typeface="+mj-lt"/>
                        </a:rPr>
                        <a:t>+, </a:t>
                      </a:r>
                      <a:r>
                        <a:rPr lang="en-US" altLang="ko-Kore-KR" sz="1200" b="0" dirty="0">
                          <a:solidFill>
                            <a:srgbClr val="C00000"/>
                          </a:solidFill>
                          <a:latin typeface="+mj-lt"/>
                        </a:rPr>
                        <a:t>0.2</a:t>
                      </a:r>
                      <a:endParaRPr lang="ko-Kore-KR" altLang="en-US" sz="12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67936" marR="67936" marT="33968" marB="3396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+mj-lt"/>
                        </a:rPr>
                        <a:t>- </a:t>
                      </a:r>
                      <a:r>
                        <a:rPr lang="en-US" altLang="ko-Kore-KR" sz="1200" b="0" dirty="0">
                          <a:latin typeface="+mj-lt"/>
                        </a:rPr>
                        <a:t>1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0946052"/>
                  </a:ext>
                </a:extLst>
              </a:tr>
              <a:tr h="247694">
                <a:tc vMerge="1">
                  <a:txBody>
                    <a:bodyPr/>
                    <a:lstStyle/>
                    <a:p>
                      <a:pPr algn="ctr"/>
                      <a:endParaRPr lang="ko-Kore-KR" altLang="en-US" sz="1800" b="0" dirty="0">
                        <a:latin typeface="+mj-lt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2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67936" marR="67936" marT="33968" marB="3396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2268398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C77F1100-B0C4-D95E-1A03-288C77BA3EAF}"/>
              </a:ext>
            </a:extLst>
          </p:cNvPr>
          <p:cNvSpPr txBox="1"/>
          <p:nvPr/>
        </p:nvSpPr>
        <p:spPr>
          <a:xfrm>
            <a:off x="69830" y="3594265"/>
            <a:ext cx="400879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en-US" sz="2000" b="1" spc="-40" dirty="0">
                <a:latin typeface="+mn-ea"/>
              </a:rPr>
              <a:t>1) </a:t>
            </a:r>
            <a:r>
              <a:rPr kumimoji="1" lang="ko-KR" altLang="en-US" sz="2000" b="1" spc="-40" dirty="0">
                <a:latin typeface="+mn-ea"/>
              </a:rPr>
              <a:t>대안들을 비교하는 기준 </a:t>
            </a:r>
            <a:r>
              <a:rPr kumimoji="1" lang="en-US" altLang="ko-KR" sz="2000" b="1" spc="-40" dirty="0">
                <a:latin typeface="+mn-ea"/>
              </a:rPr>
              <a:t>(</a:t>
            </a:r>
            <a:r>
              <a:rPr kumimoji="1" lang="ko-KR" altLang="en-US" sz="2000" b="1" spc="-40" dirty="0">
                <a:latin typeface="+mn-ea"/>
              </a:rPr>
              <a:t>결과값</a:t>
            </a:r>
            <a:r>
              <a:rPr kumimoji="1" lang="en-US" altLang="ko-KR" sz="2000" b="1" spc="-40" dirty="0">
                <a:latin typeface="+mn-ea"/>
              </a:rPr>
              <a:t>)</a:t>
            </a:r>
            <a:endParaRPr kumimoji="1" lang="ko-Kore-KR" altLang="en-US" sz="2000" b="1" spc="-4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741711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052F3888-E625-A17A-9E24-8135C0905ED4}"/>
              </a:ext>
            </a:extLst>
          </p:cNvPr>
          <p:cNvSpPr txBox="1">
            <a:spLocks/>
          </p:cNvSpPr>
          <p:nvPr/>
        </p:nvSpPr>
        <p:spPr>
          <a:xfrm>
            <a:off x="3755" y="57957"/>
            <a:ext cx="8798214" cy="461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ore-KR" altLang="en-US" sz="2000" dirty="0"/>
              <a:t>전체적인 흐름 </a:t>
            </a:r>
            <a:r>
              <a:rPr lang="en-US" altLang="ko-Kore-KR" sz="2000" dirty="0"/>
              <a:t>(</a:t>
            </a:r>
            <a:r>
              <a:rPr lang="ko-Kore-KR" altLang="en-US" sz="2000" dirty="0"/>
              <a:t>방향</a:t>
            </a:r>
            <a:r>
              <a:rPr lang="en-US" altLang="ko-Kore-KR" sz="2000" dirty="0"/>
              <a:t>)</a:t>
            </a:r>
            <a:endParaRPr lang="ko-KR" altLang="en-US" sz="2000" dirty="0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8A009AF3-3F8F-B527-DCEE-40D5BE34D89D}"/>
              </a:ext>
            </a:extLst>
          </p:cNvPr>
          <p:cNvCxnSpPr>
            <a:cxnSpLocks/>
          </p:cNvCxnSpPr>
          <p:nvPr/>
        </p:nvCxnSpPr>
        <p:spPr>
          <a:xfrm>
            <a:off x="945797" y="1810964"/>
            <a:ext cx="7756396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3A57C222-6213-A853-60CC-EE7E624FBBA0}"/>
              </a:ext>
            </a:extLst>
          </p:cNvPr>
          <p:cNvCxnSpPr>
            <a:cxnSpLocks/>
          </p:cNvCxnSpPr>
          <p:nvPr/>
        </p:nvCxnSpPr>
        <p:spPr>
          <a:xfrm>
            <a:off x="945797" y="1525707"/>
            <a:ext cx="0" cy="570513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35DFEF70-BA6F-A189-E553-A9D89748F39E}"/>
              </a:ext>
            </a:extLst>
          </p:cNvPr>
          <p:cNvSpPr/>
          <p:nvPr/>
        </p:nvSpPr>
        <p:spPr>
          <a:xfrm>
            <a:off x="57342" y="2259012"/>
            <a:ext cx="1776910" cy="1776910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0DDFF42-4553-11C3-5F6D-3EF766491A00}"/>
              </a:ext>
            </a:extLst>
          </p:cNvPr>
          <p:cNvSpPr/>
          <p:nvPr/>
        </p:nvSpPr>
        <p:spPr>
          <a:xfrm>
            <a:off x="2980498" y="2576799"/>
            <a:ext cx="1164559" cy="1164559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9C91123-250F-F10D-15F6-C34C968D851D}"/>
              </a:ext>
            </a:extLst>
          </p:cNvPr>
          <p:cNvSpPr/>
          <p:nvPr/>
        </p:nvSpPr>
        <p:spPr>
          <a:xfrm>
            <a:off x="5581223" y="2826099"/>
            <a:ext cx="693663" cy="69366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B9E36A76-BFDB-EF71-6A5E-B3E4D046C97D}"/>
              </a:ext>
            </a:extLst>
          </p:cNvPr>
          <p:cNvCxnSpPr>
            <a:cxnSpLocks/>
            <a:stCxn id="30" idx="0"/>
            <a:endCxn id="35" idx="0"/>
          </p:cNvCxnSpPr>
          <p:nvPr/>
        </p:nvCxnSpPr>
        <p:spPr>
          <a:xfrm>
            <a:off x="945797" y="2259012"/>
            <a:ext cx="4982258" cy="5670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B6628C25-ABAC-CE01-619C-BAFD906B9AE5}"/>
              </a:ext>
            </a:extLst>
          </p:cNvPr>
          <p:cNvCxnSpPr>
            <a:cxnSpLocks/>
            <a:stCxn id="30" idx="4"/>
            <a:endCxn id="35" idx="4"/>
          </p:cNvCxnSpPr>
          <p:nvPr/>
        </p:nvCxnSpPr>
        <p:spPr>
          <a:xfrm flipV="1">
            <a:off x="945797" y="3519762"/>
            <a:ext cx="4982258" cy="5161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FBA7B01-34E7-7237-BA71-2D3C38922020}"/>
              </a:ext>
            </a:extLst>
          </p:cNvPr>
          <p:cNvSpPr txBox="1"/>
          <p:nvPr/>
        </p:nvSpPr>
        <p:spPr>
          <a:xfrm>
            <a:off x="656155" y="2932023"/>
            <a:ext cx="57612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800" spc="-40" dirty="0">
                <a:latin typeface="+mn-ea"/>
              </a:rPr>
              <a:t>100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E32A77-26FE-B297-2B49-44A6FFD81E48}"/>
              </a:ext>
            </a:extLst>
          </p:cNvPr>
          <p:cNvSpPr txBox="1"/>
          <p:nvPr/>
        </p:nvSpPr>
        <p:spPr>
          <a:xfrm>
            <a:off x="3445077" y="2959220"/>
            <a:ext cx="32957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400" spc="-40" dirty="0">
                <a:latin typeface="+mn-ea"/>
              </a:rPr>
              <a:t>50</a:t>
            </a:r>
            <a:endParaRPr kumimoji="1" lang="ko-Kore-KR" altLang="en-US" sz="2400" spc="-40" dirty="0"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D4F75BB-EAFB-388C-84EA-2B020F2B26AE}"/>
              </a:ext>
            </a:extLst>
          </p:cNvPr>
          <p:cNvSpPr txBox="1"/>
          <p:nvPr/>
        </p:nvSpPr>
        <p:spPr>
          <a:xfrm>
            <a:off x="5776446" y="2993486"/>
            <a:ext cx="27186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latin typeface="+mn-ea"/>
              </a:rPr>
              <a:t>10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D0D1A7E-4E16-67D6-CB47-1DC04CAB04AA}"/>
              </a:ext>
            </a:extLst>
          </p:cNvPr>
          <p:cNvSpPr txBox="1"/>
          <p:nvPr/>
        </p:nvSpPr>
        <p:spPr>
          <a:xfrm>
            <a:off x="1355786" y="1088005"/>
            <a:ext cx="17654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Direct DP relation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AFB5A62-E5BB-68F0-D576-883EBBFB683E}"/>
              </a:ext>
            </a:extLst>
          </p:cNvPr>
          <p:cNvSpPr txBox="1"/>
          <p:nvPr/>
        </p:nvSpPr>
        <p:spPr>
          <a:xfrm>
            <a:off x="3805325" y="1088634"/>
            <a:ext cx="192507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Indirect DP relation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FE404A2-E38F-7596-CB32-96E758AC93B6}"/>
              </a:ext>
            </a:extLst>
          </p:cNvPr>
          <p:cNvSpPr txBox="1"/>
          <p:nvPr/>
        </p:nvSpPr>
        <p:spPr>
          <a:xfrm>
            <a:off x="7194875" y="2267148"/>
            <a:ext cx="2635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1) 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B08FAC9-ACC3-371E-C512-45434F0AF801}"/>
              </a:ext>
            </a:extLst>
          </p:cNvPr>
          <p:cNvSpPr/>
          <p:nvPr/>
        </p:nvSpPr>
        <p:spPr>
          <a:xfrm>
            <a:off x="7533434" y="2292081"/>
            <a:ext cx="551329" cy="2271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2077291-41A4-3980-7440-31D85739EBB0}"/>
              </a:ext>
            </a:extLst>
          </p:cNvPr>
          <p:cNvSpPr txBox="1"/>
          <p:nvPr/>
        </p:nvSpPr>
        <p:spPr>
          <a:xfrm>
            <a:off x="7194875" y="2632908"/>
            <a:ext cx="2827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2) </a:t>
            </a:r>
            <a:endParaRPr kumimoji="1" lang="ko-Kore-KR" altLang="en-US" b="1" spc="-40" dirty="0">
              <a:latin typeface="+mn-ea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41103F-58B9-0FC7-9EB8-2FC7A33977A2}"/>
              </a:ext>
            </a:extLst>
          </p:cNvPr>
          <p:cNvSpPr/>
          <p:nvPr/>
        </p:nvSpPr>
        <p:spPr>
          <a:xfrm>
            <a:off x="7533434" y="2657841"/>
            <a:ext cx="310867" cy="2271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BF85526-C626-7B82-2E89-210A5739AAFE}"/>
              </a:ext>
            </a:extLst>
          </p:cNvPr>
          <p:cNvSpPr txBox="1"/>
          <p:nvPr/>
        </p:nvSpPr>
        <p:spPr>
          <a:xfrm>
            <a:off x="7194875" y="2977153"/>
            <a:ext cx="2635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3) 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4C88A54-23EC-BD61-7ADF-4EB0E51FEEC7}"/>
              </a:ext>
            </a:extLst>
          </p:cNvPr>
          <p:cNvSpPr/>
          <p:nvPr/>
        </p:nvSpPr>
        <p:spPr>
          <a:xfrm>
            <a:off x="7533434" y="3002086"/>
            <a:ext cx="886966" cy="2271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8FDE552-F97C-2710-385E-531517C5A709}"/>
              </a:ext>
            </a:extLst>
          </p:cNvPr>
          <p:cNvSpPr txBox="1"/>
          <p:nvPr/>
        </p:nvSpPr>
        <p:spPr>
          <a:xfrm>
            <a:off x="7130572" y="3793681"/>
            <a:ext cx="38504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10) 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AF91C80-88C2-50CA-0613-42A2C839F793}"/>
              </a:ext>
            </a:extLst>
          </p:cNvPr>
          <p:cNvSpPr/>
          <p:nvPr/>
        </p:nvSpPr>
        <p:spPr>
          <a:xfrm>
            <a:off x="7533434" y="3818614"/>
            <a:ext cx="1271616" cy="2271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B8ADCEA-D15A-DDFB-B272-333427CBA238}"/>
              </a:ext>
            </a:extLst>
          </p:cNvPr>
          <p:cNvSpPr txBox="1"/>
          <p:nvPr/>
        </p:nvSpPr>
        <p:spPr>
          <a:xfrm rot="5400000">
            <a:off x="8182674" y="3385417"/>
            <a:ext cx="19845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…</a:t>
            </a:r>
            <a:endParaRPr kumimoji="1" lang="ko-Kore-KR" altLang="en-US" b="1" spc="-40" dirty="0">
              <a:latin typeface="+mn-ea"/>
            </a:endParaRPr>
          </a:p>
        </p:txBody>
      </p:sp>
      <p:sp>
        <p:nvSpPr>
          <p:cNvPr id="103" name="오른쪽 중괄호 82">
            <a:extLst>
              <a:ext uri="{FF2B5EF4-FFF2-40B4-BE49-F238E27FC236}">
                <a16:creationId xmlns:a16="http://schemas.microsoft.com/office/drawing/2014/main" id="{BD064E7C-EBDB-9F40-21E2-E84AE401B753}"/>
              </a:ext>
            </a:extLst>
          </p:cNvPr>
          <p:cNvSpPr/>
          <p:nvPr/>
        </p:nvSpPr>
        <p:spPr>
          <a:xfrm rot="10800000">
            <a:off x="6746093" y="2383639"/>
            <a:ext cx="275087" cy="154852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3439FA5-0712-29E0-4B98-D0D758B78834}"/>
              </a:ext>
            </a:extLst>
          </p:cNvPr>
          <p:cNvSpPr txBox="1"/>
          <p:nvPr/>
        </p:nvSpPr>
        <p:spPr>
          <a:xfrm rot="7308287">
            <a:off x="6953600" y="2464143"/>
            <a:ext cx="35394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z="2800" b="1" spc="-40" dirty="0">
                <a:solidFill>
                  <a:srgbClr val="C00000"/>
                </a:solidFill>
                <a:latin typeface="+mn-ea"/>
              </a:rPr>
              <a:t>ㄱ</a:t>
            </a: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2E80013F-3DF1-CC52-E1BA-9F1CA3BE0BD8}"/>
              </a:ext>
            </a:extLst>
          </p:cNvPr>
          <p:cNvCxnSpPr>
            <a:cxnSpLocks/>
          </p:cNvCxnSpPr>
          <p:nvPr/>
        </p:nvCxnSpPr>
        <p:spPr>
          <a:xfrm>
            <a:off x="3601074" y="1525707"/>
            <a:ext cx="0" cy="570513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604CE26-F34E-9210-8795-B019BA677264}"/>
              </a:ext>
            </a:extLst>
          </p:cNvPr>
          <p:cNvCxnSpPr>
            <a:cxnSpLocks/>
          </p:cNvCxnSpPr>
          <p:nvPr/>
        </p:nvCxnSpPr>
        <p:spPr>
          <a:xfrm>
            <a:off x="5939828" y="1525707"/>
            <a:ext cx="0" cy="570513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직선 연결선[R] 109">
            <a:extLst>
              <a:ext uri="{FF2B5EF4-FFF2-40B4-BE49-F238E27FC236}">
                <a16:creationId xmlns:a16="http://schemas.microsoft.com/office/drawing/2014/main" id="{EC66E98D-3741-064F-0EAC-FA199148CB69}"/>
              </a:ext>
            </a:extLst>
          </p:cNvPr>
          <p:cNvCxnSpPr>
            <a:cxnSpLocks/>
          </p:cNvCxnSpPr>
          <p:nvPr/>
        </p:nvCxnSpPr>
        <p:spPr>
          <a:xfrm>
            <a:off x="8700613" y="1525707"/>
            <a:ext cx="0" cy="570513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호 111">
            <a:extLst>
              <a:ext uri="{FF2B5EF4-FFF2-40B4-BE49-F238E27FC236}">
                <a16:creationId xmlns:a16="http://schemas.microsoft.com/office/drawing/2014/main" id="{489C6E7E-FA9D-9743-4464-9C0B4A65739E}"/>
              </a:ext>
            </a:extLst>
          </p:cNvPr>
          <p:cNvSpPr/>
          <p:nvPr/>
        </p:nvSpPr>
        <p:spPr>
          <a:xfrm>
            <a:off x="945797" y="1474448"/>
            <a:ext cx="2655277" cy="737407"/>
          </a:xfrm>
          <a:prstGeom prst="arc">
            <a:avLst>
              <a:gd name="adj1" fmla="val 10900169"/>
              <a:gd name="adj2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3" name="호 112">
            <a:extLst>
              <a:ext uri="{FF2B5EF4-FFF2-40B4-BE49-F238E27FC236}">
                <a16:creationId xmlns:a16="http://schemas.microsoft.com/office/drawing/2014/main" id="{85F268B4-EF1A-2840-93AF-D5A14813637F}"/>
              </a:ext>
            </a:extLst>
          </p:cNvPr>
          <p:cNvSpPr/>
          <p:nvPr/>
        </p:nvSpPr>
        <p:spPr>
          <a:xfrm>
            <a:off x="3609866" y="1474448"/>
            <a:ext cx="2319769" cy="737407"/>
          </a:xfrm>
          <a:prstGeom prst="arc">
            <a:avLst>
              <a:gd name="adj1" fmla="val 10900169"/>
              <a:gd name="adj2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EC1F55D-A5B3-718A-8AD2-6C2A96915850}"/>
              </a:ext>
            </a:extLst>
          </p:cNvPr>
          <p:cNvSpPr txBox="1"/>
          <p:nvPr/>
        </p:nvSpPr>
        <p:spPr>
          <a:xfrm>
            <a:off x="6414523" y="883218"/>
            <a:ext cx="206037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ko-Kore-KR" spc="-40" dirty="0">
                <a:latin typeface="+mn-ea"/>
              </a:rPr>
              <a:t>Change propagation</a:t>
            </a:r>
          </a:p>
          <a:p>
            <a:pPr algn="ctr"/>
            <a:r>
              <a:rPr kumimoji="1" lang="en-US" altLang="ko-Kore-KR" spc="-40" dirty="0">
                <a:latin typeface="+mn-ea"/>
              </a:rPr>
              <a:t>- rework duration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15" name="호 114">
            <a:extLst>
              <a:ext uri="{FF2B5EF4-FFF2-40B4-BE49-F238E27FC236}">
                <a16:creationId xmlns:a16="http://schemas.microsoft.com/office/drawing/2014/main" id="{3D32DA9A-784E-E3A8-7D1B-495F3D7999A9}"/>
              </a:ext>
            </a:extLst>
          </p:cNvPr>
          <p:cNvSpPr/>
          <p:nvPr/>
        </p:nvSpPr>
        <p:spPr>
          <a:xfrm>
            <a:off x="5948620" y="1494400"/>
            <a:ext cx="2762361" cy="686148"/>
          </a:xfrm>
          <a:prstGeom prst="arc">
            <a:avLst>
              <a:gd name="adj1" fmla="val 10900169"/>
              <a:gd name="adj2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9" name="오른쪽 중괄호 82">
            <a:extLst>
              <a:ext uri="{FF2B5EF4-FFF2-40B4-BE49-F238E27FC236}">
                <a16:creationId xmlns:a16="http://schemas.microsoft.com/office/drawing/2014/main" id="{6F7EEE3B-0BAF-1B0E-6436-20D2CBDB323F}"/>
              </a:ext>
            </a:extLst>
          </p:cNvPr>
          <p:cNvSpPr/>
          <p:nvPr/>
        </p:nvSpPr>
        <p:spPr>
          <a:xfrm rot="5400000">
            <a:off x="2137687" y="2980592"/>
            <a:ext cx="268333" cy="265527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111485C-0A6E-3D04-8E29-3DF0287431D6}"/>
              </a:ext>
            </a:extLst>
          </p:cNvPr>
          <p:cNvSpPr txBox="1"/>
          <p:nvPr/>
        </p:nvSpPr>
        <p:spPr>
          <a:xfrm>
            <a:off x="1861608" y="4178262"/>
            <a:ext cx="82048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spc="-40" dirty="0">
                <a:solidFill>
                  <a:srgbClr val="0070C0"/>
                </a:solidFill>
                <a:latin typeface="+mn-ea"/>
              </a:rPr>
              <a:t>conflict</a:t>
            </a:r>
            <a:endParaRPr kumimoji="1" lang="ko-Kore-KR" altLang="en-US" spc="-4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120" name="오른쪽 중괄호 82">
            <a:extLst>
              <a:ext uri="{FF2B5EF4-FFF2-40B4-BE49-F238E27FC236}">
                <a16:creationId xmlns:a16="http://schemas.microsoft.com/office/drawing/2014/main" id="{04C3EF32-58F1-05CA-9BB5-0CA631FFB9F3}"/>
              </a:ext>
            </a:extLst>
          </p:cNvPr>
          <p:cNvSpPr/>
          <p:nvPr/>
        </p:nvSpPr>
        <p:spPr>
          <a:xfrm rot="5400000">
            <a:off x="4639101" y="3134459"/>
            <a:ext cx="268333" cy="234754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A6BB065-396B-0097-1AA0-5652C5AEEA49}"/>
              </a:ext>
            </a:extLst>
          </p:cNvPr>
          <p:cNvSpPr txBox="1"/>
          <p:nvPr/>
        </p:nvSpPr>
        <p:spPr>
          <a:xfrm>
            <a:off x="4356039" y="4178263"/>
            <a:ext cx="82048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spc="-40" dirty="0">
                <a:solidFill>
                  <a:srgbClr val="0070C0"/>
                </a:solidFill>
                <a:latin typeface="+mn-ea"/>
              </a:rPr>
              <a:t>conflict</a:t>
            </a:r>
            <a:endParaRPr kumimoji="1" lang="ko-Kore-KR" altLang="en-US" spc="-4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126" name="삼각형 125">
            <a:extLst>
              <a:ext uri="{FF2B5EF4-FFF2-40B4-BE49-F238E27FC236}">
                <a16:creationId xmlns:a16="http://schemas.microsoft.com/office/drawing/2014/main" id="{3CC6E82B-B370-2881-B0AC-C64F521A360E}"/>
              </a:ext>
            </a:extLst>
          </p:cNvPr>
          <p:cNvSpPr/>
          <p:nvPr/>
        </p:nvSpPr>
        <p:spPr>
          <a:xfrm rot="5400000">
            <a:off x="5378354" y="3265667"/>
            <a:ext cx="2384314" cy="2384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884F3B51-B690-1553-4D23-E518B4DE63F1}"/>
              </a:ext>
            </a:extLst>
          </p:cNvPr>
          <p:cNvSpPr/>
          <p:nvPr/>
        </p:nvSpPr>
        <p:spPr>
          <a:xfrm>
            <a:off x="5714570" y="15424"/>
            <a:ext cx="709476" cy="709476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8B2E83A-4F9F-2C88-38E8-C7D50A495335}"/>
              </a:ext>
            </a:extLst>
          </p:cNvPr>
          <p:cNvSpPr txBox="1"/>
          <p:nvPr/>
        </p:nvSpPr>
        <p:spPr>
          <a:xfrm>
            <a:off x="5974090" y="216274"/>
            <a:ext cx="19043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latin typeface="+mn-ea"/>
              </a:rPr>
              <a:t>N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299076F-24DB-1E9A-A196-5B2BA8CDD915}"/>
              </a:ext>
            </a:extLst>
          </p:cNvPr>
          <p:cNvSpPr txBox="1"/>
          <p:nvPr/>
        </p:nvSpPr>
        <p:spPr>
          <a:xfrm>
            <a:off x="6683566" y="194792"/>
            <a:ext cx="232146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: N possible candidates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35" name="오른쪽 중괄호 82">
            <a:extLst>
              <a:ext uri="{FF2B5EF4-FFF2-40B4-BE49-F238E27FC236}">
                <a16:creationId xmlns:a16="http://schemas.microsoft.com/office/drawing/2014/main" id="{6C9709A5-6E5B-AC88-BFFE-F2E92F43DD2A}"/>
              </a:ext>
            </a:extLst>
          </p:cNvPr>
          <p:cNvSpPr/>
          <p:nvPr/>
        </p:nvSpPr>
        <p:spPr>
          <a:xfrm rot="5400000">
            <a:off x="7639864" y="3280294"/>
            <a:ext cx="268331" cy="205587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35D28F-8D7B-65AB-9349-EDDA3C545D3D}"/>
              </a:ext>
            </a:extLst>
          </p:cNvPr>
          <p:cNvSpPr txBox="1"/>
          <p:nvPr/>
        </p:nvSpPr>
        <p:spPr>
          <a:xfrm>
            <a:off x="7400121" y="4177667"/>
            <a:ext cx="82048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spc="-40" dirty="0">
                <a:solidFill>
                  <a:srgbClr val="C00000"/>
                </a:solidFill>
                <a:latin typeface="+mn-ea"/>
              </a:rPr>
              <a:t>Synergy</a:t>
            </a:r>
            <a:endParaRPr kumimoji="1" lang="ko-Kore-KR" altLang="en-US" spc="-40" dirty="0">
              <a:solidFill>
                <a:srgbClr val="C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550916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387709-10B5-CA42-E283-AEA257333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F5A7A3-E5C4-A127-1D6F-8EEACAD8E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59</a:t>
            </a:fld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64A448-37F6-092E-A22E-219442537CF6}"/>
              </a:ext>
            </a:extLst>
          </p:cNvPr>
          <p:cNvSpPr txBox="1"/>
          <p:nvPr/>
        </p:nvSpPr>
        <p:spPr>
          <a:xfrm>
            <a:off x="3708206" y="730704"/>
            <a:ext cx="440795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ore-KR" sz="2000" spc="-40" dirty="0">
                <a:latin typeface="+mn-ea"/>
              </a:rPr>
              <a:t>Choose </a:t>
            </a:r>
            <a:r>
              <a:rPr kumimoji="1" lang="en-US" altLang="ko-Kore-KR" sz="2000" b="1" spc="-40" dirty="0">
                <a:solidFill>
                  <a:srgbClr val="C00000"/>
                </a:solidFill>
                <a:latin typeface="+mn-ea"/>
              </a:rPr>
              <a:t>DP options set</a:t>
            </a:r>
            <a:r>
              <a:rPr kumimoji="1" lang="en-US" altLang="ko-Kore-KR" sz="2000" b="1" spc="-40" dirty="0">
                <a:latin typeface="+mn-ea"/>
              </a:rPr>
              <a:t> </a:t>
            </a:r>
            <a:r>
              <a:rPr kumimoji="1" lang="en-US" altLang="ko-Kore-KR" sz="2000" spc="-40" dirty="0">
                <a:latin typeface="+mn-ea"/>
              </a:rPr>
              <a:t>of multiple FR  </a:t>
            </a:r>
            <a:endParaRPr kumimoji="1" lang="ko-Kore-KR" altLang="en-US" sz="2000" spc="-40" dirty="0">
              <a:latin typeface="+mn-ea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077B96A-540F-3758-A287-AD6F0498520E}"/>
              </a:ext>
            </a:extLst>
          </p:cNvPr>
          <p:cNvGrpSpPr/>
          <p:nvPr/>
        </p:nvGrpSpPr>
        <p:grpSpPr>
          <a:xfrm>
            <a:off x="3690714" y="1105686"/>
            <a:ext cx="4255428" cy="5404295"/>
            <a:chOff x="4751732" y="1105686"/>
            <a:chExt cx="4255428" cy="540429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E82C0D6-047C-7752-8246-F1EF70025899}"/>
                </a:ext>
              </a:extLst>
            </p:cNvPr>
            <p:cNvSpPr txBox="1"/>
            <p:nvPr/>
          </p:nvSpPr>
          <p:spPr>
            <a:xfrm>
              <a:off x="4969171" y="1243160"/>
              <a:ext cx="94290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kumimoji="1" lang="en-US" altLang="ko-Kore-KR" sz="2000" b="1" spc="-40" dirty="0">
                  <a:latin typeface="+mn-ea"/>
                </a:rPr>
                <a:t>    FR</a:t>
              </a:r>
              <a:r>
                <a:rPr kumimoji="1" lang="en-US" altLang="ko-Kore-KR" sz="2000" b="1" spc="-40" baseline="-25000" dirty="0">
                  <a:latin typeface="+mn-ea"/>
                </a:rPr>
                <a:t>1</a:t>
              </a:r>
              <a:endParaRPr kumimoji="1" lang="en-US" altLang="ko-Kore-KR" sz="2000" b="1" spc="-40" dirty="0">
                <a:latin typeface="+mn-ea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48B6D07-C4CD-BC7B-512D-4783C1B7D80D}"/>
                </a:ext>
              </a:extLst>
            </p:cNvPr>
            <p:cNvSpPr/>
            <p:nvPr/>
          </p:nvSpPr>
          <p:spPr>
            <a:xfrm>
              <a:off x="4751732" y="1105686"/>
              <a:ext cx="4255428" cy="5404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6B6B0E8-C3D6-E868-8F25-80B2F046CBAE}"/>
                </a:ext>
              </a:extLst>
            </p:cNvPr>
            <p:cNvSpPr txBox="1"/>
            <p:nvPr/>
          </p:nvSpPr>
          <p:spPr>
            <a:xfrm>
              <a:off x="6395712" y="1243159"/>
              <a:ext cx="745058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ko-Kore-KR" sz="2000" b="1" spc="-40" dirty="0">
                  <a:latin typeface="+mn-ea"/>
                </a:rPr>
                <a:t>    FR</a:t>
              </a:r>
              <a:r>
                <a:rPr kumimoji="1" lang="en-US" altLang="ko-Kore-KR" sz="2000" b="1" spc="-40" baseline="-25000" dirty="0">
                  <a:latin typeface="+mn-ea"/>
                </a:rPr>
                <a:t>2</a:t>
              </a:r>
              <a:endParaRPr kumimoji="1" lang="en-US" altLang="ko-Kore-KR" sz="2000" b="1" spc="-40" dirty="0">
                <a:latin typeface="+mn-e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BCDD104-C630-04E4-E5AB-FDA51291DF9A}"/>
                </a:ext>
              </a:extLst>
            </p:cNvPr>
            <p:cNvSpPr txBox="1"/>
            <p:nvPr/>
          </p:nvSpPr>
          <p:spPr>
            <a:xfrm>
              <a:off x="7824834" y="1244908"/>
              <a:ext cx="94290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kumimoji="1" lang="en-US" altLang="ko-Kore-KR" sz="2000" b="1" spc="-40" dirty="0">
                  <a:latin typeface="+mn-ea"/>
                </a:rPr>
                <a:t>    FR</a:t>
              </a:r>
              <a:r>
                <a:rPr kumimoji="1" lang="en-US" altLang="ko-Kore-KR" sz="2000" b="1" spc="-40" baseline="-25000" dirty="0">
                  <a:latin typeface="+mn-ea"/>
                </a:rPr>
                <a:t>3</a:t>
              </a:r>
              <a:endParaRPr kumimoji="1" lang="en-US" altLang="ko-Kore-KR" sz="2000" b="1" spc="-40" dirty="0">
                <a:latin typeface="+mn-ea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B84794-CFA5-3B0C-DEF9-DF669DD01E34}"/>
                </a:ext>
              </a:extLst>
            </p:cNvPr>
            <p:cNvSpPr txBox="1"/>
            <p:nvPr/>
          </p:nvSpPr>
          <p:spPr>
            <a:xfrm>
              <a:off x="6488071" y="2065806"/>
              <a:ext cx="735394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R" sz="1600" spc="-40" dirty="0">
                  <a:latin typeface="+mn-ea"/>
                </a:rPr>
                <a:t>- D</a:t>
              </a:r>
              <a:r>
                <a:rPr kumimoji="1" lang="en-US" altLang="ko-Kore-KR" sz="1600" spc="-40" dirty="0">
                  <a:latin typeface="+mn-ea"/>
                </a:rPr>
                <a:t>P</a:t>
              </a:r>
              <a:r>
                <a:rPr kumimoji="1" lang="en-US" altLang="ko-Kore-KR" sz="1600" spc="-40" baseline="-25000" dirty="0">
                  <a:latin typeface="+mn-ea"/>
                </a:rPr>
                <a:t>31</a:t>
              </a:r>
              <a:r>
                <a:rPr kumimoji="1" lang="en-US" altLang="ko-Kore-KR" sz="1600" spc="-40" dirty="0">
                  <a:latin typeface="+mn-ea"/>
                </a:rPr>
                <a:t>↓</a:t>
              </a:r>
            </a:p>
            <a:p>
              <a:r>
                <a:rPr kumimoji="1" lang="en-US" altLang="ko-KR" sz="1600" spc="-40" dirty="0">
                  <a:latin typeface="+mn-ea"/>
                </a:rPr>
                <a:t>- D</a:t>
              </a:r>
              <a:r>
                <a:rPr kumimoji="1" lang="en-US" altLang="ko-Kore-KR" sz="1600" spc="-40" dirty="0">
                  <a:latin typeface="+mn-ea"/>
                </a:rPr>
                <a:t>P</a:t>
              </a:r>
              <a:r>
                <a:rPr kumimoji="1" lang="en-US" altLang="ko-Kore-KR" sz="1600" spc="-40" baseline="-25000" dirty="0">
                  <a:latin typeface="+mn-ea"/>
                </a:rPr>
                <a:t>32</a:t>
              </a:r>
              <a:r>
                <a:rPr kumimoji="1" lang="en-US" altLang="ko-Kore-KR" sz="1600" spc="-40" dirty="0">
                  <a:latin typeface="+mn-ea"/>
                </a:rPr>
                <a:t>↑</a:t>
              </a: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2F8E291B-A97F-72DB-D8BE-7BA311D82051}"/>
                </a:ext>
              </a:extLst>
            </p:cNvPr>
            <p:cNvSpPr/>
            <p:nvPr/>
          </p:nvSpPr>
          <p:spPr>
            <a:xfrm>
              <a:off x="6387701" y="1739475"/>
              <a:ext cx="952208" cy="119302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6BECBE-F1EE-546A-43E3-961387881C7A}"/>
                </a:ext>
              </a:extLst>
            </p:cNvPr>
            <p:cNvSpPr txBox="1"/>
            <p:nvPr/>
          </p:nvSpPr>
          <p:spPr>
            <a:xfrm>
              <a:off x="6415996" y="1589173"/>
              <a:ext cx="8903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ore-KR" spc="-40" dirty="0">
                  <a:latin typeface="+mn-ea"/>
                </a:rPr>
                <a:t>Option 1</a:t>
              </a:r>
              <a:endParaRPr kumimoji="1" lang="ko-Kore-KR" altLang="en-US" spc="-40" dirty="0">
                <a:latin typeface="+mn-ea"/>
              </a:endParaRPr>
            </a:p>
          </p:txBody>
        </p:sp>
        <p:sp>
          <p:nvSpPr>
            <p:cNvPr id="44" name="모서리가 둥근 직사각형 43">
              <a:extLst>
                <a:ext uri="{FF2B5EF4-FFF2-40B4-BE49-F238E27FC236}">
                  <a16:creationId xmlns:a16="http://schemas.microsoft.com/office/drawing/2014/main" id="{7C459252-1FBF-0CA1-82B7-90FAE165546F}"/>
                </a:ext>
              </a:extLst>
            </p:cNvPr>
            <p:cNvSpPr/>
            <p:nvPr/>
          </p:nvSpPr>
          <p:spPr>
            <a:xfrm>
              <a:off x="4984358" y="1739475"/>
              <a:ext cx="952208" cy="119302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651784F-A7A8-EF40-97F2-54F7F2FB2D5D}"/>
                </a:ext>
              </a:extLst>
            </p:cNvPr>
            <p:cNvSpPr txBox="1"/>
            <p:nvPr/>
          </p:nvSpPr>
          <p:spPr>
            <a:xfrm>
              <a:off x="5058877" y="1589173"/>
              <a:ext cx="81977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ore-KR" spc="-40" dirty="0">
                  <a:latin typeface="+mn-ea"/>
                </a:rPr>
                <a:t>Option l</a:t>
              </a:r>
              <a:endParaRPr kumimoji="1" lang="ko-Kore-KR" altLang="en-US" spc="-40" dirty="0">
                <a:latin typeface="+mn-ea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5EC0F07-05F8-9912-84DC-4FA91849962F}"/>
                </a:ext>
              </a:extLst>
            </p:cNvPr>
            <p:cNvSpPr txBox="1"/>
            <p:nvPr/>
          </p:nvSpPr>
          <p:spPr>
            <a:xfrm>
              <a:off x="7963687" y="1946678"/>
              <a:ext cx="735394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R" sz="1600" spc="-40" dirty="0">
                  <a:latin typeface="+mn-ea"/>
                </a:rPr>
                <a:t>- D</a:t>
              </a:r>
              <a:r>
                <a:rPr kumimoji="1" lang="en-US" altLang="ko-Kore-KR" sz="1600" spc="-40" dirty="0">
                  <a:latin typeface="+mn-ea"/>
                </a:rPr>
                <a:t>P</a:t>
              </a:r>
              <a:r>
                <a:rPr kumimoji="1" lang="en-US" altLang="ko-Kore-KR" sz="1600" spc="-40" baseline="-25000" dirty="0">
                  <a:latin typeface="+mn-ea"/>
                </a:rPr>
                <a:t>21</a:t>
              </a:r>
              <a:r>
                <a:rPr kumimoji="1" lang="en-US" altLang="ko-Kore-KR" sz="1600" spc="-40" dirty="0">
                  <a:latin typeface="+mn-ea"/>
                </a:rPr>
                <a:t>↑</a:t>
              </a:r>
            </a:p>
            <a:p>
              <a:r>
                <a:rPr kumimoji="1" lang="en-US" altLang="ko-KR" sz="1600" spc="-40" dirty="0">
                  <a:latin typeface="+mn-ea"/>
                </a:rPr>
                <a:t>- D</a:t>
              </a:r>
              <a:r>
                <a:rPr kumimoji="1" lang="en-US" altLang="ko-Kore-KR" sz="1600" spc="-40" dirty="0">
                  <a:latin typeface="+mn-ea"/>
                </a:rPr>
                <a:t>P</a:t>
              </a:r>
              <a:r>
                <a:rPr kumimoji="1" lang="en-US" altLang="ko-KR" sz="1600" spc="-40" baseline="-25000" dirty="0">
                  <a:latin typeface="+mn-ea"/>
                </a:rPr>
                <a:t>22</a:t>
              </a:r>
              <a:r>
                <a:rPr kumimoji="1" lang="en-US" altLang="ko-Kore-KR" sz="1600" spc="-40" dirty="0">
                  <a:latin typeface="+mn-ea"/>
                </a:rPr>
                <a:t>↑</a:t>
              </a:r>
            </a:p>
            <a:p>
              <a:r>
                <a:rPr kumimoji="1" lang="en-US" altLang="ko-KR" sz="1600" spc="-40" dirty="0">
                  <a:latin typeface="+mn-ea"/>
                </a:rPr>
                <a:t>- D</a:t>
              </a:r>
              <a:r>
                <a:rPr kumimoji="1" lang="en-US" altLang="ko-Kore-KR" sz="1600" spc="-40" dirty="0">
                  <a:latin typeface="+mn-ea"/>
                </a:rPr>
                <a:t>P</a:t>
              </a:r>
              <a:r>
                <a:rPr kumimoji="1" lang="en-US" altLang="ko-KR" sz="1600" spc="-40" baseline="-25000" dirty="0">
                  <a:latin typeface="+mn-ea"/>
                </a:rPr>
                <a:t>31</a:t>
              </a:r>
              <a:r>
                <a:rPr kumimoji="1" lang="en-US" altLang="ko-Kore-KR" sz="1600" spc="-40" dirty="0">
                  <a:latin typeface="+mn-ea"/>
                </a:rPr>
                <a:t>↓</a:t>
              </a:r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E954D0DC-532D-E7DD-F4E1-5BB1F589B28C}"/>
                </a:ext>
              </a:extLst>
            </p:cNvPr>
            <p:cNvSpPr/>
            <p:nvPr/>
          </p:nvSpPr>
          <p:spPr>
            <a:xfrm>
              <a:off x="7819128" y="1728104"/>
              <a:ext cx="952208" cy="119302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226DF29-7EBE-7C2C-8F75-77F38BBD045C}"/>
                </a:ext>
              </a:extLst>
            </p:cNvPr>
            <p:cNvSpPr txBox="1"/>
            <p:nvPr/>
          </p:nvSpPr>
          <p:spPr>
            <a:xfrm>
              <a:off x="7847423" y="1577802"/>
              <a:ext cx="96725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ore-KR" spc="-40" dirty="0">
                  <a:latin typeface="+mn-ea"/>
                </a:rPr>
                <a:t>Option m</a:t>
              </a:r>
              <a:endParaRPr kumimoji="1" lang="ko-Kore-KR" altLang="en-US" spc="-40" dirty="0">
                <a:latin typeface="+mn-ea"/>
              </a:endParaRPr>
            </a:p>
          </p:txBody>
        </p:sp>
        <p:sp>
          <p:nvSpPr>
            <p:cNvPr id="51" name="삼각형 50">
              <a:extLst>
                <a:ext uri="{FF2B5EF4-FFF2-40B4-BE49-F238E27FC236}">
                  <a16:creationId xmlns:a16="http://schemas.microsoft.com/office/drawing/2014/main" id="{F7A5355E-86F3-CF4A-2BC8-0D343DB9D645}"/>
                </a:ext>
              </a:extLst>
            </p:cNvPr>
            <p:cNvSpPr/>
            <p:nvPr/>
          </p:nvSpPr>
          <p:spPr>
            <a:xfrm rot="10800000">
              <a:off x="5084428" y="3057130"/>
              <a:ext cx="3777542" cy="34134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7777AE-BB5D-58E7-B5E0-D5A700A5108B}"/>
                </a:ext>
              </a:extLst>
            </p:cNvPr>
            <p:cNvSpPr txBox="1"/>
            <p:nvPr/>
          </p:nvSpPr>
          <p:spPr>
            <a:xfrm>
              <a:off x="5846960" y="3054203"/>
              <a:ext cx="237866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ore-KR" b="1" spc="-40" dirty="0">
                  <a:latin typeface="+mn-ea"/>
                </a:rPr>
                <a:t>Option</a:t>
              </a:r>
              <a:r>
                <a:rPr kumimoji="1" lang="en-US" altLang="ko-KR" b="1" spc="-40" dirty="0">
                  <a:latin typeface="+mn-ea"/>
                </a:rPr>
                <a:t>s</a:t>
              </a:r>
              <a:r>
                <a:rPr kumimoji="1" lang="en-US" altLang="ko-Kore-KR" b="1" spc="-40" dirty="0">
                  <a:latin typeface="+mn-ea"/>
                </a:rPr>
                <a:t> relation check</a:t>
              </a:r>
              <a:endParaRPr kumimoji="1" lang="ko-Kore-KR" altLang="en-US" b="1" spc="-40" dirty="0">
                <a:latin typeface="+mn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3F910B-A0FC-31BE-B370-D6A061B26118}"/>
                </a:ext>
              </a:extLst>
            </p:cNvPr>
            <p:cNvSpPr txBox="1"/>
            <p:nvPr/>
          </p:nvSpPr>
          <p:spPr>
            <a:xfrm>
              <a:off x="5101068" y="1875052"/>
              <a:ext cx="735394" cy="98488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R" sz="1600" spc="-40" dirty="0">
                  <a:latin typeface="+mn-ea"/>
                </a:rPr>
                <a:t>- D</a:t>
              </a:r>
              <a:r>
                <a:rPr kumimoji="1" lang="en-US" altLang="ko-Kore-KR" sz="1600" spc="-40" dirty="0">
                  <a:latin typeface="+mn-ea"/>
                </a:rPr>
                <a:t>P</a:t>
              </a:r>
              <a:r>
                <a:rPr kumimoji="1" lang="en-US" altLang="ko-Kore-KR" sz="1600" spc="-40" baseline="-25000" dirty="0">
                  <a:latin typeface="+mn-ea"/>
                </a:rPr>
                <a:t>21</a:t>
              </a:r>
              <a:r>
                <a:rPr kumimoji="1" lang="en-US" altLang="ko-Kore-KR" sz="1600" spc="-40" dirty="0">
                  <a:latin typeface="+mn-ea"/>
                </a:rPr>
                <a:t>↑</a:t>
              </a:r>
            </a:p>
            <a:p>
              <a:r>
                <a:rPr kumimoji="1" lang="en-US" altLang="ko-KR" sz="1600" spc="-40" dirty="0">
                  <a:latin typeface="+mn-ea"/>
                </a:rPr>
                <a:t>- D</a:t>
              </a:r>
              <a:r>
                <a:rPr kumimoji="1" lang="en-US" altLang="ko-Kore-KR" sz="1600" spc="-40" dirty="0">
                  <a:latin typeface="+mn-ea"/>
                </a:rPr>
                <a:t>P</a:t>
              </a:r>
              <a:r>
                <a:rPr kumimoji="1" lang="en-US" altLang="ko-KR" sz="1600" spc="-40" baseline="-25000" dirty="0">
                  <a:latin typeface="+mn-ea"/>
                </a:rPr>
                <a:t>22</a:t>
              </a:r>
              <a:r>
                <a:rPr kumimoji="1" lang="en-US" altLang="ko-Kore-KR" sz="1600" spc="-40" dirty="0">
                  <a:latin typeface="+mn-ea"/>
                </a:rPr>
                <a:t>↑</a:t>
              </a:r>
            </a:p>
            <a:p>
              <a:r>
                <a:rPr kumimoji="1" lang="en-US" altLang="ko-KR" sz="1600" spc="-40" dirty="0">
                  <a:latin typeface="+mn-ea"/>
                </a:rPr>
                <a:t>- D</a:t>
              </a:r>
              <a:r>
                <a:rPr kumimoji="1" lang="en-US" altLang="ko-Kore-KR" sz="1600" spc="-40" dirty="0">
                  <a:latin typeface="+mn-ea"/>
                </a:rPr>
                <a:t>P</a:t>
              </a:r>
              <a:r>
                <a:rPr kumimoji="1" lang="en-US" altLang="ko-KR" sz="1600" spc="-40" baseline="-25000" dirty="0">
                  <a:latin typeface="+mn-ea"/>
                </a:rPr>
                <a:t>31</a:t>
              </a:r>
              <a:r>
                <a:rPr kumimoji="1" lang="en-US" altLang="ko-Kore-KR" sz="1600" spc="-40" dirty="0">
                  <a:latin typeface="+mn-ea"/>
                </a:rPr>
                <a:t>↓</a:t>
              </a:r>
            </a:p>
            <a:p>
              <a:r>
                <a:rPr kumimoji="1" lang="en-US" altLang="ko-Kore-KR" sz="1600" spc="-40" dirty="0">
                  <a:latin typeface="+mn-ea"/>
                </a:rPr>
                <a:t>- DP</a:t>
              </a:r>
              <a:r>
                <a:rPr kumimoji="1" lang="en-US" altLang="ko-Kore-KR" sz="1600" spc="-40" baseline="-25000" dirty="0">
                  <a:latin typeface="+mn-ea"/>
                </a:rPr>
                <a:t>33</a:t>
              </a:r>
              <a:r>
                <a:rPr kumimoji="1" lang="en-US" altLang="ko-Kore-KR" sz="1600" spc="-40" dirty="0">
                  <a:latin typeface="+mn-ea"/>
                </a:rPr>
                <a:t>↓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3085B2D-3DA6-CE11-D48B-112D47F3AA80}"/>
                </a:ext>
              </a:extLst>
            </p:cNvPr>
            <p:cNvSpPr txBox="1"/>
            <p:nvPr/>
          </p:nvSpPr>
          <p:spPr>
            <a:xfrm>
              <a:off x="5058326" y="3535254"/>
              <a:ext cx="92861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kumimoji="1" lang="en-US" altLang="ko-Kore-KR" spc="-40" dirty="0">
                  <a:solidFill>
                    <a:srgbClr val="C00000"/>
                  </a:solidFill>
                  <a:latin typeface="+mn-ea"/>
                </a:rPr>
                <a:t> Synergy</a:t>
              </a:r>
              <a:endParaRPr kumimoji="1" lang="ko-Kore-KR" altLang="en-US" spc="-40" dirty="0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D7631F-3CF6-38F2-15BF-8B4EAD9CE5D9}"/>
                </a:ext>
              </a:extLst>
            </p:cNvPr>
            <p:cNvSpPr txBox="1"/>
            <p:nvPr/>
          </p:nvSpPr>
          <p:spPr>
            <a:xfrm>
              <a:off x="5050747" y="3956869"/>
              <a:ext cx="989416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kumimoji="1" lang="en-US" altLang="ko-Kore-KR" spc="-40" dirty="0">
                  <a:latin typeface="+mn-ea"/>
                </a:rPr>
                <a:t> Irrelevant</a:t>
              </a:r>
              <a:endParaRPr kumimoji="1" lang="ko-Kore-KR" altLang="en-US" spc="-40" dirty="0">
                <a:latin typeface="+mn-ea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29631DD-826C-480F-7FE2-A572B6C79EA9}"/>
                </a:ext>
              </a:extLst>
            </p:cNvPr>
            <p:cNvSpPr txBox="1"/>
            <p:nvPr/>
          </p:nvSpPr>
          <p:spPr>
            <a:xfrm>
              <a:off x="5050748" y="4363307"/>
              <a:ext cx="262267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kumimoji="1" lang="en-US" altLang="ko-Kore-KR" spc="-40" dirty="0">
                  <a:solidFill>
                    <a:srgbClr val="1D6FA9"/>
                  </a:solidFill>
                  <a:latin typeface="+mn-ea"/>
                </a:rPr>
                <a:t> Conflict</a:t>
              </a:r>
              <a:endParaRPr kumimoji="1" lang="ko-Kore-KR" altLang="en-US" spc="-40" dirty="0">
                <a:solidFill>
                  <a:srgbClr val="1D6FA9"/>
                </a:solidFill>
                <a:latin typeface="+mn-ea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87CC8495-A999-BA50-D106-63E1067D815C}"/>
                </a:ext>
              </a:extLst>
            </p:cNvPr>
            <p:cNvSpPr/>
            <p:nvPr/>
          </p:nvSpPr>
          <p:spPr>
            <a:xfrm>
              <a:off x="5053150" y="3489204"/>
              <a:ext cx="2620269" cy="1224280"/>
            </a:xfrm>
            <a:prstGeom prst="rect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46548F20-B557-28DC-50EF-490146A575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53150" y="3901234"/>
              <a:ext cx="262026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736C25D2-0B94-0651-F0AD-FB72051045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53150" y="4307947"/>
              <a:ext cx="262026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5FC2402-E439-2500-D834-3B9559225EEC}"/>
                </a:ext>
              </a:extLst>
            </p:cNvPr>
            <p:cNvSpPr txBox="1"/>
            <p:nvPr/>
          </p:nvSpPr>
          <p:spPr>
            <a:xfrm>
              <a:off x="6272759" y="3581835"/>
              <a:ext cx="1306063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R" sz="1600" spc="-40" dirty="0">
                  <a:latin typeface="+mn-ea"/>
                </a:rPr>
                <a:t>D</a:t>
              </a:r>
              <a:r>
                <a:rPr kumimoji="1" lang="en-US" altLang="ko-Kore-KR" sz="1600" spc="-40" dirty="0">
                  <a:latin typeface="+mn-ea"/>
                </a:rPr>
                <a:t>P</a:t>
              </a:r>
              <a:r>
                <a:rPr kumimoji="1" lang="en-US" altLang="ko-Kore-KR" sz="1600" spc="-40" baseline="-25000" dirty="0">
                  <a:latin typeface="+mn-ea"/>
                </a:rPr>
                <a:t>21 </a:t>
              </a:r>
              <a:r>
                <a:rPr kumimoji="1" lang="en-US" altLang="ko-KR" sz="1600" spc="-40" dirty="0">
                  <a:latin typeface="+mn-ea"/>
                </a:rPr>
                <a:t>D</a:t>
              </a:r>
              <a:r>
                <a:rPr kumimoji="1" lang="en-US" altLang="ko-Kore-KR" sz="1600" spc="-40" dirty="0">
                  <a:latin typeface="+mn-ea"/>
                </a:rPr>
                <a:t>P</a:t>
              </a:r>
              <a:r>
                <a:rPr kumimoji="1" lang="en-US" altLang="ko-KR" sz="1600" spc="-40" baseline="-25000" dirty="0">
                  <a:latin typeface="+mn-ea"/>
                </a:rPr>
                <a:t>22</a:t>
              </a:r>
              <a:r>
                <a:rPr kumimoji="1" lang="en-US" altLang="ko-KR" sz="1600" spc="-40" dirty="0">
                  <a:latin typeface="+mn-ea"/>
                </a:rPr>
                <a:t> D</a:t>
              </a:r>
              <a:r>
                <a:rPr kumimoji="1" lang="en-US" altLang="ko-Kore-KR" sz="1600" spc="-40" dirty="0">
                  <a:latin typeface="+mn-ea"/>
                </a:rPr>
                <a:t>P</a:t>
              </a:r>
              <a:r>
                <a:rPr kumimoji="1" lang="en-US" altLang="ko-KR" sz="1600" spc="-40" baseline="-25000" dirty="0">
                  <a:latin typeface="+mn-ea"/>
                </a:rPr>
                <a:t>31</a:t>
              </a:r>
              <a:endParaRPr kumimoji="1" lang="en-US" altLang="ko-Kore-KR" sz="1600" spc="-40" dirty="0">
                <a:latin typeface="+mn-ea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14EAE54-51CA-0481-9D7D-5658F699A4CC}"/>
                </a:ext>
              </a:extLst>
            </p:cNvPr>
            <p:cNvSpPr txBox="1"/>
            <p:nvPr/>
          </p:nvSpPr>
          <p:spPr>
            <a:xfrm>
              <a:off x="6272759" y="3970389"/>
              <a:ext cx="840936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ko-Kore-KR" sz="1600" spc="-40" dirty="0">
                  <a:latin typeface="+mn-ea"/>
                </a:rPr>
                <a:t>DP</a:t>
              </a:r>
              <a:r>
                <a:rPr kumimoji="1" lang="en-US" altLang="ko-Kore-KR" sz="1600" spc="-40" baseline="-25000" dirty="0">
                  <a:latin typeface="+mn-ea"/>
                </a:rPr>
                <a:t>32 </a:t>
              </a:r>
              <a:r>
                <a:rPr kumimoji="1" lang="en-US" altLang="ko-Kore-KR" sz="1600" spc="-40" dirty="0">
                  <a:latin typeface="+mn-ea"/>
                </a:rPr>
                <a:t>DP</a:t>
              </a:r>
              <a:r>
                <a:rPr kumimoji="1" lang="en-US" altLang="ko-Kore-KR" sz="1600" spc="-40" baseline="-25000" dirty="0">
                  <a:latin typeface="+mn-ea"/>
                </a:rPr>
                <a:t>33</a:t>
              </a:r>
              <a:endParaRPr kumimoji="1" lang="en-US" altLang="ko-Kore-KR" sz="1600" spc="-40" dirty="0">
                <a:latin typeface="+mn-ea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3B360E33-2188-F62D-CAB3-333BA347925A}"/>
                </a:ext>
              </a:extLst>
            </p:cNvPr>
            <p:cNvSpPr txBox="1"/>
            <p:nvPr/>
          </p:nvSpPr>
          <p:spPr>
            <a:xfrm>
              <a:off x="7939486" y="3877411"/>
              <a:ext cx="1014392" cy="5539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kumimoji="1" lang="en-US" altLang="ko-Kore-KR" i="1" spc="-40" dirty="0">
                  <a:latin typeface="+mn-ea"/>
                </a:rPr>
                <a:t>If conflict:</a:t>
              </a:r>
            </a:p>
            <a:p>
              <a:pPr algn="ctr"/>
              <a:r>
                <a:rPr kumimoji="1" lang="en-US" altLang="ko-Kore-KR" i="1" u="sng" spc="-40" dirty="0">
                  <a:solidFill>
                    <a:srgbClr val="1D6FA9"/>
                  </a:solidFill>
                  <a:latin typeface="+mn-ea"/>
                </a:rPr>
                <a:t>break</a:t>
              </a:r>
              <a:endParaRPr kumimoji="1" lang="ko-Kore-KR" altLang="en-US" i="1" u="sng" spc="-40" dirty="0">
                <a:solidFill>
                  <a:srgbClr val="1D6FA9"/>
                </a:solidFill>
                <a:latin typeface="+mn-ea"/>
              </a:endParaRPr>
            </a:p>
          </p:txBody>
        </p:sp>
        <p:cxnSp>
          <p:nvCxnSpPr>
            <p:cNvPr id="108" name="꺾인 연결선[E] 107">
              <a:extLst>
                <a:ext uri="{FF2B5EF4-FFF2-40B4-BE49-F238E27FC236}">
                  <a16:creationId xmlns:a16="http://schemas.microsoft.com/office/drawing/2014/main" id="{E296E80E-44AB-10BA-A1EF-D652FBADE63D}"/>
                </a:ext>
              </a:extLst>
            </p:cNvPr>
            <p:cNvCxnSpPr>
              <a:cxnSpLocks/>
              <a:stCxn id="94" idx="3"/>
              <a:endCxn id="105" idx="1"/>
            </p:cNvCxnSpPr>
            <p:nvPr/>
          </p:nvCxnSpPr>
          <p:spPr>
            <a:xfrm flipV="1">
              <a:off x="7673420" y="4154410"/>
              <a:ext cx="266066" cy="34739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6" name="삼각형 125">
              <a:extLst>
                <a:ext uri="{FF2B5EF4-FFF2-40B4-BE49-F238E27FC236}">
                  <a16:creationId xmlns:a16="http://schemas.microsoft.com/office/drawing/2014/main" id="{7BCA99CC-D144-3F15-E9E7-175F4D6B18AF}"/>
                </a:ext>
              </a:extLst>
            </p:cNvPr>
            <p:cNvSpPr/>
            <p:nvPr/>
          </p:nvSpPr>
          <p:spPr>
            <a:xfrm rot="10800000">
              <a:off x="5084428" y="4795200"/>
              <a:ext cx="3777542" cy="34134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B2F6432-C07D-6DD2-E00E-970D3C775478}"/>
                </a:ext>
              </a:extLst>
            </p:cNvPr>
            <p:cNvSpPr txBox="1"/>
            <p:nvPr/>
          </p:nvSpPr>
          <p:spPr>
            <a:xfrm>
              <a:off x="5642586" y="4795529"/>
              <a:ext cx="256640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ore-KR" b="1" spc="-40" dirty="0">
                  <a:latin typeface="+mn-ea"/>
                </a:rPr>
                <a:t>DP propagation analysis</a:t>
              </a:r>
              <a:endParaRPr kumimoji="1" lang="ko-Kore-KR" altLang="en-US" b="1" spc="-40" dirty="0">
                <a:latin typeface="+mn-ea"/>
              </a:endParaRPr>
            </a:p>
          </p:txBody>
        </p:sp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73EBF319-9A38-FC37-EDF9-84587D000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2482" y="5206801"/>
              <a:ext cx="2075084" cy="12288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47978048-95DF-E731-19F5-2521E2CEB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49703" y="5179548"/>
              <a:ext cx="1943185" cy="1267030"/>
            </a:xfrm>
            <a:prstGeom prst="rect">
              <a:avLst/>
            </a:prstGeom>
          </p:spPr>
        </p:pic>
      </p:grp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AE2A73A4-771C-529A-3CD8-AB8D7AFC8471}"/>
              </a:ext>
            </a:extLst>
          </p:cNvPr>
          <p:cNvCxnSpPr>
            <a:cxnSpLocks/>
          </p:cNvCxnSpPr>
          <p:nvPr/>
        </p:nvCxnSpPr>
        <p:spPr>
          <a:xfrm flipH="1">
            <a:off x="47976" y="551843"/>
            <a:ext cx="904804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삼각형 148">
            <a:extLst>
              <a:ext uri="{FF2B5EF4-FFF2-40B4-BE49-F238E27FC236}">
                <a16:creationId xmlns:a16="http://schemas.microsoft.com/office/drawing/2014/main" id="{9055F377-03A6-7549-D4E6-88EE8A7C1A54}"/>
              </a:ext>
            </a:extLst>
          </p:cNvPr>
          <p:cNvSpPr/>
          <p:nvPr/>
        </p:nvSpPr>
        <p:spPr>
          <a:xfrm rot="5400000">
            <a:off x="1894105" y="3520111"/>
            <a:ext cx="3023112" cy="217602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39D5DC68-55BB-D5F2-B9EE-B96F15976641}"/>
              </a:ext>
            </a:extLst>
          </p:cNvPr>
          <p:cNvSpPr txBox="1"/>
          <p:nvPr/>
        </p:nvSpPr>
        <p:spPr>
          <a:xfrm>
            <a:off x="257058" y="1362185"/>
            <a:ext cx="281278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sz="2000" b="1" spc="-40" dirty="0">
                <a:solidFill>
                  <a:srgbClr val="C00000"/>
                </a:solidFill>
                <a:latin typeface="+mn-ea"/>
              </a:rPr>
              <a:t>DP options </a:t>
            </a:r>
            <a:r>
              <a:rPr kumimoji="1" lang="en-US" altLang="ko-Kore-KR" sz="2000" spc="-40" dirty="0">
                <a:latin typeface="+mn-ea"/>
              </a:rPr>
              <a:t>of each FR 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CA042DB-24AB-FF8A-C1BF-03136352F1D2}"/>
              </a:ext>
            </a:extLst>
          </p:cNvPr>
          <p:cNvSpPr txBox="1">
            <a:spLocks/>
          </p:cNvSpPr>
          <p:nvPr/>
        </p:nvSpPr>
        <p:spPr>
          <a:xfrm>
            <a:off x="1" y="56902"/>
            <a:ext cx="8798214" cy="461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/>
              <a:t>여러 기능적 요구사항으로 인한 설계변경을 </a:t>
            </a:r>
            <a:r>
              <a:rPr lang="ko-Kore-KR" altLang="en-US" sz="2000" dirty="0"/>
              <a:t>위한 </a:t>
            </a:r>
            <a:r>
              <a:rPr lang="en-US" altLang="ko-Kore-KR" sz="2000" dirty="0"/>
              <a:t>systematic </a:t>
            </a:r>
            <a:r>
              <a:rPr lang="ko-Kore-KR" altLang="en-US" sz="2000" dirty="0"/>
              <a:t>방법론</a:t>
            </a:r>
            <a:endParaRPr lang="ko-KR" altLang="en-US" sz="2000" dirty="0"/>
          </a:p>
        </p:txBody>
      </p:sp>
      <p:pic>
        <p:nvPicPr>
          <p:cNvPr id="187" name="그림 186">
            <a:extLst>
              <a:ext uri="{FF2B5EF4-FFF2-40B4-BE49-F238E27FC236}">
                <a16:creationId xmlns:a16="http://schemas.microsoft.com/office/drawing/2014/main" id="{5CD9DA99-5A55-83DC-42AE-5AB4B71B2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741" y="1458988"/>
            <a:ext cx="3145721" cy="41388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2A162F-DD24-FA85-6864-3DAC243EF82D}"/>
              </a:ext>
            </a:extLst>
          </p:cNvPr>
          <p:cNvSpPr txBox="1"/>
          <p:nvPr/>
        </p:nvSpPr>
        <p:spPr>
          <a:xfrm>
            <a:off x="-121073" y="471348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kumimoji="1" lang="ko-KR" altLang="en-US" spc="-40" dirty="0">
              <a:latin typeface="+mn-ea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73686BA7-3F29-BD10-A731-54C7B094F5FA}"/>
              </a:ext>
            </a:extLst>
          </p:cNvPr>
          <p:cNvSpPr/>
          <p:nvPr/>
        </p:nvSpPr>
        <p:spPr>
          <a:xfrm>
            <a:off x="8052924" y="1854801"/>
            <a:ext cx="382720" cy="205416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중괄호 14">
            <a:extLst>
              <a:ext uri="{FF2B5EF4-FFF2-40B4-BE49-F238E27FC236}">
                <a16:creationId xmlns:a16="http://schemas.microsoft.com/office/drawing/2014/main" id="{B1F4222F-04C4-6CC5-77C3-1C40D6608049}"/>
              </a:ext>
            </a:extLst>
          </p:cNvPr>
          <p:cNvSpPr/>
          <p:nvPr/>
        </p:nvSpPr>
        <p:spPr>
          <a:xfrm>
            <a:off x="8052924" y="3956868"/>
            <a:ext cx="382720" cy="230706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601617-C94D-C297-290B-90A369B80D3B}"/>
              </a:ext>
            </a:extLst>
          </p:cNvPr>
          <p:cNvSpPr txBox="1"/>
          <p:nvPr/>
        </p:nvSpPr>
        <p:spPr>
          <a:xfrm rot="5400000">
            <a:off x="7717047" y="2767241"/>
            <a:ext cx="216485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en-US" sz="2000" spc="-40" dirty="0">
                <a:latin typeface="+mn-ea"/>
              </a:rPr>
              <a:t>Direct DP relation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4C2FD5-20A6-848F-6867-7F59C523731F}"/>
              </a:ext>
            </a:extLst>
          </p:cNvPr>
          <p:cNvSpPr txBox="1"/>
          <p:nvPr/>
        </p:nvSpPr>
        <p:spPr>
          <a:xfrm rot="5400000">
            <a:off x="8010262" y="4898964"/>
            <a:ext cx="157590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en-US" sz="2000" spc="-40" dirty="0">
                <a:latin typeface="+mn-ea"/>
              </a:rPr>
              <a:t>Indirect DP propagation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76C639-309A-A435-A000-9792E6B4B22D}"/>
              </a:ext>
            </a:extLst>
          </p:cNvPr>
          <p:cNvSpPr txBox="1"/>
          <p:nvPr/>
        </p:nvSpPr>
        <p:spPr>
          <a:xfrm>
            <a:off x="8109215" y="2726377"/>
            <a:ext cx="33931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en-US" sz="2000" b="1" spc="-40" dirty="0">
                <a:latin typeface="+mn-ea"/>
              </a:rPr>
              <a:t>(1)</a:t>
            </a:r>
            <a:endParaRPr kumimoji="1" lang="ko-Kore-KR" altLang="en-US" sz="2000" b="1" spc="-4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3FAE87-54C6-6716-8AC8-5CE31A0C06EA}"/>
              </a:ext>
            </a:extLst>
          </p:cNvPr>
          <p:cNvSpPr txBox="1"/>
          <p:nvPr/>
        </p:nvSpPr>
        <p:spPr>
          <a:xfrm>
            <a:off x="8109215" y="4918639"/>
            <a:ext cx="33931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en-US" sz="2000" b="1" spc="-40" dirty="0">
                <a:latin typeface="+mn-ea"/>
              </a:rPr>
              <a:t>(2)</a:t>
            </a:r>
            <a:endParaRPr kumimoji="1" lang="ko-Kore-KR" altLang="en-US" sz="2000" b="1" spc="-4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76160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A392524-777D-ABEF-B910-70E23048E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68BEAF-27B4-AC5D-68D4-2DC1AF0FF6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888BD3-7C45-FF59-70E9-E2C88B522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58237" y="1578299"/>
            <a:ext cx="2394486" cy="8432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24AC273-6A6B-BED7-282A-417140F72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68818" y="734081"/>
            <a:ext cx="3205067" cy="73428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83C856-3191-82FF-3C46-C26280A03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127184" y="2525559"/>
            <a:ext cx="3667797" cy="10711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F0C64AB-726C-252F-6D7A-61B5063DE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94893" y="3692983"/>
            <a:ext cx="3031142" cy="12624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3C2555-1481-F0E0-A8BB-3763521457FD}"/>
              </a:ext>
            </a:extLst>
          </p:cNvPr>
          <p:cNvSpPr txBox="1"/>
          <p:nvPr/>
        </p:nvSpPr>
        <p:spPr>
          <a:xfrm>
            <a:off x="1624588" y="4075094"/>
            <a:ext cx="217070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ore-KR" dirty="0"/>
              <a:t>P</a:t>
            </a:r>
            <a:r>
              <a:rPr kumimoji="1" lang="en-US" altLang="ko-Kore-KR" baseline="-25000" dirty="0"/>
              <a:t>1,old</a:t>
            </a:r>
            <a:r>
              <a:rPr kumimoji="1" lang="en-US" altLang="ko-Kore-KR" dirty="0"/>
              <a:t> = J</a:t>
            </a:r>
            <a:r>
              <a:rPr kumimoji="1" lang="en-US" altLang="ko-Kore-KR" baseline="-25000" dirty="0"/>
              <a:t>A</a:t>
            </a:r>
            <a:r>
              <a:rPr kumimoji="1" lang="en-US" altLang="ko-Kore-KR" dirty="0"/>
              <a:t>(X</a:t>
            </a:r>
            <a:r>
              <a:rPr kumimoji="1" lang="en-US" altLang="ko-Kore-KR" baseline="-25000" dirty="0"/>
              <a:t>1,old</a:t>
            </a:r>
            <a:r>
              <a:rPr kumimoji="1" lang="en-US" altLang="ko-Kore-KR" dirty="0"/>
              <a:t>,</a:t>
            </a:r>
            <a:r>
              <a:rPr kumimoji="1" lang="en-US" altLang="ko-Kore-KR" b="1" dirty="0">
                <a:solidFill>
                  <a:srgbClr val="1D6FA9"/>
                </a:solidFill>
              </a:rPr>
              <a:t>p</a:t>
            </a:r>
            <a:r>
              <a:rPr kumimoji="1" lang="en-US" altLang="ko-Kore-KR" b="1" baseline="-25000" dirty="0">
                <a:solidFill>
                  <a:srgbClr val="1D6FA9"/>
                </a:solidFill>
              </a:rPr>
              <a:t>1,old</a:t>
            </a:r>
            <a:r>
              <a:rPr kumimoji="1" lang="en-US" altLang="ko-Kore-KR" dirty="0"/>
              <a:t>) </a:t>
            </a:r>
            <a:endParaRPr kumimoji="1" lang="en-US" altLang="ko-Kore-KR" spc="-4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9C337-C056-1431-0D48-F59AF2C9C062}"/>
              </a:ext>
            </a:extLst>
          </p:cNvPr>
          <p:cNvSpPr txBox="1"/>
          <p:nvPr/>
        </p:nvSpPr>
        <p:spPr>
          <a:xfrm>
            <a:off x="4846687" y="3693001"/>
            <a:ext cx="158155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sz="2000" spc="-40" dirty="0">
                <a:latin typeface="+mn-ea"/>
              </a:rPr>
              <a:t>Market share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F26134-C150-AB27-E1AB-BEF6E9F8EE08}"/>
              </a:ext>
            </a:extLst>
          </p:cNvPr>
          <p:cNvSpPr txBox="1"/>
          <p:nvPr/>
        </p:nvSpPr>
        <p:spPr>
          <a:xfrm>
            <a:off x="4784501" y="1776385"/>
            <a:ext cx="166423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sz="2000" spc="-40" dirty="0">
                <a:latin typeface="+mn-ea"/>
              </a:rPr>
              <a:t>SCM cost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52800F-C22A-5B26-7EF4-498AAA52CE75}"/>
              </a:ext>
            </a:extLst>
          </p:cNvPr>
          <p:cNvSpPr txBox="1"/>
          <p:nvPr/>
        </p:nvSpPr>
        <p:spPr>
          <a:xfrm>
            <a:off x="1604281" y="4455644"/>
            <a:ext cx="217070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ore-KR" dirty="0"/>
              <a:t>P</a:t>
            </a:r>
            <a:r>
              <a:rPr kumimoji="1" lang="en-US" altLang="ko-Kore-KR" baseline="-25000" dirty="0"/>
              <a:t>2,old</a:t>
            </a:r>
            <a:r>
              <a:rPr kumimoji="1" lang="en-US" altLang="ko-Kore-KR" dirty="0"/>
              <a:t> = J</a:t>
            </a:r>
            <a:r>
              <a:rPr kumimoji="1" lang="en-US" altLang="ko-Kore-KR" baseline="-25000" dirty="0"/>
              <a:t>A</a:t>
            </a:r>
            <a:r>
              <a:rPr kumimoji="1" lang="en-US" altLang="ko-Kore-KR" dirty="0"/>
              <a:t>(X</a:t>
            </a:r>
            <a:r>
              <a:rPr kumimoji="1" lang="en-US" altLang="ko-Kore-KR" baseline="-25000" dirty="0"/>
              <a:t>2, old</a:t>
            </a:r>
            <a:r>
              <a:rPr kumimoji="1" lang="en-US" altLang="ko-Kore-KR" dirty="0"/>
              <a:t>,</a:t>
            </a:r>
            <a:r>
              <a:rPr kumimoji="1" lang="en-US" altLang="ko-Kore-KR" b="1" dirty="0">
                <a:solidFill>
                  <a:srgbClr val="1D6FA9"/>
                </a:solidFill>
              </a:rPr>
              <a:t>p</a:t>
            </a:r>
            <a:r>
              <a:rPr kumimoji="1" lang="en-US" altLang="ko-Kore-KR" b="1" baseline="-25000" dirty="0">
                <a:solidFill>
                  <a:srgbClr val="1D6FA9"/>
                </a:solidFill>
              </a:rPr>
              <a:t>2,old</a:t>
            </a:r>
            <a:r>
              <a:rPr kumimoji="1" lang="en-US" altLang="ko-Kore-KR" dirty="0"/>
              <a:t>) </a:t>
            </a:r>
            <a:endParaRPr kumimoji="1" lang="en-US" altLang="ko-Kore-KR" spc="-4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98E56A-33D3-DC0A-A65D-7480AC3A56F0}"/>
              </a:ext>
            </a:extLst>
          </p:cNvPr>
          <p:cNvSpPr txBox="1"/>
          <p:nvPr/>
        </p:nvSpPr>
        <p:spPr>
          <a:xfrm>
            <a:off x="1599713" y="4841907"/>
            <a:ext cx="217070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ore-KR" dirty="0"/>
              <a:t>P</a:t>
            </a:r>
            <a:r>
              <a:rPr kumimoji="1" lang="en-US" altLang="ko-Kore-KR" baseline="-25000" dirty="0"/>
              <a:t>3,old</a:t>
            </a:r>
            <a:r>
              <a:rPr kumimoji="1" lang="en-US" altLang="ko-Kore-KR" dirty="0"/>
              <a:t> = J</a:t>
            </a:r>
            <a:r>
              <a:rPr kumimoji="1" lang="en-US" altLang="ko-Kore-KR" baseline="-25000" dirty="0"/>
              <a:t>A</a:t>
            </a:r>
            <a:r>
              <a:rPr kumimoji="1" lang="en-US" altLang="ko-Kore-KR" dirty="0"/>
              <a:t>(X</a:t>
            </a:r>
            <a:r>
              <a:rPr kumimoji="1" lang="en-US" altLang="ko-Kore-KR" baseline="-25000" dirty="0"/>
              <a:t>3, old</a:t>
            </a:r>
            <a:r>
              <a:rPr kumimoji="1" lang="en-US" altLang="ko-Kore-KR" dirty="0"/>
              <a:t>,</a:t>
            </a:r>
            <a:r>
              <a:rPr kumimoji="1" lang="en-US" altLang="ko-Kore-KR" b="1" dirty="0">
                <a:solidFill>
                  <a:srgbClr val="1D6FA9"/>
                </a:solidFill>
              </a:rPr>
              <a:t>p</a:t>
            </a:r>
            <a:r>
              <a:rPr kumimoji="1" lang="en-US" altLang="ko-Kore-KR" b="1" baseline="-25000" dirty="0">
                <a:solidFill>
                  <a:srgbClr val="1D6FA9"/>
                </a:solidFill>
              </a:rPr>
              <a:t>3,old</a:t>
            </a:r>
            <a:r>
              <a:rPr kumimoji="1" lang="en-US" altLang="ko-Kore-KR" dirty="0"/>
              <a:t>)</a:t>
            </a:r>
            <a:endParaRPr kumimoji="1" lang="en-US" altLang="ko-Kore-KR" spc="-40" dirty="0">
              <a:latin typeface="+mn-ea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39DC32D-2EBC-5DAF-1688-2D21D3325B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940"/>
          <a:stretch/>
        </p:blipFill>
        <p:spPr>
          <a:xfrm>
            <a:off x="4796121" y="4000778"/>
            <a:ext cx="1664239" cy="770578"/>
          </a:xfrm>
          <a:prstGeom prst="rect">
            <a:avLst/>
          </a:prstGeom>
        </p:spPr>
      </p:pic>
      <p:grpSp>
        <p:nvGrpSpPr>
          <p:cNvPr id="65" name="그룹 64">
            <a:extLst>
              <a:ext uri="{FF2B5EF4-FFF2-40B4-BE49-F238E27FC236}">
                <a16:creationId xmlns:a16="http://schemas.microsoft.com/office/drawing/2014/main" id="{CF594328-4B98-6D84-1CAA-E2FF0124F908}"/>
              </a:ext>
            </a:extLst>
          </p:cNvPr>
          <p:cNvGrpSpPr/>
          <p:nvPr/>
        </p:nvGrpSpPr>
        <p:grpSpPr>
          <a:xfrm>
            <a:off x="124600" y="598853"/>
            <a:ext cx="3205067" cy="734288"/>
            <a:chOff x="53185" y="1265648"/>
            <a:chExt cx="3205067" cy="734288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50886BF0-4E0B-429C-0274-8451DEE78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185" y="1265648"/>
              <a:ext cx="3205067" cy="734288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540DD70-D75C-EA55-6743-FE323CD82313}"/>
                </a:ext>
              </a:extLst>
            </p:cNvPr>
            <p:cNvSpPr/>
            <p:nvPr/>
          </p:nvSpPr>
          <p:spPr>
            <a:xfrm>
              <a:off x="992191" y="1504715"/>
              <a:ext cx="813916" cy="293497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E6057B6-2B10-A69C-5D77-26B997F0905B}"/>
              </a:ext>
            </a:extLst>
          </p:cNvPr>
          <p:cNvGrpSpPr/>
          <p:nvPr/>
        </p:nvGrpSpPr>
        <p:grpSpPr>
          <a:xfrm>
            <a:off x="359134" y="5634073"/>
            <a:ext cx="3205067" cy="734288"/>
            <a:chOff x="53185" y="4434921"/>
            <a:chExt cx="3205067" cy="73428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9A717BA-3CC8-3DF0-D9DF-4C9F2DBC5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185" y="4434921"/>
              <a:ext cx="3205067" cy="73428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2FFAFF7-288B-2EBE-ECE4-D8551CE3F3A4}"/>
                </a:ext>
              </a:extLst>
            </p:cNvPr>
            <p:cNvSpPr/>
            <p:nvPr/>
          </p:nvSpPr>
          <p:spPr>
            <a:xfrm>
              <a:off x="1945540" y="4668468"/>
              <a:ext cx="339907" cy="293497"/>
            </a:xfrm>
            <a:prstGeom prst="rect">
              <a:avLst/>
            </a:prstGeom>
            <a:solidFill>
              <a:srgbClr val="1D6FA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B472FF69-F941-A932-5AC0-72F51045EDA0}"/>
              </a:ext>
            </a:extLst>
          </p:cNvPr>
          <p:cNvSpPr/>
          <p:nvPr/>
        </p:nvSpPr>
        <p:spPr>
          <a:xfrm>
            <a:off x="4730820" y="3609210"/>
            <a:ext cx="1777837" cy="125615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F486C90F-42B5-ACD9-34C7-088E18E1DF95}"/>
              </a:ext>
            </a:extLst>
          </p:cNvPr>
          <p:cNvSpPr/>
          <p:nvPr/>
        </p:nvSpPr>
        <p:spPr>
          <a:xfrm>
            <a:off x="4735147" y="1694015"/>
            <a:ext cx="1762945" cy="125615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>
              <a:solidFill>
                <a:srgbClr val="C00000"/>
              </a:solidFill>
            </a:endParaRPr>
          </a:p>
        </p:txBody>
      </p:sp>
      <p:cxnSp>
        <p:nvCxnSpPr>
          <p:cNvPr id="60" name="꺾인 연결선[E] 59">
            <a:extLst>
              <a:ext uri="{FF2B5EF4-FFF2-40B4-BE49-F238E27FC236}">
                <a16:creationId xmlns:a16="http://schemas.microsoft.com/office/drawing/2014/main" id="{084D631B-E55F-8564-1AF6-04A8ACD3CFB2}"/>
              </a:ext>
            </a:extLst>
          </p:cNvPr>
          <p:cNvCxnSpPr>
            <a:cxnSpLocks/>
            <a:stCxn id="131" idx="3"/>
            <a:endCxn id="257" idx="0"/>
          </p:cNvCxnSpPr>
          <p:nvPr/>
        </p:nvCxnSpPr>
        <p:spPr>
          <a:xfrm>
            <a:off x="3882229" y="753762"/>
            <a:ext cx="1743655" cy="714608"/>
          </a:xfrm>
          <a:prstGeom prst="bentConnector2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D6BDB5F-BCD8-4D98-0EC9-F1534DEAD994}"/>
              </a:ext>
            </a:extLst>
          </p:cNvPr>
          <p:cNvCxnSpPr>
            <a:cxnSpLocks/>
            <a:stCxn id="30" idx="0"/>
            <a:endCxn id="31" idx="2"/>
          </p:cNvCxnSpPr>
          <p:nvPr/>
        </p:nvCxnSpPr>
        <p:spPr>
          <a:xfrm flipH="1" flipV="1">
            <a:off x="5616620" y="2950174"/>
            <a:ext cx="3119" cy="65903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D60BDFA1-9C95-40EE-D228-6A1948E1C279}"/>
              </a:ext>
            </a:extLst>
          </p:cNvPr>
          <p:cNvCxnSpPr>
            <a:cxnSpLocks/>
            <a:endCxn id="157" idx="0"/>
          </p:cNvCxnSpPr>
          <p:nvPr/>
        </p:nvCxnSpPr>
        <p:spPr>
          <a:xfrm>
            <a:off x="1474862" y="1387120"/>
            <a:ext cx="0" cy="1282229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B729E22-7833-39DF-7919-DBD6B0F9D81A}"/>
              </a:ext>
            </a:extLst>
          </p:cNvPr>
          <p:cNvCxnSpPr>
            <a:cxnSpLocks/>
          </p:cNvCxnSpPr>
          <p:nvPr/>
        </p:nvCxnSpPr>
        <p:spPr>
          <a:xfrm flipV="1">
            <a:off x="1474862" y="3965542"/>
            <a:ext cx="0" cy="1240487"/>
          </a:xfrm>
          <a:prstGeom prst="straightConnector1">
            <a:avLst/>
          </a:prstGeom>
          <a:ln w="22225">
            <a:solidFill>
              <a:srgbClr val="1D6FA9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BEC5B0E-5105-B92A-BC28-51ABDF247EED}"/>
              </a:ext>
            </a:extLst>
          </p:cNvPr>
          <p:cNvSpPr txBox="1"/>
          <p:nvPr/>
        </p:nvSpPr>
        <p:spPr>
          <a:xfrm>
            <a:off x="1663758" y="1439548"/>
            <a:ext cx="217070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ore-KR" dirty="0"/>
              <a:t>P</a:t>
            </a:r>
            <a:r>
              <a:rPr kumimoji="1" lang="en-US" altLang="ko-Kore-KR" baseline="-25000" dirty="0"/>
              <a:t>1,new</a:t>
            </a:r>
            <a:r>
              <a:rPr kumimoji="1" lang="en-US" altLang="ko-Kore-KR" dirty="0"/>
              <a:t> = J</a:t>
            </a:r>
            <a:r>
              <a:rPr kumimoji="1" lang="en-US" altLang="ko-Kore-KR" baseline="-25000" dirty="0"/>
              <a:t>A</a:t>
            </a:r>
            <a:r>
              <a:rPr kumimoji="1" lang="en-US" altLang="ko-Kore-KR" dirty="0"/>
              <a:t>(</a:t>
            </a:r>
            <a:r>
              <a:rPr kumimoji="1" lang="en-US" altLang="ko-Kore-KR" b="1" dirty="0">
                <a:solidFill>
                  <a:srgbClr val="C00000"/>
                </a:solidFill>
              </a:rPr>
              <a:t>X</a:t>
            </a:r>
            <a:r>
              <a:rPr kumimoji="1" lang="en-US" altLang="ko-Kore-KR" b="1" baseline="-25000" dirty="0">
                <a:solidFill>
                  <a:srgbClr val="C00000"/>
                </a:solidFill>
              </a:rPr>
              <a:t>1,new</a:t>
            </a:r>
            <a:r>
              <a:rPr kumimoji="1" lang="en-US" altLang="ko-Kore-KR" dirty="0"/>
              <a:t>,p</a:t>
            </a:r>
            <a:r>
              <a:rPr kumimoji="1" lang="en-US" altLang="ko-Kore-KR" baseline="-25000" dirty="0"/>
              <a:t>1,new</a:t>
            </a:r>
            <a:r>
              <a:rPr kumimoji="1" lang="en-US" altLang="ko-Kore-KR" dirty="0"/>
              <a:t>) </a:t>
            </a:r>
            <a:endParaRPr kumimoji="1" lang="en-US" altLang="ko-Kore-KR" spc="-40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BAAEE9A-2D4C-22B8-4241-80CC3DDD0265}"/>
              </a:ext>
            </a:extLst>
          </p:cNvPr>
          <p:cNvSpPr txBox="1"/>
          <p:nvPr/>
        </p:nvSpPr>
        <p:spPr>
          <a:xfrm>
            <a:off x="1663758" y="1818306"/>
            <a:ext cx="217070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ore-KR" dirty="0"/>
              <a:t>P</a:t>
            </a:r>
            <a:r>
              <a:rPr kumimoji="1" lang="en-US" altLang="ko-Kore-KR" baseline="-25000" dirty="0"/>
              <a:t>2,new</a:t>
            </a:r>
            <a:r>
              <a:rPr kumimoji="1" lang="en-US" altLang="ko-Kore-KR" dirty="0"/>
              <a:t> = J</a:t>
            </a:r>
            <a:r>
              <a:rPr kumimoji="1" lang="en-US" altLang="ko-Kore-KR" baseline="-25000" dirty="0"/>
              <a:t>A</a:t>
            </a:r>
            <a:r>
              <a:rPr kumimoji="1" lang="en-US" altLang="ko-Kore-KR" dirty="0"/>
              <a:t>(</a:t>
            </a:r>
            <a:r>
              <a:rPr kumimoji="1" lang="en-US" altLang="ko-Kore-KR" b="1" dirty="0">
                <a:solidFill>
                  <a:srgbClr val="C00000"/>
                </a:solidFill>
              </a:rPr>
              <a:t>X</a:t>
            </a:r>
            <a:r>
              <a:rPr kumimoji="1" lang="en-US" altLang="ko-Kore-KR" b="1" baseline="-25000" dirty="0">
                <a:solidFill>
                  <a:srgbClr val="C00000"/>
                </a:solidFill>
              </a:rPr>
              <a:t>2,new</a:t>
            </a:r>
            <a:r>
              <a:rPr kumimoji="1" lang="en-US" altLang="ko-Kore-KR" dirty="0"/>
              <a:t>,p</a:t>
            </a:r>
            <a:r>
              <a:rPr kumimoji="1" lang="en-US" altLang="ko-Kore-KR" baseline="-25000" dirty="0"/>
              <a:t>2,new</a:t>
            </a:r>
            <a:r>
              <a:rPr kumimoji="1" lang="en-US" altLang="ko-Kore-KR" dirty="0"/>
              <a:t>) </a:t>
            </a:r>
            <a:endParaRPr kumimoji="1" lang="en-US" altLang="ko-Kore-KR" spc="-40" dirty="0"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327440D-661B-E4D6-3372-8CBDB7480687}"/>
              </a:ext>
            </a:extLst>
          </p:cNvPr>
          <p:cNvSpPr txBox="1"/>
          <p:nvPr/>
        </p:nvSpPr>
        <p:spPr>
          <a:xfrm>
            <a:off x="1651927" y="2197064"/>
            <a:ext cx="217070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ore-KR" dirty="0"/>
              <a:t>P</a:t>
            </a:r>
            <a:r>
              <a:rPr kumimoji="1" lang="en-US" altLang="ko-Kore-KR" baseline="-25000" dirty="0"/>
              <a:t>3,new</a:t>
            </a:r>
            <a:r>
              <a:rPr kumimoji="1" lang="en-US" altLang="ko-Kore-KR" dirty="0"/>
              <a:t> = J</a:t>
            </a:r>
            <a:r>
              <a:rPr kumimoji="1" lang="en-US" altLang="ko-Kore-KR" baseline="-25000" dirty="0"/>
              <a:t>A</a:t>
            </a:r>
            <a:r>
              <a:rPr kumimoji="1" lang="en-US" altLang="ko-Kore-KR" dirty="0"/>
              <a:t>(</a:t>
            </a:r>
            <a:r>
              <a:rPr kumimoji="1" lang="en-US" altLang="ko-Kore-KR" b="1" dirty="0">
                <a:solidFill>
                  <a:srgbClr val="C00000"/>
                </a:solidFill>
              </a:rPr>
              <a:t>X</a:t>
            </a:r>
            <a:r>
              <a:rPr kumimoji="1" lang="en-US" altLang="ko-Kore-KR" b="1" baseline="-25000" dirty="0">
                <a:solidFill>
                  <a:srgbClr val="C00000"/>
                </a:solidFill>
              </a:rPr>
              <a:t>3,</a:t>
            </a:r>
            <a:r>
              <a:rPr kumimoji="1" lang="en-US" altLang="ko-KR" b="1" baseline="-25000" dirty="0">
                <a:solidFill>
                  <a:srgbClr val="C00000"/>
                </a:solidFill>
              </a:rPr>
              <a:t>new</a:t>
            </a:r>
            <a:r>
              <a:rPr kumimoji="1" lang="en-US" altLang="ko-Kore-KR" dirty="0"/>
              <a:t>,p</a:t>
            </a:r>
            <a:r>
              <a:rPr kumimoji="1" lang="en-US" altLang="ko-Kore-KR" baseline="-25000" dirty="0"/>
              <a:t>3,new</a:t>
            </a:r>
            <a:r>
              <a:rPr kumimoji="1" lang="en-US" altLang="ko-Kore-KR" dirty="0"/>
              <a:t>)</a:t>
            </a:r>
            <a:endParaRPr kumimoji="1" lang="en-US" altLang="ko-Kore-KR" spc="-40" dirty="0">
              <a:latin typeface="+mn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B60AC77-44A0-B09F-98C7-401242A25FE1}"/>
              </a:ext>
            </a:extLst>
          </p:cNvPr>
          <p:cNvSpPr txBox="1"/>
          <p:nvPr/>
        </p:nvSpPr>
        <p:spPr>
          <a:xfrm>
            <a:off x="5752733" y="5204751"/>
            <a:ext cx="3140924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Trade-off</a:t>
            </a:r>
          </a:p>
          <a:p>
            <a:pPr algn="l"/>
            <a:r>
              <a:rPr kumimoji="1" lang="en-US" altLang="ko-KR" spc="-40" dirty="0">
                <a:latin typeface="+mn-ea"/>
              </a:rPr>
              <a:t>- </a:t>
            </a:r>
            <a:r>
              <a:rPr kumimoji="1" lang="en-US" altLang="ko-Kore-KR" spc="-40" dirty="0">
                <a:latin typeface="+mn-ea"/>
              </a:rPr>
              <a:t>Market share vs supply cost</a:t>
            </a:r>
          </a:p>
          <a:p>
            <a:pPr algn="l"/>
            <a:r>
              <a:rPr kumimoji="1" lang="en-US" altLang="ko-KR" spc="-40" dirty="0">
                <a:latin typeface="+mn-ea"/>
              </a:rPr>
              <a:t>- </a:t>
            </a:r>
            <a:r>
              <a:rPr kumimoji="1" lang="en-US" altLang="ko-Kore-KR" spc="-40" dirty="0">
                <a:latin typeface="+mn-ea"/>
              </a:rPr>
              <a:t>Development vs procurement</a:t>
            </a:r>
          </a:p>
          <a:p>
            <a:pPr marL="457200" indent="-457200" algn="l">
              <a:buAutoNum type="arabicParenR"/>
            </a:pPr>
            <a:endParaRPr kumimoji="1" lang="en-US" altLang="ko-Kore-KR" spc="-40" dirty="0">
              <a:latin typeface="+mn-ea"/>
            </a:endParaRPr>
          </a:p>
          <a:p>
            <a:pPr algn="l"/>
            <a:r>
              <a:rPr kumimoji="1" lang="en-US" altLang="ko-Kore-KR" spc="-40" dirty="0">
                <a:latin typeface="+mn-ea"/>
              </a:rPr>
              <a:t>Minimum order quantity</a:t>
            </a: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FBBD76B-BC41-8C13-E65E-F202AED870E8}"/>
              </a:ext>
            </a:extLst>
          </p:cNvPr>
          <p:cNvGrpSpPr/>
          <p:nvPr/>
        </p:nvGrpSpPr>
        <p:grpSpPr>
          <a:xfrm>
            <a:off x="7027046" y="2669350"/>
            <a:ext cx="2333308" cy="1266715"/>
            <a:chOff x="6443808" y="2739777"/>
            <a:chExt cx="2497319" cy="1266715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DFD4392D-D280-43FA-E91E-FEEECC3DFFF1}"/>
                </a:ext>
              </a:extLst>
            </p:cNvPr>
            <p:cNvSpPr/>
            <p:nvPr/>
          </p:nvSpPr>
          <p:spPr>
            <a:xfrm>
              <a:off x="6803509" y="2739777"/>
              <a:ext cx="1781217" cy="126671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204E486-331A-08E6-2077-677910A27952}"/>
                </a:ext>
              </a:extLst>
            </p:cNvPr>
            <p:cNvSpPr txBox="1"/>
            <p:nvPr/>
          </p:nvSpPr>
          <p:spPr>
            <a:xfrm>
              <a:off x="6443808" y="2823802"/>
              <a:ext cx="249731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ko-Kore-KR" sz="2000" spc="-40" dirty="0">
                  <a:latin typeface="+mn-ea"/>
                </a:rPr>
                <a:t>profit</a:t>
              </a:r>
              <a:endParaRPr kumimoji="1" lang="ko-Kore-KR" altLang="en-US" sz="2000" spc="-40" dirty="0">
                <a:latin typeface="+mn-ea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17CA2FFB-4A86-8D1B-B244-F9D279A17FC2}"/>
              </a:ext>
            </a:extLst>
          </p:cNvPr>
          <p:cNvGrpSpPr/>
          <p:nvPr/>
        </p:nvGrpSpPr>
        <p:grpSpPr>
          <a:xfrm>
            <a:off x="6362926" y="3061243"/>
            <a:ext cx="3470573" cy="787171"/>
            <a:chOff x="2990719" y="2284955"/>
            <a:chExt cx="3470573" cy="787171"/>
          </a:xfrm>
        </p:grpSpPr>
        <p:sp>
          <p:nvSpPr>
            <p:cNvPr id="97" name="모서리가 둥근 직사각형 96">
              <a:extLst>
                <a:ext uri="{FF2B5EF4-FFF2-40B4-BE49-F238E27FC236}">
                  <a16:creationId xmlns:a16="http://schemas.microsoft.com/office/drawing/2014/main" id="{955DA2A9-B38C-9039-7C55-1833D0FF01FB}"/>
                </a:ext>
              </a:extLst>
            </p:cNvPr>
            <p:cNvSpPr/>
            <p:nvPr/>
          </p:nvSpPr>
          <p:spPr>
            <a:xfrm>
              <a:off x="2990719" y="2284955"/>
              <a:ext cx="3470573" cy="74624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>
                  <a:solidFill>
                    <a:sysClr val="windowText" lastClr="000000"/>
                  </a:solidFill>
                </a:rPr>
                <a:t>      </a:t>
              </a:r>
              <a:r>
                <a:rPr kumimoji="1" lang="en-US" altLang="ko-Kore-KR" dirty="0">
                  <a:solidFill>
                    <a:sysClr val="windowText" lastClr="000000"/>
                  </a:solidFill>
                </a:rPr>
                <a:t>π = ∑ (∑ </a:t>
              </a:r>
              <a:r>
                <a:rPr kumimoji="1" lang="en-US" altLang="ko-Kore-KR" dirty="0" err="1">
                  <a:solidFill>
                    <a:sysClr val="windowText" lastClr="000000"/>
                  </a:solidFill>
                </a:rPr>
                <a:t>q</a:t>
              </a:r>
              <a:r>
                <a:rPr kumimoji="1" lang="en-US" altLang="ko-Kore-KR" baseline="-25000" dirty="0" err="1">
                  <a:solidFill>
                    <a:sysClr val="windowText" lastClr="000000"/>
                  </a:solidFill>
                </a:rPr>
                <a:t>ij</a:t>
              </a:r>
              <a:r>
                <a:rPr kumimoji="1" lang="en-US" altLang="ko-Kore-KR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ko-Kore-KR" dirty="0" err="1">
                  <a:solidFill>
                    <a:sysClr val="windowText" lastClr="000000"/>
                  </a:solidFill>
                </a:rPr>
                <a:t>p</a:t>
              </a:r>
              <a:r>
                <a:rPr kumimoji="1" lang="en-US" altLang="ko-Kore-KR" baseline="-25000" dirty="0" err="1">
                  <a:solidFill>
                    <a:sysClr val="windowText" lastClr="000000"/>
                  </a:solidFill>
                </a:rPr>
                <a:t>ij</a:t>
              </a:r>
              <a:r>
                <a:rPr kumimoji="1" lang="en-US" altLang="ko-Kore-KR" dirty="0" err="1">
                  <a:solidFill>
                    <a:sysClr val="windowText" lastClr="000000"/>
                  </a:solidFill>
                </a:rPr>
                <a:t>-c</a:t>
              </a:r>
              <a:r>
                <a:rPr kumimoji="1" lang="en-US" altLang="ko-Kore-KR" baseline="-25000" dirty="0" err="1">
                  <a:solidFill>
                    <a:sysClr val="windowText" lastClr="000000"/>
                  </a:solidFill>
                </a:rPr>
                <a:t>ij</a:t>
              </a:r>
              <a:r>
                <a:rPr kumimoji="1" lang="en-US" altLang="ko-Kore-KR" dirty="0">
                  <a:solidFill>
                    <a:sysClr val="windowText" lastClr="000000"/>
                  </a:solidFill>
                </a:rPr>
                <a:t>))</a:t>
              </a:r>
              <a:endParaRPr kumimoji="1" lang="ko-Kore-KR" altLang="en-US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C2A973B-482A-F733-715F-70BA45377AF9}"/>
                </a:ext>
              </a:extLst>
            </p:cNvPr>
            <p:cNvSpPr txBox="1"/>
            <p:nvPr/>
          </p:nvSpPr>
          <p:spPr>
            <a:xfrm>
              <a:off x="4461138" y="2825905"/>
              <a:ext cx="36035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ore-KR" sz="1600" spc="-40" dirty="0" err="1">
                  <a:latin typeface="+mn-ea"/>
                </a:rPr>
                <a:t>i</a:t>
              </a:r>
              <a:r>
                <a:rPr kumimoji="1" lang="en-US" altLang="ko-Kore-KR" sz="1600" spc="-40" dirty="0">
                  <a:latin typeface="+mn-ea"/>
                </a:rPr>
                <a:t>    j</a:t>
              </a:r>
              <a:endParaRPr kumimoji="1" lang="ko-Kore-KR" altLang="en-US" sz="1600" spc="-40" dirty="0">
                <a:latin typeface="+mn-ea"/>
              </a:endParaRPr>
            </a:p>
          </p:txBody>
        </p: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77FA45DE-4589-3287-6F19-DBDA62504187}"/>
              </a:ext>
            </a:extLst>
          </p:cNvPr>
          <p:cNvSpPr txBox="1"/>
          <p:nvPr/>
        </p:nvSpPr>
        <p:spPr>
          <a:xfrm>
            <a:off x="213781" y="219233"/>
            <a:ext cx="346428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latin typeface="+mn-ea"/>
              </a:rPr>
              <a:t>New product module selection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80228A0E-25C4-F714-9975-4DE13ED5A8A7}"/>
              </a:ext>
            </a:extLst>
          </p:cNvPr>
          <p:cNvSpPr/>
          <p:nvPr/>
        </p:nvSpPr>
        <p:spPr>
          <a:xfrm>
            <a:off x="96672" y="120404"/>
            <a:ext cx="3785557" cy="12667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>
              <a:solidFill>
                <a:srgbClr val="C00000"/>
              </a:solidFill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F8DA2D3-5065-C15D-636F-8DFA3B400FC9}"/>
              </a:ext>
            </a:extLst>
          </p:cNvPr>
          <p:cNvSpPr txBox="1"/>
          <p:nvPr/>
        </p:nvSpPr>
        <p:spPr>
          <a:xfrm>
            <a:off x="241709" y="5304858"/>
            <a:ext cx="336553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latin typeface="+mn-ea"/>
              </a:rPr>
              <a:t>Existing products price setting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7B96C960-C3D3-C30F-46B8-EB17369E3FB7}"/>
              </a:ext>
            </a:extLst>
          </p:cNvPr>
          <p:cNvSpPr/>
          <p:nvPr/>
        </p:nvSpPr>
        <p:spPr>
          <a:xfrm>
            <a:off x="124600" y="5206029"/>
            <a:ext cx="3785557" cy="12667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>
              <a:solidFill>
                <a:srgbClr val="C00000"/>
              </a:solidFill>
            </a:endParaRP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85725A54-BA30-5D41-D24C-B2BB2DCE1508}"/>
              </a:ext>
            </a:extLst>
          </p:cNvPr>
          <p:cNvSpPr/>
          <p:nvPr/>
        </p:nvSpPr>
        <p:spPr>
          <a:xfrm>
            <a:off x="151548" y="2669349"/>
            <a:ext cx="2646627" cy="12667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>
              <a:solidFill>
                <a:srgbClr val="C00000"/>
              </a:solidFill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ED48CB7E-ECAD-9A49-8950-299F4504EB6B}"/>
              </a:ext>
            </a:extLst>
          </p:cNvPr>
          <p:cNvSpPr txBox="1"/>
          <p:nvPr/>
        </p:nvSpPr>
        <p:spPr>
          <a:xfrm>
            <a:off x="273310" y="2950174"/>
            <a:ext cx="243662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ko-Kore-KR" sz="2000" b="1" spc="-40" dirty="0">
                <a:latin typeface="+mn-ea"/>
              </a:rPr>
              <a:t>Co-optimize </a:t>
            </a:r>
          </a:p>
          <a:p>
            <a:pPr algn="ctr"/>
            <a:r>
              <a:rPr kumimoji="1" lang="en-US" altLang="ko-Kore-KR" sz="2000" b="1" spc="-40" dirty="0">
                <a:latin typeface="+mn-ea"/>
              </a:rPr>
              <a:t>two parties’ decision</a:t>
            </a:r>
            <a:endParaRPr kumimoji="1" lang="ko-Kore-KR" altLang="en-US" sz="2000" b="1" spc="-40" dirty="0">
              <a:latin typeface="+mn-ea"/>
            </a:endParaRPr>
          </a:p>
        </p:txBody>
      </p:sp>
      <p:sp>
        <p:nvSpPr>
          <p:cNvPr id="257" name="모서리가 둥근 직사각형 256">
            <a:extLst>
              <a:ext uri="{FF2B5EF4-FFF2-40B4-BE49-F238E27FC236}">
                <a16:creationId xmlns:a16="http://schemas.microsoft.com/office/drawing/2014/main" id="{9F5399F4-4CA0-BD77-7C9C-5E51718E1E3E}"/>
              </a:ext>
            </a:extLst>
          </p:cNvPr>
          <p:cNvSpPr/>
          <p:nvPr/>
        </p:nvSpPr>
        <p:spPr>
          <a:xfrm>
            <a:off x="4546252" y="1468370"/>
            <a:ext cx="2159263" cy="36193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>
              <a:solidFill>
                <a:srgbClr val="C00000"/>
              </a:solidFill>
            </a:endParaRPr>
          </a:p>
        </p:txBody>
      </p:sp>
      <p:cxnSp>
        <p:nvCxnSpPr>
          <p:cNvPr id="278" name="직선 화살표 연결선 277">
            <a:extLst>
              <a:ext uri="{FF2B5EF4-FFF2-40B4-BE49-F238E27FC236}">
                <a16:creationId xmlns:a16="http://schemas.microsoft.com/office/drawing/2014/main" id="{05086B56-6058-A41C-87BF-C65FA49F1542}"/>
              </a:ext>
            </a:extLst>
          </p:cNvPr>
          <p:cNvCxnSpPr>
            <a:cxnSpLocks/>
          </p:cNvCxnSpPr>
          <p:nvPr/>
        </p:nvCxnSpPr>
        <p:spPr>
          <a:xfrm>
            <a:off x="2793214" y="3296574"/>
            <a:ext cx="175799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20D09690-C7D2-DE76-4EE5-C76E2E7E7722}"/>
              </a:ext>
            </a:extLst>
          </p:cNvPr>
          <p:cNvCxnSpPr>
            <a:cxnSpLocks/>
            <a:endCxn id="81" idx="1"/>
          </p:cNvCxnSpPr>
          <p:nvPr/>
        </p:nvCxnSpPr>
        <p:spPr>
          <a:xfrm>
            <a:off x="6712778" y="3296574"/>
            <a:ext cx="650346" cy="613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TextBox 282">
            <a:extLst>
              <a:ext uri="{FF2B5EF4-FFF2-40B4-BE49-F238E27FC236}">
                <a16:creationId xmlns:a16="http://schemas.microsoft.com/office/drawing/2014/main" id="{EC979363-A461-74EE-3DD6-08DE2F0AD396}"/>
              </a:ext>
            </a:extLst>
          </p:cNvPr>
          <p:cNvSpPr txBox="1"/>
          <p:nvPr/>
        </p:nvSpPr>
        <p:spPr>
          <a:xfrm>
            <a:off x="4941062" y="2215366"/>
            <a:ext cx="142186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600" spc="-40" dirty="0">
                <a:latin typeface="+mn-ea"/>
              </a:rPr>
              <a:t>- New instances</a:t>
            </a:r>
          </a:p>
          <a:p>
            <a:pPr algn="l"/>
            <a:r>
              <a:rPr kumimoji="1" lang="en-US" altLang="ko-Kore-KR" sz="1600" spc="-40" dirty="0">
                <a:latin typeface="+mn-ea"/>
              </a:rPr>
              <a:t>- commonality</a:t>
            </a:r>
            <a:endParaRPr kumimoji="1" lang="ko-Kore-KR" altLang="en-US" sz="1600" spc="-40" dirty="0">
              <a:latin typeface="+mn-ea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7821325-7387-CACF-BEB8-FB293D9C0186}"/>
              </a:ext>
            </a:extLst>
          </p:cNvPr>
          <p:cNvCxnSpPr>
            <a:cxnSpLocks/>
          </p:cNvCxnSpPr>
          <p:nvPr/>
        </p:nvCxnSpPr>
        <p:spPr>
          <a:xfrm>
            <a:off x="5843751" y="2950174"/>
            <a:ext cx="0" cy="646571"/>
          </a:xfrm>
          <a:prstGeom prst="straightConnector1">
            <a:avLst/>
          </a:prstGeom>
          <a:ln w="2222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2270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387709-10B5-CA42-E283-AEA257333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F5A7A3-E5C4-A127-1D6F-8EEACAD8E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60</a:t>
            </a:fld>
            <a:endParaRPr lang="ko-KR" altLang="en-US" dirty="0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0ABC84D3-691D-54B7-CA13-80F03F0D13F0}"/>
              </a:ext>
            </a:extLst>
          </p:cNvPr>
          <p:cNvSpPr txBox="1">
            <a:spLocks/>
          </p:cNvSpPr>
          <p:nvPr/>
        </p:nvSpPr>
        <p:spPr>
          <a:xfrm>
            <a:off x="75553" y="80460"/>
            <a:ext cx="9068448" cy="586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0" dirty="0"/>
              <a:t>스토리 그려봐라</a:t>
            </a:r>
            <a:r>
              <a:rPr lang="en-US" altLang="ko-KR" sz="2400" b="0" dirty="0"/>
              <a:t>. [Conflict resolution strategy for ~~]</a:t>
            </a:r>
            <a:endParaRPr lang="ko-KR" altLang="en-US" sz="2400" b="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4F775D7-4267-9F35-D0C7-F06AE536CE51}"/>
              </a:ext>
            </a:extLst>
          </p:cNvPr>
          <p:cNvSpPr txBox="1">
            <a:spLocks/>
          </p:cNvSpPr>
          <p:nvPr/>
        </p:nvSpPr>
        <p:spPr>
          <a:xfrm>
            <a:off x="75552" y="5145742"/>
            <a:ext cx="9068448" cy="4213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0" dirty="0"/>
              <a:t>Novelty)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5DD0D56-46D8-BFF6-653B-668FD9D346F8}"/>
              </a:ext>
            </a:extLst>
          </p:cNvPr>
          <p:cNvSpPr txBox="1">
            <a:spLocks/>
          </p:cNvSpPr>
          <p:nvPr/>
        </p:nvSpPr>
        <p:spPr>
          <a:xfrm>
            <a:off x="75553" y="1482228"/>
            <a:ext cx="9068448" cy="5657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0" dirty="0"/>
              <a:t>문제 상황 </a:t>
            </a:r>
            <a:r>
              <a:rPr lang="en-US" altLang="ko-KR" sz="2400" b="0" dirty="0">
                <a:sym typeface="Wingdings" pitchFamily="2" charset="2"/>
              </a:rPr>
              <a:t> </a:t>
            </a:r>
            <a:r>
              <a:rPr lang="ko-KR" altLang="en-US" sz="2400" b="0" dirty="0">
                <a:sym typeface="Wingdings" pitchFamily="2" charset="2"/>
              </a:rPr>
              <a:t>문제점 </a:t>
            </a:r>
            <a:r>
              <a:rPr lang="en-US" altLang="ko-KR" sz="2400" b="0" dirty="0">
                <a:sym typeface="Wingdings" pitchFamily="2" charset="2"/>
              </a:rPr>
              <a:t> </a:t>
            </a:r>
            <a:r>
              <a:rPr lang="ko-KR" altLang="en-US" sz="2400" b="0" dirty="0">
                <a:sym typeface="Wingdings" pitchFamily="2" charset="2"/>
              </a:rPr>
              <a:t>한계 </a:t>
            </a:r>
            <a:r>
              <a:rPr lang="en-US" altLang="ko-KR" sz="2400" b="0" dirty="0">
                <a:sym typeface="Wingdings" pitchFamily="2" charset="2"/>
              </a:rPr>
              <a:t> </a:t>
            </a:r>
            <a:r>
              <a:rPr lang="ko-KR" altLang="en-US" sz="2400" b="0" dirty="0">
                <a:sym typeface="Wingdings" pitchFamily="2" charset="2"/>
              </a:rPr>
              <a:t>아이디어 </a:t>
            </a:r>
            <a:r>
              <a:rPr lang="en-US" altLang="ko-KR" sz="2400" b="0" dirty="0">
                <a:sym typeface="Wingdings" pitchFamily="2" charset="2"/>
              </a:rPr>
              <a:t> </a:t>
            </a:r>
            <a:r>
              <a:rPr lang="ko-KR" altLang="en-US" sz="2400" b="0" dirty="0">
                <a:sym typeface="Wingdings" pitchFamily="2" charset="2"/>
              </a:rPr>
              <a:t>방법론</a:t>
            </a:r>
            <a:endParaRPr lang="en-US" altLang="ko-KR" sz="2400" b="0" dirty="0"/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B17DDE68-9FEE-2FEE-5434-F91EBA92A53B}"/>
              </a:ext>
            </a:extLst>
          </p:cNvPr>
          <p:cNvSpPr/>
          <p:nvPr/>
        </p:nvSpPr>
        <p:spPr>
          <a:xfrm rot="5400000">
            <a:off x="1903533" y="773980"/>
            <a:ext cx="308853" cy="291240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8530EB-1AD4-CA9C-5855-877D6E272EF0}"/>
              </a:ext>
            </a:extLst>
          </p:cNvPr>
          <p:cNvSpPr txBox="1">
            <a:spLocks/>
          </p:cNvSpPr>
          <p:nvPr/>
        </p:nvSpPr>
        <p:spPr>
          <a:xfrm>
            <a:off x="120376" y="3218330"/>
            <a:ext cx="9068448" cy="1515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AutoNum type="arabicPeriod"/>
            </a:pPr>
            <a:r>
              <a:rPr lang="en-US" altLang="ko-KR" sz="2400" b="0" dirty="0"/>
              <a:t>Synergy / conflict</a:t>
            </a:r>
            <a:r>
              <a:rPr lang="ko-KR" altLang="en-US" sz="2400" b="0" dirty="0"/>
              <a:t> 의미 </a:t>
            </a:r>
            <a:r>
              <a:rPr lang="en-US" altLang="ko-KR" sz="2400" b="0" dirty="0">
                <a:sym typeface="Wingdings" pitchFamily="2" charset="2"/>
              </a:rPr>
              <a:t> </a:t>
            </a:r>
            <a:r>
              <a:rPr lang="ko-KR" altLang="en-US" sz="2400" b="0" dirty="0">
                <a:sym typeface="Wingdings" pitchFamily="2" charset="2"/>
              </a:rPr>
              <a:t>그것을 어떻게 반영</a:t>
            </a:r>
            <a:endParaRPr lang="en-US" altLang="ko-KR" sz="2400" b="0" dirty="0"/>
          </a:p>
          <a:p>
            <a:pPr marL="457200" indent="-457200">
              <a:buAutoNum type="arabicPeriod"/>
            </a:pPr>
            <a:r>
              <a:rPr lang="en-US" altLang="ko-KR" sz="2400" b="0" dirty="0"/>
              <a:t>Direct / indirect</a:t>
            </a:r>
          </a:p>
          <a:p>
            <a:pPr marL="457200" indent="-457200">
              <a:buAutoNum type="arabicPeriod"/>
            </a:pPr>
            <a:r>
              <a:rPr lang="ko-KR" altLang="en-US" sz="2400" b="0" dirty="0"/>
              <a:t>대안 추리는 방법</a:t>
            </a:r>
            <a:endParaRPr lang="en-US" altLang="ko-KR" sz="2400" b="0" dirty="0"/>
          </a:p>
          <a:p>
            <a:pPr marL="457200" indent="-457200">
              <a:buAutoNum type="arabicPeriod"/>
            </a:pPr>
            <a:r>
              <a:rPr lang="ko-KR" altLang="en-US" sz="2400" b="0" dirty="0"/>
              <a:t>전체 평가 </a:t>
            </a:r>
            <a:r>
              <a:rPr lang="en-US" altLang="ko-KR" sz="2400" b="0" dirty="0"/>
              <a:t>= </a:t>
            </a:r>
            <a:r>
              <a:rPr lang="ko-KR" altLang="en-US" sz="2400" b="0" dirty="0"/>
              <a:t>시너지 평가 </a:t>
            </a:r>
            <a:r>
              <a:rPr lang="en-US" altLang="ko-KR" sz="2400" b="0" dirty="0"/>
              <a:t>summation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BBA0EC-67A3-7CBD-0135-9FB7112FF02C}"/>
              </a:ext>
            </a:extLst>
          </p:cNvPr>
          <p:cNvSpPr txBox="1"/>
          <p:nvPr/>
        </p:nvSpPr>
        <p:spPr>
          <a:xfrm>
            <a:off x="601755" y="2519989"/>
            <a:ext cx="367376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pc="-40" dirty="0">
                <a:latin typeface="+mn-ea"/>
              </a:rPr>
              <a:t>여기 부분 </a:t>
            </a:r>
            <a:r>
              <a:rPr kumimoji="1" lang="en-US" altLang="ko-Kore-KR" spc="-40" dirty="0">
                <a:latin typeface="+mn-ea"/>
              </a:rPr>
              <a:t>(</a:t>
            </a:r>
            <a:r>
              <a:rPr kumimoji="1" lang="ko-Kore-KR" altLang="en-US" spc="-40" dirty="0">
                <a:latin typeface="+mn-ea"/>
              </a:rPr>
              <a:t>스토리 한번 만들어보자</a:t>
            </a:r>
            <a:r>
              <a:rPr kumimoji="1" lang="en-US" altLang="ko-Kore-KR" spc="-40" dirty="0">
                <a:latin typeface="+mn-ea"/>
              </a:rPr>
              <a:t>) 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E7DAB5-1A7A-4A29-EE30-FFC45FBAA110}"/>
              </a:ext>
            </a:extLst>
          </p:cNvPr>
          <p:cNvSpPr txBox="1"/>
          <p:nvPr/>
        </p:nvSpPr>
        <p:spPr>
          <a:xfrm>
            <a:off x="5307106" y="2251165"/>
            <a:ext cx="242560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pc="-40" dirty="0">
                <a:latin typeface="+mn-ea"/>
              </a:rPr>
              <a:t>목적 </a:t>
            </a:r>
            <a:r>
              <a:rPr kumimoji="1" lang="en-US" altLang="ko-Kore-KR" spc="-40" dirty="0">
                <a:latin typeface="+mn-ea"/>
              </a:rPr>
              <a:t>: </a:t>
            </a:r>
            <a:r>
              <a:rPr kumimoji="1" lang="en-US" altLang="ko-KR" spc="-40" dirty="0">
                <a:latin typeface="+mn-ea"/>
              </a:rPr>
              <a:t>conflict resolution</a:t>
            </a:r>
          </a:p>
          <a:p>
            <a:pPr algn="l"/>
            <a:r>
              <a:rPr kumimoji="1" lang="ko-Kore-KR" altLang="en-US" spc="-40" dirty="0">
                <a:latin typeface="+mn-ea"/>
              </a:rPr>
              <a:t>방법</a:t>
            </a:r>
            <a:r>
              <a:rPr kumimoji="1" lang="en-US" altLang="ko-Kore-KR" spc="-40" dirty="0">
                <a:latin typeface="+mn-ea"/>
              </a:rPr>
              <a:t>, </a:t>
            </a:r>
            <a:r>
              <a:rPr kumimoji="1" lang="ko-Kore-KR" altLang="en-US" spc="-40" dirty="0">
                <a:latin typeface="+mn-ea"/>
              </a:rPr>
              <a:t>전략 </a:t>
            </a:r>
            <a:r>
              <a:rPr kumimoji="1" lang="en-US" altLang="ko-Kore-KR" spc="-40" dirty="0">
                <a:latin typeface="+mn-ea"/>
              </a:rPr>
              <a:t>: </a:t>
            </a:r>
            <a:r>
              <a:rPr kumimoji="1" lang="en-US" altLang="ko-KR" spc="-40" dirty="0">
                <a:latin typeface="+mn-ea"/>
              </a:rPr>
              <a:t>?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D83F79-FC73-A21A-723A-B1777699D0F6}"/>
              </a:ext>
            </a:extLst>
          </p:cNvPr>
          <p:cNvSpPr txBox="1"/>
          <p:nvPr/>
        </p:nvSpPr>
        <p:spPr>
          <a:xfrm>
            <a:off x="744070" y="643846"/>
            <a:ext cx="372570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Quality Function Deployment (HOQ) 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AB7DB-34D6-C055-AB54-CBEAE3418F15}"/>
              </a:ext>
            </a:extLst>
          </p:cNvPr>
          <p:cNvSpPr txBox="1"/>
          <p:nvPr/>
        </p:nvSpPr>
        <p:spPr>
          <a:xfrm>
            <a:off x="6848993" y="212644"/>
            <a:ext cx="2266518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latin typeface="+mn-ea"/>
              </a:rPr>
              <a:t>- </a:t>
            </a:r>
            <a:r>
              <a:rPr kumimoji="1" lang="en-US" altLang="ko-Kore-KR" spc="-40" dirty="0">
                <a:latin typeface="+mn-ea"/>
              </a:rPr>
              <a:t>Decision variable</a:t>
            </a:r>
          </a:p>
          <a:p>
            <a:pPr algn="l"/>
            <a:r>
              <a:rPr kumimoji="1" lang="en-US" altLang="ko-KR" spc="-40" dirty="0">
                <a:latin typeface="+mn-ea"/>
              </a:rPr>
              <a:t>- </a:t>
            </a:r>
            <a:r>
              <a:rPr kumimoji="1" lang="en-US" altLang="ko-Kore-KR" spc="-40" dirty="0">
                <a:latin typeface="+mn-ea"/>
              </a:rPr>
              <a:t>Intermediate variable</a:t>
            </a:r>
          </a:p>
          <a:p>
            <a:pPr algn="l"/>
            <a:r>
              <a:rPr kumimoji="1" lang="en-US" altLang="ko-KR" spc="-40" dirty="0">
                <a:latin typeface="+mn-ea"/>
              </a:rPr>
              <a:t>- </a:t>
            </a:r>
            <a:r>
              <a:rPr kumimoji="1" lang="en-US" altLang="ko-Kore-KR" spc="-40" dirty="0">
                <a:latin typeface="+mn-ea"/>
              </a:rPr>
              <a:t>Performance variable</a:t>
            </a:r>
            <a:endParaRPr kumimoji="1" lang="ko-Kore-KR" altLang="en-US" spc="-4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893170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2ACE85A-F175-A69B-831D-8B70F4F92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A76DDA-6587-6775-256F-B693EA270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61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0CB1CF-E0C2-A9B7-D6CC-FAABEA81C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15" y="84342"/>
            <a:ext cx="3429000" cy="472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63DB85-00B4-6392-3B43-C727543BC83B}"/>
              </a:ext>
            </a:extLst>
          </p:cNvPr>
          <p:cNvSpPr txBox="1"/>
          <p:nvPr/>
        </p:nvSpPr>
        <p:spPr>
          <a:xfrm>
            <a:off x="4939584" y="2152730"/>
            <a:ext cx="3845796" cy="19389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pc="-40" dirty="0">
                <a:latin typeface="+mn-ea"/>
              </a:rPr>
              <a:t>상충관계 </a:t>
            </a:r>
            <a:endParaRPr kumimoji="1" lang="en-US" altLang="ko-Kore-KR" spc="-40" dirty="0">
              <a:latin typeface="+mn-ea"/>
            </a:endParaRPr>
          </a:p>
          <a:p>
            <a:pPr algn="l"/>
            <a:endParaRPr kumimoji="1" lang="en-US" altLang="ko-Kore-KR" spc="-40" dirty="0">
              <a:latin typeface="+mn-ea"/>
            </a:endParaRPr>
          </a:p>
          <a:p>
            <a:pPr marL="285750" indent="-285750" algn="l">
              <a:buFontTx/>
              <a:buChar char="-"/>
            </a:pPr>
            <a:r>
              <a:rPr kumimoji="1" lang="en-US" altLang="ko-Kore-KR" spc="-40" dirty="0">
                <a:latin typeface="+mn-ea"/>
              </a:rPr>
              <a:t>DP</a:t>
            </a:r>
            <a:r>
              <a:rPr kumimoji="1" lang="ko-Kore-KR" altLang="en-US" spc="-40" dirty="0">
                <a:latin typeface="+mn-ea"/>
              </a:rPr>
              <a:t>의 상충되는 정도의 차이</a:t>
            </a:r>
            <a:endParaRPr kumimoji="1" lang="en-US" altLang="ko-Kore-KR" spc="-40" dirty="0">
              <a:latin typeface="+mn-ea"/>
            </a:endParaRPr>
          </a:p>
          <a:p>
            <a:pPr marL="285750" indent="-285750" algn="l">
              <a:buFontTx/>
              <a:buChar char="-"/>
            </a:pPr>
            <a:r>
              <a:rPr kumimoji="1" lang="ko-Kore-KR" altLang="en-US" spc="-40" dirty="0">
                <a:latin typeface="+mn-ea"/>
              </a:rPr>
              <a:t>그것을 해결하기 위한 일종의 </a:t>
            </a:r>
            <a:r>
              <a:rPr kumimoji="1" lang="en-US" altLang="ko-Kore-KR" spc="-40" dirty="0">
                <a:latin typeface="+mn-ea"/>
              </a:rPr>
              <a:t>Effort</a:t>
            </a:r>
          </a:p>
          <a:p>
            <a:pPr marL="285750" indent="-285750" algn="l">
              <a:buFontTx/>
              <a:buChar char="-"/>
            </a:pPr>
            <a:r>
              <a:rPr kumimoji="1" lang="ko-Kore-KR" altLang="en-US" spc="-40" dirty="0">
                <a:latin typeface="+mn-ea"/>
              </a:rPr>
              <a:t>추가 </a:t>
            </a:r>
            <a:r>
              <a:rPr kumimoji="1" lang="en-US" altLang="ko-Kore-KR" spc="-40" dirty="0">
                <a:latin typeface="+mn-ea"/>
              </a:rPr>
              <a:t>i</a:t>
            </a:r>
            <a:r>
              <a:rPr kumimoji="1" lang="en-US" altLang="ko-KR" spc="-40" dirty="0">
                <a:latin typeface="+mn-ea"/>
              </a:rPr>
              <a:t>teration </a:t>
            </a:r>
          </a:p>
          <a:p>
            <a:pPr marL="285750" indent="-285750" algn="l">
              <a:buFontTx/>
              <a:buChar char="-"/>
            </a:pPr>
            <a:endParaRPr kumimoji="1" lang="en-US" altLang="ko-KR" spc="-40" dirty="0">
              <a:latin typeface="+mn-ea"/>
            </a:endParaRPr>
          </a:p>
          <a:p>
            <a:pPr algn="l"/>
            <a:r>
              <a:rPr kumimoji="1" lang="ko-KR" altLang="en-US" spc="-40" dirty="0">
                <a:latin typeface="+mn-ea"/>
              </a:rPr>
              <a:t>등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8C80C6-E3EB-4BFD-24C5-EC5AE47F9C33}"/>
              </a:ext>
            </a:extLst>
          </p:cNvPr>
          <p:cNvSpPr txBox="1"/>
          <p:nvPr/>
        </p:nvSpPr>
        <p:spPr>
          <a:xfrm>
            <a:off x="4939584" y="726599"/>
            <a:ext cx="3029355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Conflict</a:t>
            </a:r>
            <a:r>
              <a:rPr kumimoji="1" lang="ko-Kore-KR" altLang="en-US" spc="-40" dirty="0">
                <a:latin typeface="+mn-ea"/>
              </a:rPr>
              <a:t>을 </a:t>
            </a:r>
            <a:r>
              <a:rPr kumimoji="1" lang="en-US" altLang="ko-Kore-KR" spc="-40" dirty="0">
                <a:latin typeface="+mn-ea"/>
              </a:rPr>
              <a:t>measure (impact)</a:t>
            </a:r>
          </a:p>
          <a:p>
            <a:pPr algn="l"/>
            <a:r>
              <a:rPr kumimoji="1" lang="en-US" altLang="ko-KR" spc="-40" dirty="0">
                <a:latin typeface="+mn-ea"/>
              </a:rPr>
              <a:t>[conflict</a:t>
            </a:r>
            <a:r>
              <a:rPr kumimoji="1" lang="ko-KR" altLang="en-US" spc="-40" dirty="0">
                <a:latin typeface="+mn-ea"/>
              </a:rPr>
              <a:t>을 어떻게 바라보는가</a:t>
            </a:r>
            <a:r>
              <a:rPr kumimoji="1" lang="en-US" altLang="ko-KR" spc="-40" dirty="0">
                <a:latin typeface="+mn-ea"/>
              </a:rPr>
              <a:t>]</a:t>
            </a:r>
          </a:p>
          <a:p>
            <a:pPr algn="l"/>
            <a:endParaRPr kumimoji="1" lang="en-US" altLang="ko-Kore-KR" spc="-40" dirty="0">
              <a:latin typeface="+mn-ea"/>
            </a:endParaRPr>
          </a:p>
          <a:p>
            <a:pPr algn="l"/>
            <a:r>
              <a:rPr kumimoji="1" lang="en-US" altLang="ko-Kore-KR" spc="-40" dirty="0">
                <a:latin typeface="+mn-ea"/>
              </a:rPr>
              <a:t>Initiate / process </a:t>
            </a:r>
            <a:r>
              <a:rPr kumimoji="1" lang="ko-Kore-KR" altLang="en-US" spc="-40" dirty="0">
                <a:latin typeface="+mn-ea"/>
              </a:rPr>
              <a:t>상에서의</a:t>
            </a:r>
          </a:p>
        </p:txBody>
      </p:sp>
    </p:spTree>
    <p:extLst>
      <p:ext uri="{BB962C8B-B14F-4D97-AF65-F5344CB8AC3E}">
        <p14:creationId xmlns:p14="http://schemas.microsoft.com/office/powerpoint/2010/main" val="23517485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387709-10B5-CA42-E283-AEA257333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F5A7A3-E5C4-A127-1D6F-8EEACAD8E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62</a:t>
            </a:fld>
            <a:endParaRPr lang="ko-KR" altLang="en-US" dirty="0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0ABC84D3-691D-54B7-CA13-80F03F0D13F0}"/>
              </a:ext>
            </a:extLst>
          </p:cNvPr>
          <p:cNvSpPr txBox="1">
            <a:spLocks/>
          </p:cNvSpPr>
          <p:nvPr/>
        </p:nvSpPr>
        <p:spPr>
          <a:xfrm>
            <a:off x="75553" y="80460"/>
            <a:ext cx="9068448" cy="586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0" dirty="0"/>
              <a:t>여러 기능적 요구사항을 다루기 위한 </a:t>
            </a:r>
            <a:r>
              <a:rPr lang="en-US" altLang="ko-KR" sz="2400" b="0" dirty="0"/>
              <a:t>‘</a:t>
            </a:r>
            <a:r>
              <a:rPr lang="ko-KR" altLang="en-US" sz="2400" dirty="0"/>
              <a:t>설계변경 대안 선정</a:t>
            </a:r>
            <a:r>
              <a:rPr lang="en-US" altLang="ko-KR" sz="2400" dirty="0"/>
              <a:t>’</a:t>
            </a:r>
            <a:r>
              <a:rPr lang="en-US" altLang="ko-KR" sz="2400" b="0" dirty="0"/>
              <a:t> </a:t>
            </a:r>
            <a:r>
              <a:rPr lang="ko-KR" altLang="en-US" sz="2400" b="0" dirty="0"/>
              <a:t>방법론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97EE5D-F991-CD43-0F30-4EEB5838D5D5}"/>
              </a:ext>
            </a:extLst>
          </p:cNvPr>
          <p:cNvSpPr txBox="1"/>
          <p:nvPr/>
        </p:nvSpPr>
        <p:spPr>
          <a:xfrm>
            <a:off x="783122" y="2939345"/>
            <a:ext cx="36625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latin typeface="+mn-ea"/>
              </a:rPr>
              <a:t>FR</a:t>
            </a:r>
            <a:r>
              <a:rPr kumimoji="1" lang="en-US" altLang="ko-Kore-KR" sz="2000" spc="-40" baseline="-25000" dirty="0">
                <a:latin typeface="+mn-ea"/>
              </a:rPr>
              <a:t>1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89055DE3-FE55-AD76-665A-88F68D530518}"/>
              </a:ext>
            </a:extLst>
          </p:cNvPr>
          <p:cNvSpPr/>
          <p:nvPr/>
        </p:nvSpPr>
        <p:spPr>
          <a:xfrm>
            <a:off x="622576" y="4109423"/>
            <a:ext cx="637008" cy="6370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00D450F-8912-3C01-3315-A50A9BDA288F}"/>
              </a:ext>
            </a:extLst>
          </p:cNvPr>
          <p:cNvSpPr txBox="1"/>
          <p:nvPr/>
        </p:nvSpPr>
        <p:spPr>
          <a:xfrm>
            <a:off x="770778" y="4277141"/>
            <a:ext cx="36625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latin typeface="+mn-ea"/>
              </a:rPr>
              <a:t>FR</a:t>
            </a:r>
            <a:r>
              <a:rPr kumimoji="1" lang="en-US" altLang="ko-KR" sz="2000" spc="-40" baseline="-25000" dirty="0">
                <a:latin typeface="+mn-ea"/>
              </a:rPr>
              <a:t>2</a:t>
            </a:r>
            <a:endParaRPr kumimoji="1" lang="en-US" altLang="ko-Kore-KR" sz="2000" spc="-40" baseline="-25000" dirty="0">
              <a:latin typeface="+mn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CF28657-2161-9557-8D59-3EA0D95B475E}"/>
              </a:ext>
            </a:extLst>
          </p:cNvPr>
          <p:cNvSpPr txBox="1"/>
          <p:nvPr/>
        </p:nvSpPr>
        <p:spPr>
          <a:xfrm>
            <a:off x="2504391" y="1928347"/>
            <a:ext cx="1784144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latin typeface="+mn-ea"/>
              </a:rPr>
              <a:t> 1) </a:t>
            </a:r>
            <a:r>
              <a:rPr kumimoji="1" lang="en-US" altLang="ko-KR" spc="-40" dirty="0">
                <a:solidFill>
                  <a:srgbClr val="C00000"/>
                </a:solidFill>
                <a:latin typeface="+mn-ea"/>
              </a:rPr>
              <a:t>D</a:t>
            </a:r>
            <a:r>
              <a:rPr kumimoji="1" lang="en-US" altLang="ko-Kore-KR" spc="-40" dirty="0">
                <a:solidFill>
                  <a:srgbClr val="C00000"/>
                </a:solidFill>
                <a:latin typeface="+mn-ea"/>
              </a:rPr>
              <a:t>P1↑ </a:t>
            </a:r>
            <a:r>
              <a:rPr kumimoji="1" lang="en-US" altLang="ko-Kore-KR" spc="-40" dirty="0">
                <a:latin typeface="+mn-ea"/>
              </a:rPr>
              <a:t>, </a:t>
            </a:r>
            <a:r>
              <a:rPr kumimoji="1" lang="en-US" altLang="ko-KR" spc="-40" dirty="0">
                <a:solidFill>
                  <a:srgbClr val="C00000"/>
                </a:solidFill>
                <a:latin typeface="+mn-ea"/>
              </a:rPr>
              <a:t>DP2</a:t>
            </a:r>
            <a:r>
              <a:rPr kumimoji="1" lang="en-US" altLang="ko-Kore-KR" spc="-40" dirty="0">
                <a:solidFill>
                  <a:srgbClr val="C00000"/>
                </a:solidFill>
                <a:latin typeface="+mn-ea"/>
              </a:rPr>
              <a:t>↑</a:t>
            </a:r>
            <a:endParaRPr kumimoji="1" lang="en-US" altLang="ko-Kore-KR" spc="-40" dirty="0">
              <a:solidFill>
                <a:srgbClr val="1D6FA9"/>
              </a:solidFill>
              <a:latin typeface="+mn-ea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DED5260-6E7F-0F93-12B7-1C13B9C966CA}"/>
              </a:ext>
            </a:extLst>
          </p:cNvPr>
          <p:cNvSpPr txBox="1"/>
          <p:nvPr/>
        </p:nvSpPr>
        <p:spPr>
          <a:xfrm>
            <a:off x="2504391" y="2597642"/>
            <a:ext cx="1796844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latin typeface="+mn-ea"/>
              </a:rPr>
              <a:t> 2) </a:t>
            </a:r>
            <a:r>
              <a:rPr kumimoji="1" lang="en-US" altLang="ko-KR" spc="-40" dirty="0">
                <a:solidFill>
                  <a:srgbClr val="C00000"/>
                </a:solidFill>
                <a:latin typeface="+mn-ea"/>
              </a:rPr>
              <a:t>D</a:t>
            </a:r>
            <a:r>
              <a:rPr kumimoji="1" lang="en-US" altLang="ko-Kore-KR" spc="-40" dirty="0">
                <a:solidFill>
                  <a:srgbClr val="C00000"/>
                </a:solidFill>
                <a:latin typeface="+mn-ea"/>
              </a:rPr>
              <a:t>P4↑ </a:t>
            </a:r>
            <a:r>
              <a:rPr kumimoji="1" lang="en-US" altLang="ko-Kore-KR" spc="-40" dirty="0">
                <a:latin typeface="+mn-ea"/>
              </a:rPr>
              <a:t>, </a:t>
            </a:r>
            <a:r>
              <a:rPr kumimoji="1" lang="en-US" altLang="ko-KR" spc="-40" dirty="0">
                <a:solidFill>
                  <a:srgbClr val="1D6FA9"/>
                </a:solidFill>
                <a:latin typeface="+mn-ea"/>
              </a:rPr>
              <a:t>D</a:t>
            </a:r>
            <a:r>
              <a:rPr kumimoji="1" lang="en-US" altLang="ko-Kore-KR" spc="-40" dirty="0">
                <a:solidFill>
                  <a:srgbClr val="1D6FA9"/>
                </a:solidFill>
                <a:latin typeface="+mn-ea"/>
              </a:rPr>
              <a:t>P3↓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EDC538-23F0-DC9C-EA2A-5C228AE6B99E}"/>
              </a:ext>
            </a:extLst>
          </p:cNvPr>
          <p:cNvSpPr txBox="1"/>
          <p:nvPr/>
        </p:nvSpPr>
        <p:spPr>
          <a:xfrm>
            <a:off x="412017" y="1190987"/>
            <a:ext cx="1022716" cy="55399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ko-Kore-KR" spc="-40" dirty="0">
                <a:latin typeface="+mn-ea"/>
              </a:rPr>
              <a:t>Functional</a:t>
            </a:r>
            <a:br>
              <a:rPr kumimoji="1" lang="en-US" altLang="ko-Kore-KR" spc="-40" dirty="0">
                <a:latin typeface="+mn-ea"/>
              </a:rPr>
            </a:br>
            <a:r>
              <a:rPr kumimoji="1" lang="en-US" altLang="ko-Kore-KR" spc="-40" dirty="0">
                <a:latin typeface="+mn-ea"/>
              </a:rPr>
              <a:t>Domain</a:t>
            </a:r>
            <a:endParaRPr kumimoji="1" lang="ko-Kore-KR" altLang="en-US" spc="-40" dirty="0">
              <a:latin typeface="+mn-ea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3CC9271B-4F03-E956-C811-7EA5575285B2}"/>
              </a:ext>
            </a:extLst>
          </p:cNvPr>
          <p:cNvCxnSpPr>
            <a:cxnSpLocks/>
            <a:endCxn id="136" idx="3"/>
          </p:cNvCxnSpPr>
          <p:nvPr/>
        </p:nvCxnSpPr>
        <p:spPr>
          <a:xfrm flipV="1">
            <a:off x="2527850" y="2403766"/>
            <a:ext cx="1760685" cy="9522"/>
          </a:xfrm>
          <a:prstGeom prst="line">
            <a:avLst/>
          </a:prstGeom>
          <a:ln w="15875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1D71C10E-7B14-266F-9815-B6A95A176348}"/>
              </a:ext>
            </a:extLst>
          </p:cNvPr>
          <p:cNvSpPr/>
          <p:nvPr/>
        </p:nvSpPr>
        <p:spPr>
          <a:xfrm>
            <a:off x="2504393" y="1746653"/>
            <a:ext cx="1784142" cy="131422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0EBE7E3D-F434-A322-21B9-39EA9A3AD3CF}"/>
              </a:ext>
            </a:extLst>
          </p:cNvPr>
          <p:cNvSpPr txBox="1"/>
          <p:nvPr/>
        </p:nvSpPr>
        <p:spPr>
          <a:xfrm>
            <a:off x="2504391" y="3672321"/>
            <a:ext cx="1784144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latin typeface="+mn-ea"/>
              </a:rPr>
              <a:t> 1) </a:t>
            </a:r>
            <a:r>
              <a:rPr kumimoji="1" lang="en-US" altLang="ko-KR" spc="-40" dirty="0">
                <a:solidFill>
                  <a:srgbClr val="C00000"/>
                </a:solidFill>
                <a:latin typeface="+mn-ea"/>
              </a:rPr>
              <a:t>D</a:t>
            </a:r>
            <a:r>
              <a:rPr kumimoji="1" lang="en-US" altLang="ko-Kore-KR" spc="-40" dirty="0">
                <a:solidFill>
                  <a:srgbClr val="C00000"/>
                </a:solidFill>
                <a:latin typeface="+mn-ea"/>
              </a:rPr>
              <a:t>P1↑ </a:t>
            </a:r>
            <a:r>
              <a:rPr kumimoji="1" lang="en-US" altLang="ko-Kore-KR" spc="-40" dirty="0">
                <a:latin typeface="+mn-ea"/>
              </a:rPr>
              <a:t>, </a:t>
            </a:r>
            <a:r>
              <a:rPr kumimoji="1" lang="en-US" altLang="ko-KR" spc="-40" dirty="0">
                <a:solidFill>
                  <a:srgbClr val="1D6FA9"/>
                </a:solidFill>
                <a:latin typeface="+mn-ea"/>
              </a:rPr>
              <a:t>D</a:t>
            </a:r>
            <a:r>
              <a:rPr kumimoji="1" lang="en-US" altLang="ko-Kore-KR" spc="-40" dirty="0">
                <a:solidFill>
                  <a:srgbClr val="1D6FA9"/>
                </a:solidFill>
                <a:latin typeface="+mn-ea"/>
              </a:rPr>
              <a:t>P</a:t>
            </a:r>
            <a:r>
              <a:rPr kumimoji="1" lang="en-US" altLang="ko-KR" spc="-40" dirty="0">
                <a:solidFill>
                  <a:srgbClr val="1D6FA9"/>
                </a:solidFill>
                <a:latin typeface="+mn-ea"/>
              </a:rPr>
              <a:t>4</a:t>
            </a:r>
            <a:r>
              <a:rPr kumimoji="1" lang="en-US" altLang="ko-Kore-KR" spc="-40" dirty="0">
                <a:solidFill>
                  <a:srgbClr val="1D6FA9"/>
                </a:solidFill>
                <a:latin typeface="+mn-ea"/>
              </a:rPr>
              <a:t>↓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5A627C4-5CA8-3BEE-EF0E-8923E02313C9}"/>
              </a:ext>
            </a:extLst>
          </p:cNvPr>
          <p:cNvSpPr txBox="1"/>
          <p:nvPr/>
        </p:nvSpPr>
        <p:spPr>
          <a:xfrm>
            <a:off x="2504393" y="4109423"/>
            <a:ext cx="1784142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latin typeface="+mn-ea"/>
              </a:rPr>
              <a:t> 2) </a:t>
            </a:r>
            <a:r>
              <a:rPr kumimoji="1" lang="en-US" altLang="ko-KR" spc="-40" dirty="0">
                <a:solidFill>
                  <a:srgbClr val="C00000"/>
                </a:solidFill>
                <a:latin typeface="+mn-ea"/>
              </a:rPr>
              <a:t>DP3</a:t>
            </a:r>
            <a:r>
              <a:rPr kumimoji="1" lang="en-US" altLang="ko-Kore-KR" spc="-40" dirty="0">
                <a:solidFill>
                  <a:srgbClr val="C00000"/>
                </a:solidFill>
                <a:latin typeface="+mn-ea"/>
              </a:rPr>
              <a:t>↑</a:t>
            </a:r>
            <a:endParaRPr kumimoji="1" lang="en-US" altLang="ko-Kore-KR" spc="-40" dirty="0">
              <a:solidFill>
                <a:srgbClr val="1D6FA9"/>
              </a:solidFill>
              <a:latin typeface="+mn-ea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C31CB6AC-01CA-CDE6-4EB8-073CD882EF74}"/>
              </a:ext>
            </a:extLst>
          </p:cNvPr>
          <p:cNvSpPr txBox="1"/>
          <p:nvPr/>
        </p:nvSpPr>
        <p:spPr>
          <a:xfrm>
            <a:off x="2504391" y="4566585"/>
            <a:ext cx="1784144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latin typeface="+mn-ea"/>
              </a:rPr>
              <a:t> 3)</a:t>
            </a:r>
            <a:r>
              <a:rPr kumimoji="1" lang="en-US" altLang="ko-KR" b="1" spc="-40" dirty="0">
                <a:latin typeface="+mn-ea"/>
              </a:rPr>
              <a:t> </a:t>
            </a:r>
            <a:r>
              <a:rPr kumimoji="1" lang="en-US" altLang="ko-KR" spc="-40" dirty="0">
                <a:solidFill>
                  <a:srgbClr val="C00000"/>
                </a:solidFill>
                <a:latin typeface="+mn-ea"/>
              </a:rPr>
              <a:t>D</a:t>
            </a:r>
            <a:r>
              <a:rPr kumimoji="1" lang="en-US" altLang="ko-Kore-KR" spc="-40" dirty="0">
                <a:solidFill>
                  <a:srgbClr val="C00000"/>
                </a:solidFill>
                <a:latin typeface="+mn-ea"/>
              </a:rPr>
              <a:t>P</a:t>
            </a:r>
            <a:r>
              <a:rPr kumimoji="1" lang="en-US" altLang="ko-KR" spc="-40" dirty="0">
                <a:solidFill>
                  <a:srgbClr val="C00000"/>
                </a:solidFill>
                <a:latin typeface="+mn-ea"/>
              </a:rPr>
              <a:t>5</a:t>
            </a:r>
            <a:r>
              <a:rPr kumimoji="1" lang="en-US" altLang="ko-Kore-KR" spc="-40" dirty="0">
                <a:solidFill>
                  <a:srgbClr val="C00000"/>
                </a:solidFill>
                <a:latin typeface="+mn-ea"/>
              </a:rPr>
              <a:t>↑ </a:t>
            </a:r>
            <a:endParaRPr kumimoji="1" lang="en-US" altLang="ko-Kore-KR" spc="-40" dirty="0">
              <a:solidFill>
                <a:srgbClr val="1D6FA9"/>
              </a:solidFill>
              <a:latin typeface="+mn-ea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8A332913-CBEC-00C1-2554-0366D6DBF2BC}"/>
              </a:ext>
            </a:extLst>
          </p:cNvPr>
          <p:cNvCxnSpPr>
            <a:cxnSpLocks/>
          </p:cNvCxnSpPr>
          <p:nvPr/>
        </p:nvCxnSpPr>
        <p:spPr>
          <a:xfrm>
            <a:off x="2527850" y="4024907"/>
            <a:ext cx="1760685" cy="0"/>
          </a:xfrm>
          <a:prstGeom prst="line">
            <a:avLst/>
          </a:prstGeom>
          <a:ln w="15875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31EA3871-9FAE-DC21-8F9B-585BB17F031C}"/>
              </a:ext>
            </a:extLst>
          </p:cNvPr>
          <p:cNvSpPr/>
          <p:nvPr/>
        </p:nvSpPr>
        <p:spPr>
          <a:xfrm>
            <a:off x="2504393" y="3592122"/>
            <a:ext cx="1796842" cy="131422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3" name="직선 연결선[R] 162">
            <a:extLst>
              <a:ext uri="{FF2B5EF4-FFF2-40B4-BE49-F238E27FC236}">
                <a16:creationId xmlns:a16="http://schemas.microsoft.com/office/drawing/2014/main" id="{EB57C13C-A17D-0E5F-328F-866BDEAE9B2B}"/>
              </a:ext>
            </a:extLst>
          </p:cNvPr>
          <p:cNvCxnSpPr>
            <a:cxnSpLocks/>
          </p:cNvCxnSpPr>
          <p:nvPr/>
        </p:nvCxnSpPr>
        <p:spPr>
          <a:xfrm>
            <a:off x="2527850" y="4480744"/>
            <a:ext cx="1760685" cy="0"/>
          </a:xfrm>
          <a:prstGeom prst="line">
            <a:avLst/>
          </a:prstGeom>
          <a:ln w="15875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5" name="타원 214">
            <a:extLst>
              <a:ext uri="{FF2B5EF4-FFF2-40B4-BE49-F238E27FC236}">
                <a16:creationId xmlns:a16="http://schemas.microsoft.com/office/drawing/2014/main" id="{B909FC97-B551-9E35-2204-14AEFE567D5D}"/>
              </a:ext>
            </a:extLst>
          </p:cNvPr>
          <p:cNvSpPr/>
          <p:nvPr/>
        </p:nvSpPr>
        <p:spPr>
          <a:xfrm>
            <a:off x="466482" y="2127629"/>
            <a:ext cx="974847" cy="36549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A6A6023A-23F0-B281-0D49-83F2CDE5E77D}"/>
              </a:ext>
            </a:extLst>
          </p:cNvPr>
          <p:cNvSpPr/>
          <p:nvPr/>
        </p:nvSpPr>
        <p:spPr>
          <a:xfrm>
            <a:off x="622576" y="2801906"/>
            <a:ext cx="637008" cy="6370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8" name="모서리가 둥근 직사각형 227">
            <a:extLst>
              <a:ext uri="{FF2B5EF4-FFF2-40B4-BE49-F238E27FC236}">
                <a16:creationId xmlns:a16="http://schemas.microsoft.com/office/drawing/2014/main" id="{8120D20A-0860-2B19-5357-73CFFD5072DD}"/>
              </a:ext>
            </a:extLst>
          </p:cNvPr>
          <p:cNvSpPr/>
          <p:nvPr/>
        </p:nvSpPr>
        <p:spPr>
          <a:xfrm>
            <a:off x="2279293" y="1357698"/>
            <a:ext cx="2734924" cy="467903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29" name="직선 연결선[R] 228">
            <a:extLst>
              <a:ext uri="{FF2B5EF4-FFF2-40B4-BE49-F238E27FC236}">
                <a16:creationId xmlns:a16="http://schemas.microsoft.com/office/drawing/2014/main" id="{8F84340D-6B66-7610-F388-C4612D40C6F5}"/>
              </a:ext>
            </a:extLst>
          </p:cNvPr>
          <p:cNvCxnSpPr>
            <a:cxnSpLocks/>
            <a:stCxn id="222" idx="6"/>
            <a:endCxn id="136" idx="1"/>
          </p:cNvCxnSpPr>
          <p:nvPr/>
        </p:nvCxnSpPr>
        <p:spPr>
          <a:xfrm flipV="1">
            <a:off x="1259584" y="2403766"/>
            <a:ext cx="1244809" cy="7166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DF55842-2564-2FB2-E0D5-8ADD8CEFE361}"/>
              </a:ext>
            </a:extLst>
          </p:cNvPr>
          <p:cNvSpPr txBox="1"/>
          <p:nvPr/>
        </p:nvSpPr>
        <p:spPr>
          <a:xfrm>
            <a:off x="2716933" y="1191662"/>
            <a:ext cx="1939635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ko-Kore-KR" sz="2000" b="1" spc="-40" dirty="0">
                <a:latin typeface="+mn-ea"/>
              </a:rPr>
              <a:t>Physical Domain</a:t>
            </a:r>
            <a:endParaRPr kumimoji="1" lang="ko-Kore-KR" altLang="en-US" sz="2000" b="1" spc="-40" dirty="0">
              <a:latin typeface="+mn-ea"/>
            </a:endParaRPr>
          </a:p>
        </p:txBody>
      </p:sp>
      <p:cxnSp>
        <p:nvCxnSpPr>
          <p:cNvPr id="259" name="꺾인 연결선[E] 258">
            <a:extLst>
              <a:ext uri="{FF2B5EF4-FFF2-40B4-BE49-F238E27FC236}">
                <a16:creationId xmlns:a16="http://schemas.microsoft.com/office/drawing/2014/main" id="{304DF9DF-6B72-9C0E-04E1-E42D1CFB8979}"/>
              </a:ext>
            </a:extLst>
          </p:cNvPr>
          <p:cNvCxnSpPr>
            <a:cxnSpLocks/>
            <a:stCxn id="78" idx="3"/>
            <a:endCxn id="162" idx="3"/>
          </p:cNvCxnSpPr>
          <p:nvPr/>
        </p:nvCxnSpPr>
        <p:spPr>
          <a:xfrm>
            <a:off x="4301235" y="2736142"/>
            <a:ext cx="12700" cy="1513093"/>
          </a:xfrm>
          <a:prstGeom prst="bentConnector3">
            <a:avLst>
              <a:gd name="adj1" fmla="val 3200000"/>
            </a:avLst>
          </a:prstGeom>
          <a:ln w="15875">
            <a:solidFill>
              <a:srgbClr val="1D6F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꺾인 연결선[E] 175">
            <a:extLst>
              <a:ext uri="{FF2B5EF4-FFF2-40B4-BE49-F238E27FC236}">
                <a16:creationId xmlns:a16="http://schemas.microsoft.com/office/drawing/2014/main" id="{366F472A-9BBD-365F-5A64-823EBC28E9F3}"/>
              </a:ext>
            </a:extLst>
          </p:cNvPr>
          <p:cNvCxnSpPr>
            <a:cxnSpLocks/>
            <a:stCxn id="76" idx="3"/>
            <a:endCxn id="158" idx="3"/>
          </p:cNvCxnSpPr>
          <p:nvPr/>
        </p:nvCxnSpPr>
        <p:spPr>
          <a:xfrm>
            <a:off x="4288535" y="2066847"/>
            <a:ext cx="12700" cy="1743974"/>
          </a:xfrm>
          <a:prstGeom prst="bentConnector3">
            <a:avLst>
              <a:gd name="adj1" fmla="val 1800000"/>
            </a:avLst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연결선[R] 265">
            <a:extLst>
              <a:ext uri="{FF2B5EF4-FFF2-40B4-BE49-F238E27FC236}">
                <a16:creationId xmlns:a16="http://schemas.microsoft.com/office/drawing/2014/main" id="{004779BB-6D01-320A-4142-C9D2AF246287}"/>
              </a:ext>
            </a:extLst>
          </p:cNvPr>
          <p:cNvCxnSpPr/>
          <p:nvPr/>
        </p:nvCxnSpPr>
        <p:spPr>
          <a:xfrm>
            <a:off x="2504393" y="5165014"/>
            <a:ext cx="31192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직선 연결선[R] 266">
            <a:extLst>
              <a:ext uri="{FF2B5EF4-FFF2-40B4-BE49-F238E27FC236}">
                <a16:creationId xmlns:a16="http://schemas.microsoft.com/office/drawing/2014/main" id="{E2D8657B-BCA0-4390-216A-86A7EBA1D1A1}"/>
              </a:ext>
            </a:extLst>
          </p:cNvPr>
          <p:cNvCxnSpPr/>
          <p:nvPr/>
        </p:nvCxnSpPr>
        <p:spPr>
          <a:xfrm>
            <a:off x="2504393" y="5488804"/>
            <a:ext cx="311926" cy="0"/>
          </a:xfrm>
          <a:prstGeom prst="line">
            <a:avLst/>
          </a:prstGeom>
          <a:ln w="25400">
            <a:solidFill>
              <a:srgbClr val="1D6F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연결선[R] 267">
            <a:extLst>
              <a:ext uri="{FF2B5EF4-FFF2-40B4-BE49-F238E27FC236}">
                <a16:creationId xmlns:a16="http://schemas.microsoft.com/office/drawing/2014/main" id="{E3C5EADF-0C59-04BE-DA85-0C2B7635791B}"/>
              </a:ext>
            </a:extLst>
          </p:cNvPr>
          <p:cNvCxnSpPr/>
          <p:nvPr/>
        </p:nvCxnSpPr>
        <p:spPr>
          <a:xfrm>
            <a:off x="2504393" y="5838428"/>
            <a:ext cx="311926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3894D37F-E7D3-8DF4-A8E8-173DFC22F354}"/>
              </a:ext>
            </a:extLst>
          </p:cNvPr>
          <p:cNvSpPr txBox="1"/>
          <p:nvPr/>
        </p:nvSpPr>
        <p:spPr>
          <a:xfrm>
            <a:off x="3012817" y="5345881"/>
            <a:ext cx="83676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: conflict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1066946B-9B2D-60DE-645E-D6B7B8DA44C7}"/>
              </a:ext>
            </a:extLst>
          </p:cNvPr>
          <p:cNvSpPr txBox="1"/>
          <p:nvPr/>
        </p:nvSpPr>
        <p:spPr>
          <a:xfrm>
            <a:off x="3012817" y="4990954"/>
            <a:ext cx="8883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: synergy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F32128A-D0F9-090E-E2D7-B219438272D1}"/>
              </a:ext>
            </a:extLst>
          </p:cNvPr>
          <p:cNvSpPr txBox="1"/>
          <p:nvPr/>
        </p:nvSpPr>
        <p:spPr>
          <a:xfrm>
            <a:off x="3012817" y="5670030"/>
            <a:ext cx="194700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: depends on CPM </a:t>
            </a:r>
            <a:endParaRPr kumimoji="1" lang="ko-Kore-KR" altLang="en-US" spc="-40" dirty="0">
              <a:latin typeface="+mn-ea"/>
            </a:endParaRPr>
          </a:p>
        </p:txBody>
      </p:sp>
      <p:cxnSp>
        <p:nvCxnSpPr>
          <p:cNvPr id="281" name="꺾인 연결선[E] 280">
            <a:extLst>
              <a:ext uri="{FF2B5EF4-FFF2-40B4-BE49-F238E27FC236}">
                <a16:creationId xmlns:a16="http://schemas.microsoft.com/office/drawing/2014/main" id="{CBA26C80-F28C-9A6C-C950-C9A5DC308FC5}"/>
              </a:ext>
            </a:extLst>
          </p:cNvPr>
          <p:cNvCxnSpPr>
            <a:cxnSpLocks/>
            <a:stCxn id="136" idx="3"/>
            <a:endCxn id="160" idx="3"/>
          </p:cNvCxnSpPr>
          <p:nvPr/>
        </p:nvCxnSpPr>
        <p:spPr>
          <a:xfrm>
            <a:off x="4288535" y="2403766"/>
            <a:ext cx="12700" cy="2301319"/>
          </a:xfrm>
          <a:prstGeom prst="bentConnector3">
            <a:avLst>
              <a:gd name="adj1" fmla="val 4500000"/>
            </a:avLst>
          </a:prstGeom>
          <a:ln w="158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9" name="그림 338">
            <a:extLst>
              <a:ext uri="{FF2B5EF4-FFF2-40B4-BE49-F238E27FC236}">
                <a16:creationId xmlns:a16="http://schemas.microsoft.com/office/drawing/2014/main" id="{D6C3FC5A-25ED-A791-3386-6DA2A06B8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434" y="1629385"/>
            <a:ext cx="3085072" cy="3286083"/>
          </a:xfrm>
          <a:prstGeom prst="rect">
            <a:avLst/>
          </a:prstGeom>
        </p:spPr>
      </p:pic>
      <p:sp>
        <p:nvSpPr>
          <p:cNvPr id="342" name="모서리가 둥근 직사각형 341">
            <a:extLst>
              <a:ext uri="{FF2B5EF4-FFF2-40B4-BE49-F238E27FC236}">
                <a16:creationId xmlns:a16="http://schemas.microsoft.com/office/drawing/2014/main" id="{B80DEE23-63CC-1E07-E210-E254CAE01CF9}"/>
              </a:ext>
            </a:extLst>
          </p:cNvPr>
          <p:cNvSpPr/>
          <p:nvPr/>
        </p:nvSpPr>
        <p:spPr>
          <a:xfrm>
            <a:off x="5583435" y="1357698"/>
            <a:ext cx="3281880" cy="467903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8A0E3C48-2A16-2A06-56BA-B07DB660086E}"/>
              </a:ext>
            </a:extLst>
          </p:cNvPr>
          <p:cNvSpPr txBox="1"/>
          <p:nvPr/>
        </p:nvSpPr>
        <p:spPr>
          <a:xfrm>
            <a:off x="6667328" y="1195565"/>
            <a:ext cx="1265218" cy="3077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ko-Kore-KR" sz="2000" b="1" spc="-40" dirty="0">
                <a:latin typeface="+mn-ea"/>
              </a:rPr>
              <a:t>Candidate </a:t>
            </a:r>
            <a:endParaRPr kumimoji="1" lang="ko-Kore-KR" altLang="en-US" sz="2000" b="1" spc="-40" dirty="0">
              <a:latin typeface="+mn-ea"/>
            </a:endParaRP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8D998E6F-A907-4304-D9AD-772C76F94A27}"/>
              </a:ext>
            </a:extLst>
          </p:cNvPr>
          <p:cNvSpPr txBox="1"/>
          <p:nvPr/>
        </p:nvSpPr>
        <p:spPr>
          <a:xfrm>
            <a:off x="5760889" y="5048656"/>
            <a:ext cx="306718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Assemble of each best option 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8ACD3B0F-4DE3-93E9-C49C-62BF107148F7}"/>
              </a:ext>
            </a:extLst>
          </p:cNvPr>
          <p:cNvSpPr txBox="1"/>
          <p:nvPr/>
        </p:nvSpPr>
        <p:spPr>
          <a:xfrm>
            <a:off x="7184813" y="5375624"/>
            <a:ext cx="15677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≠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B2C0799F-0775-5530-59BB-C204D27887A4}"/>
              </a:ext>
            </a:extLst>
          </p:cNvPr>
          <p:cNvSpPr txBox="1"/>
          <p:nvPr/>
        </p:nvSpPr>
        <p:spPr>
          <a:xfrm flipH="1">
            <a:off x="5961693" y="5660759"/>
            <a:ext cx="255638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Best option for global FR </a:t>
            </a:r>
            <a:endParaRPr kumimoji="1" lang="ko-Kore-KR" altLang="en-US" spc="-40" dirty="0">
              <a:latin typeface="+mn-ea"/>
            </a:endParaRPr>
          </a:p>
        </p:txBody>
      </p:sp>
      <p:cxnSp>
        <p:nvCxnSpPr>
          <p:cNvPr id="346" name="직선 연결선[R] 345">
            <a:extLst>
              <a:ext uri="{FF2B5EF4-FFF2-40B4-BE49-F238E27FC236}">
                <a16:creationId xmlns:a16="http://schemas.microsoft.com/office/drawing/2014/main" id="{717F91E2-98B4-B69F-10CA-866B1E839682}"/>
              </a:ext>
            </a:extLst>
          </p:cNvPr>
          <p:cNvCxnSpPr>
            <a:cxnSpLocks/>
            <a:stCxn id="228" idx="3"/>
            <a:endCxn id="342" idx="1"/>
          </p:cNvCxnSpPr>
          <p:nvPr/>
        </p:nvCxnSpPr>
        <p:spPr>
          <a:xfrm>
            <a:off x="5014217" y="3697217"/>
            <a:ext cx="5692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D02C024E-164B-683B-6C6A-321335B51254}"/>
              </a:ext>
            </a:extLst>
          </p:cNvPr>
          <p:cNvCxnSpPr>
            <a:cxnSpLocks/>
            <a:stCxn id="54" idx="6"/>
            <a:endCxn id="162" idx="1"/>
          </p:cNvCxnSpPr>
          <p:nvPr/>
        </p:nvCxnSpPr>
        <p:spPr>
          <a:xfrm flipV="1">
            <a:off x="1259584" y="4249235"/>
            <a:ext cx="1244809" cy="1786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03271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387709-10B5-CA42-E283-AEA257333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F5A7A3-E5C4-A127-1D6F-8EEACAD8E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63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55F78A-D2B9-2297-D5E8-03713D0F99CD}"/>
              </a:ext>
            </a:extLst>
          </p:cNvPr>
          <p:cNvSpPr txBox="1"/>
          <p:nvPr/>
        </p:nvSpPr>
        <p:spPr>
          <a:xfrm>
            <a:off x="1674996" y="3667518"/>
            <a:ext cx="138572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b="1" i="1" spc="-40" dirty="0">
                <a:solidFill>
                  <a:srgbClr val="C00000"/>
                </a:solidFill>
                <a:latin typeface="+mn-ea"/>
              </a:rPr>
              <a:t>FR</a:t>
            </a:r>
            <a:r>
              <a:rPr kumimoji="1" lang="en-US" altLang="ko-Kore-KR" b="1" i="1" spc="-40" baseline="-25000" dirty="0">
                <a:solidFill>
                  <a:srgbClr val="C00000"/>
                </a:solidFill>
                <a:latin typeface="+mn-ea"/>
              </a:rPr>
              <a:t>1 </a:t>
            </a:r>
            <a:r>
              <a:rPr kumimoji="1" lang="ko-Kore-KR" altLang="en-US" b="1" i="1" spc="-40" dirty="0">
                <a:solidFill>
                  <a:srgbClr val="C00000"/>
                </a:solidFill>
                <a:latin typeface="+mn-ea"/>
              </a:rPr>
              <a:t>조향성</a:t>
            </a:r>
            <a:endParaRPr kumimoji="1" lang="en-US" altLang="ko-Kore-KR" b="1" i="1" spc="-4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767A353-07F0-5E8E-1427-619A3B8D7A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" r="-1"/>
          <a:stretch/>
        </p:blipFill>
        <p:spPr>
          <a:xfrm>
            <a:off x="9939188" y="-325930"/>
            <a:ext cx="5391235" cy="1893711"/>
          </a:xfrm>
          <a:prstGeom prst="rect">
            <a:avLst/>
          </a:prstGeom>
        </p:spPr>
      </p:pic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F10CE5DE-3047-C26D-9AE9-FAC3E282E285}"/>
              </a:ext>
            </a:extLst>
          </p:cNvPr>
          <p:cNvCxnSpPr>
            <a:cxnSpLocks/>
          </p:cNvCxnSpPr>
          <p:nvPr/>
        </p:nvCxnSpPr>
        <p:spPr>
          <a:xfrm>
            <a:off x="35907" y="3540585"/>
            <a:ext cx="90939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94C8346-9AEF-6AD4-A53D-988C44891C14}"/>
              </a:ext>
            </a:extLst>
          </p:cNvPr>
          <p:cNvSpPr txBox="1"/>
          <p:nvPr/>
        </p:nvSpPr>
        <p:spPr>
          <a:xfrm>
            <a:off x="293252" y="5409952"/>
            <a:ext cx="40620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DPs</a:t>
            </a:r>
            <a:endParaRPr kumimoji="1" lang="ko-Kore-KR" altLang="en-US" b="1" spc="-40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5615B7-8C64-F37D-BAF5-CEAC49A9807F}"/>
              </a:ext>
            </a:extLst>
          </p:cNvPr>
          <p:cNvSpPr txBox="1"/>
          <p:nvPr/>
        </p:nvSpPr>
        <p:spPr>
          <a:xfrm>
            <a:off x="29557" y="4985737"/>
            <a:ext cx="83131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Options</a:t>
            </a:r>
            <a:endParaRPr kumimoji="1" lang="ko-Kore-KR" altLang="en-US" b="1" spc="-40" dirty="0">
              <a:latin typeface="+mn-ea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AA2E90F-E869-29B6-208D-27C390EE9B46}"/>
              </a:ext>
            </a:extLst>
          </p:cNvPr>
          <p:cNvCxnSpPr>
            <a:cxnSpLocks/>
          </p:cNvCxnSpPr>
          <p:nvPr/>
        </p:nvCxnSpPr>
        <p:spPr>
          <a:xfrm flipH="1" flipV="1">
            <a:off x="6691832" y="3587600"/>
            <a:ext cx="5981" cy="28593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제목 1">
            <a:extLst>
              <a:ext uri="{FF2B5EF4-FFF2-40B4-BE49-F238E27FC236}">
                <a16:creationId xmlns:a16="http://schemas.microsoft.com/office/drawing/2014/main" id="{0795723A-8683-5A14-08B4-6AD99F114A7B}"/>
              </a:ext>
            </a:extLst>
          </p:cNvPr>
          <p:cNvSpPr txBox="1">
            <a:spLocks/>
          </p:cNvSpPr>
          <p:nvPr/>
        </p:nvSpPr>
        <p:spPr>
          <a:xfrm>
            <a:off x="23108" y="-36966"/>
            <a:ext cx="3811187" cy="586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ore-KR" sz="2800" b="0" dirty="0"/>
              <a:t>Case study (Hybrid Bike) </a:t>
            </a:r>
            <a:endParaRPr lang="ko-KR" altLang="en-US" sz="2800" b="0" dirty="0"/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DAF6DECA-29CE-929C-11AB-387FD37ED183}"/>
              </a:ext>
            </a:extLst>
          </p:cNvPr>
          <p:cNvCxnSpPr>
            <a:cxnSpLocks/>
          </p:cNvCxnSpPr>
          <p:nvPr/>
        </p:nvCxnSpPr>
        <p:spPr>
          <a:xfrm>
            <a:off x="1011359" y="4091733"/>
            <a:ext cx="813264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647840B-0460-53C9-5D87-851FA916270B}"/>
              </a:ext>
            </a:extLst>
          </p:cNvPr>
          <p:cNvSpPr txBox="1"/>
          <p:nvPr/>
        </p:nvSpPr>
        <p:spPr>
          <a:xfrm>
            <a:off x="1269315" y="4995881"/>
            <a:ext cx="25231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latin typeface="+mn-ea"/>
              </a:rPr>
              <a:t>(1)</a:t>
            </a:r>
            <a:endParaRPr kumimoji="1" lang="en-US" altLang="ko-Kore-KR" spc="-40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C951A0-4A3C-6B2D-ED09-5B3B40D22802}"/>
              </a:ext>
            </a:extLst>
          </p:cNvPr>
          <p:cNvSpPr txBox="1"/>
          <p:nvPr/>
        </p:nvSpPr>
        <p:spPr>
          <a:xfrm>
            <a:off x="2066877" y="4995881"/>
            <a:ext cx="2843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b="1" spc="-40" dirty="0">
                <a:highlight>
                  <a:srgbClr val="FFFF00"/>
                </a:highlight>
                <a:latin typeface="+mn-ea"/>
              </a:rPr>
              <a:t>(</a:t>
            </a:r>
            <a:r>
              <a:rPr kumimoji="1" lang="en-US" altLang="ko-Kore-KR" b="1" spc="-40" dirty="0">
                <a:highlight>
                  <a:srgbClr val="FFFF00"/>
                </a:highlight>
                <a:latin typeface="+mn-ea"/>
              </a:rPr>
              <a:t>2)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030D574-BCFB-4287-AE82-FBE4E4D85D86}"/>
              </a:ext>
            </a:extLst>
          </p:cNvPr>
          <p:cNvSpPr txBox="1"/>
          <p:nvPr/>
        </p:nvSpPr>
        <p:spPr>
          <a:xfrm>
            <a:off x="4464045" y="4995881"/>
            <a:ext cx="2843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b="1" spc="-40" dirty="0">
                <a:highlight>
                  <a:srgbClr val="FFFF00"/>
                </a:highlight>
                <a:latin typeface="+mn-ea"/>
              </a:rPr>
              <a:t>(</a:t>
            </a:r>
            <a:r>
              <a:rPr kumimoji="1" lang="en-US" altLang="ko-Kore-KR" b="1" spc="-40" dirty="0">
                <a:highlight>
                  <a:srgbClr val="FFFF00"/>
                </a:highlight>
                <a:latin typeface="+mn-ea"/>
              </a:rPr>
              <a:t>1)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262ECC-4239-3672-C4BA-13CF0ED7C76F}"/>
              </a:ext>
            </a:extLst>
          </p:cNvPr>
          <p:cNvSpPr txBox="1"/>
          <p:nvPr/>
        </p:nvSpPr>
        <p:spPr>
          <a:xfrm>
            <a:off x="5825125" y="4995881"/>
            <a:ext cx="25231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latin typeface="+mn-ea"/>
              </a:rPr>
              <a:t>(</a:t>
            </a:r>
            <a:r>
              <a:rPr kumimoji="1" lang="en-US" altLang="ko-Kore-KR" spc="-40" dirty="0">
                <a:latin typeface="+mn-ea"/>
              </a:rPr>
              <a:t>2)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1D278F1-378D-4EBC-1493-396AD0C6DA7F}"/>
              </a:ext>
            </a:extLst>
          </p:cNvPr>
          <p:cNvSpPr txBox="1"/>
          <p:nvPr/>
        </p:nvSpPr>
        <p:spPr>
          <a:xfrm>
            <a:off x="7449411" y="4995881"/>
            <a:ext cx="25231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latin typeface="+mn-ea"/>
              </a:rPr>
              <a:t>(</a:t>
            </a:r>
            <a:r>
              <a:rPr kumimoji="1" lang="en-US" altLang="ko-Kore-KR" spc="-40" dirty="0">
                <a:latin typeface="+mn-ea"/>
              </a:rPr>
              <a:t>1)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6837E3-897D-FCD4-A43E-669634C4AE28}"/>
              </a:ext>
            </a:extLst>
          </p:cNvPr>
          <p:cNvSpPr txBox="1"/>
          <p:nvPr/>
        </p:nvSpPr>
        <p:spPr>
          <a:xfrm>
            <a:off x="8588237" y="4995881"/>
            <a:ext cx="2843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b="1" spc="-40" dirty="0">
                <a:highlight>
                  <a:srgbClr val="FFFF00"/>
                </a:highlight>
                <a:latin typeface="+mn-ea"/>
              </a:rPr>
              <a:t>(</a:t>
            </a:r>
            <a:r>
              <a:rPr kumimoji="1" lang="en-US" altLang="ko-Kore-KR" b="1" spc="-40" dirty="0">
                <a:highlight>
                  <a:srgbClr val="FFFF00"/>
                </a:highlight>
                <a:latin typeface="+mn-ea"/>
              </a:rPr>
              <a:t>2)</a:t>
            </a:r>
          </a:p>
        </p:txBody>
      </p: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1610F9DC-B98A-7E7A-6E96-B047C484DDE2}"/>
              </a:ext>
            </a:extLst>
          </p:cNvPr>
          <p:cNvCxnSpPr>
            <a:cxnSpLocks/>
          </p:cNvCxnSpPr>
          <p:nvPr/>
        </p:nvCxnSpPr>
        <p:spPr>
          <a:xfrm flipH="1" flipV="1">
            <a:off x="3801049" y="3587600"/>
            <a:ext cx="5981" cy="28593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C7F306E-AF2B-6606-EF7A-DE9EBDFC6C11}"/>
              </a:ext>
            </a:extLst>
          </p:cNvPr>
          <p:cNvSpPr txBox="1"/>
          <p:nvPr/>
        </p:nvSpPr>
        <p:spPr>
          <a:xfrm>
            <a:off x="4582885" y="3665727"/>
            <a:ext cx="141765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b="1" i="1" spc="-40" dirty="0">
                <a:solidFill>
                  <a:srgbClr val="7030A0"/>
                </a:solidFill>
                <a:latin typeface="+mn-ea"/>
              </a:rPr>
              <a:t>FR</a:t>
            </a:r>
            <a:r>
              <a:rPr kumimoji="1" lang="en-US" altLang="ko-Kore-KR" b="1" i="1" spc="-40" baseline="-25000" dirty="0">
                <a:solidFill>
                  <a:srgbClr val="7030A0"/>
                </a:solidFill>
                <a:latin typeface="+mn-ea"/>
              </a:rPr>
              <a:t>2 </a:t>
            </a:r>
            <a:r>
              <a:rPr kumimoji="1" lang="ko-Kore-KR" altLang="en-US" b="1" i="1" spc="-40" dirty="0">
                <a:solidFill>
                  <a:srgbClr val="7030A0"/>
                </a:solidFill>
                <a:latin typeface="+mn-ea"/>
              </a:rPr>
              <a:t>안전성</a:t>
            </a:r>
            <a:endParaRPr kumimoji="1" lang="en-US" altLang="ko-Kore-KR" b="1" i="1" spc="-40" dirty="0">
              <a:solidFill>
                <a:srgbClr val="7030A0"/>
              </a:solidFill>
              <a:latin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B446ACD-D315-F1A1-DEF8-87E8ABF979C6}"/>
              </a:ext>
            </a:extLst>
          </p:cNvPr>
          <p:cNvSpPr txBox="1"/>
          <p:nvPr/>
        </p:nvSpPr>
        <p:spPr>
          <a:xfrm>
            <a:off x="7619760" y="3665727"/>
            <a:ext cx="106946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b="1" i="1" spc="-40" dirty="0">
                <a:solidFill>
                  <a:srgbClr val="00B050"/>
                </a:solidFill>
                <a:latin typeface="+mn-ea"/>
              </a:rPr>
              <a:t>FR</a:t>
            </a:r>
            <a:r>
              <a:rPr kumimoji="1" lang="en-US" altLang="ko-KR" b="1" i="1" spc="-40" baseline="-25000" dirty="0">
                <a:solidFill>
                  <a:srgbClr val="00B050"/>
                </a:solidFill>
                <a:latin typeface="+mn-ea"/>
              </a:rPr>
              <a:t>3 </a:t>
            </a:r>
            <a:r>
              <a:rPr kumimoji="1" lang="ko-Kore-KR" altLang="en-US" b="1" i="1" spc="-40" dirty="0">
                <a:solidFill>
                  <a:srgbClr val="00B050"/>
                </a:solidFill>
                <a:latin typeface="+mn-ea"/>
              </a:rPr>
              <a:t>가속도</a:t>
            </a:r>
            <a:endParaRPr kumimoji="1" lang="en-US" altLang="ko-Kore-KR" b="1" i="1" spc="-40" dirty="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AC58816-6CF7-CD43-69D9-2C7839C9B13A}"/>
              </a:ext>
            </a:extLst>
          </p:cNvPr>
          <p:cNvSpPr txBox="1"/>
          <p:nvPr/>
        </p:nvSpPr>
        <p:spPr>
          <a:xfrm>
            <a:off x="1922767" y="5349468"/>
            <a:ext cx="572593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A-1</a:t>
            </a:r>
            <a:r>
              <a:rPr kumimoji="1" lang="en-US" altLang="ko-Kore-KR" sz="1800" spc="-40" dirty="0">
                <a:latin typeface="+mn-ea"/>
              </a:rPr>
              <a:t>↓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1CCB82-E95B-6559-931E-0BAFEDDAF175}"/>
              </a:ext>
            </a:extLst>
          </p:cNvPr>
          <p:cNvSpPr txBox="1"/>
          <p:nvPr/>
        </p:nvSpPr>
        <p:spPr>
          <a:xfrm>
            <a:off x="1164033" y="5369159"/>
            <a:ext cx="55496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B-</a:t>
            </a:r>
            <a:r>
              <a:rPr kumimoji="1" lang="en-US" altLang="ko-KR" spc="-40" dirty="0">
                <a:latin typeface="+mn-ea"/>
              </a:rPr>
              <a:t>1</a:t>
            </a:r>
            <a:r>
              <a:rPr kumimoji="1" lang="en-US" altLang="ko-Kore-KR" sz="1800" spc="-40" dirty="0">
                <a:latin typeface="+mn-ea"/>
              </a:rPr>
              <a:t>↑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DC4A203-04CF-0B5F-E633-3F2C52E4CE42}"/>
              </a:ext>
            </a:extLst>
          </p:cNvPr>
          <p:cNvSpPr txBox="1"/>
          <p:nvPr/>
        </p:nvSpPr>
        <p:spPr>
          <a:xfrm>
            <a:off x="5674388" y="5349468"/>
            <a:ext cx="572593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A-1</a:t>
            </a:r>
            <a:r>
              <a:rPr kumimoji="1" lang="en-US" altLang="ko-Kore-KR" sz="1800" spc="-40" dirty="0">
                <a:latin typeface="+mn-ea"/>
              </a:rPr>
              <a:t>↑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8890AC1-1D0E-1E8E-FF8C-D094E1C70E2A}"/>
              </a:ext>
            </a:extLst>
          </p:cNvPr>
          <p:cNvSpPr txBox="1"/>
          <p:nvPr/>
        </p:nvSpPr>
        <p:spPr>
          <a:xfrm>
            <a:off x="8428098" y="5349468"/>
            <a:ext cx="572593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A-1</a:t>
            </a:r>
            <a:r>
              <a:rPr kumimoji="1" lang="en-US" altLang="ko-Kore-KR" sz="1800" spc="-40" dirty="0">
                <a:latin typeface="+mn-ea"/>
              </a:rPr>
              <a:t>↓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197A458-1CBA-3179-90BA-2D89018E58DB}"/>
              </a:ext>
            </a:extLst>
          </p:cNvPr>
          <p:cNvSpPr txBox="1"/>
          <p:nvPr/>
        </p:nvSpPr>
        <p:spPr>
          <a:xfrm>
            <a:off x="96563" y="4221475"/>
            <a:ext cx="69730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Means</a:t>
            </a:r>
            <a:endParaRPr kumimoji="1" lang="ko-Kore-KR" altLang="en-US" b="1" spc="-40" dirty="0">
              <a:latin typeface="+mn-ea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105AF03-9ABD-7F3B-6D9B-4E15A6422984}"/>
              </a:ext>
            </a:extLst>
          </p:cNvPr>
          <p:cNvSpPr txBox="1"/>
          <p:nvPr/>
        </p:nvSpPr>
        <p:spPr>
          <a:xfrm>
            <a:off x="1322296" y="4239783"/>
            <a:ext cx="113281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ko-Kore-KR" i="1" spc="-40" dirty="0">
                <a:latin typeface="+mn-ea"/>
              </a:rPr>
              <a:t>Trail</a:t>
            </a:r>
            <a:r>
              <a:rPr kumimoji="1" lang="ko-Kore-KR" altLang="en-US" i="1" spc="-40" dirty="0">
                <a:latin typeface="+mn-ea"/>
              </a:rPr>
              <a:t>길이</a:t>
            </a:r>
            <a:r>
              <a:rPr kumimoji="1" lang="en-US" altLang="ko-Kore-KR" sz="1800" i="1" spc="-40" dirty="0">
                <a:latin typeface="+mn-ea"/>
              </a:rPr>
              <a:t>↓</a:t>
            </a:r>
            <a:r>
              <a:rPr kumimoji="1" lang="ko-Kore-KR" altLang="en-US" i="1" spc="-40" dirty="0">
                <a:latin typeface="+mn-ea"/>
              </a:rPr>
              <a:t> 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6CA0CA0-915D-6F96-F5DA-793268056736}"/>
              </a:ext>
            </a:extLst>
          </p:cNvPr>
          <p:cNvSpPr txBox="1"/>
          <p:nvPr/>
        </p:nvSpPr>
        <p:spPr>
          <a:xfrm>
            <a:off x="5351043" y="4239783"/>
            <a:ext cx="113281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ko-Kore-KR" i="1" spc="-40" dirty="0">
                <a:latin typeface="+mn-ea"/>
              </a:rPr>
              <a:t>Trail</a:t>
            </a:r>
            <a:r>
              <a:rPr kumimoji="1" lang="ko-Kore-KR" altLang="en-US" i="1" spc="-40" dirty="0">
                <a:latin typeface="+mn-ea"/>
              </a:rPr>
              <a:t>길이 </a:t>
            </a:r>
            <a:r>
              <a:rPr kumimoji="1" lang="en-US" altLang="ko-Kore-KR" sz="1800" i="1" spc="-40" dirty="0">
                <a:latin typeface="+mn-ea"/>
              </a:rPr>
              <a:t>↑</a:t>
            </a:r>
            <a:endParaRPr kumimoji="1" lang="ko-Kore-KR" altLang="en-US" i="1" spc="-40" dirty="0">
              <a:latin typeface="+mn-ea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383F0B6-58B0-FED0-36A3-9516A74FA18C}"/>
              </a:ext>
            </a:extLst>
          </p:cNvPr>
          <p:cNvSpPr txBox="1"/>
          <p:nvPr/>
        </p:nvSpPr>
        <p:spPr>
          <a:xfrm>
            <a:off x="3984753" y="4239783"/>
            <a:ext cx="117654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ko-Kore-KR" i="1" spc="-40" dirty="0">
                <a:latin typeface="+mn-ea"/>
              </a:rPr>
              <a:t>BB drop</a:t>
            </a:r>
            <a:r>
              <a:rPr kumimoji="1" lang="en-US" altLang="ko-Kore-KR" sz="1800" i="1" spc="-40" dirty="0">
                <a:latin typeface="+mn-ea"/>
              </a:rPr>
              <a:t> ↓</a:t>
            </a:r>
            <a:r>
              <a:rPr kumimoji="1" lang="en-US" altLang="ko-Kore-KR" i="1" spc="-40" dirty="0">
                <a:latin typeface="+mn-ea"/>
              </a:rPr>
              <a:t> </a:t>
            </a:r>
            <a:endParaRPr kumimoji="1" lang="ko-Kore-KR" altLang="en-US" i="1" spc="-40" dirty="0">
              <a:latin typeface="+mn-ea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FA0FBD4-459A-722E-2FC9-935DAF338E0C}"/>
              </a:ext>
            </a:extLst>
          </p:cNvPr>
          <p:cNvSpPr txBox="1"/>
          <p:nvPr/>
        </p:nvSpPr>
        <p:spPr>
          <a:xfrm>
            <a:off x="7089084" y="4239783"/>
            <a:ext cx="198676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ko-Kore-KR" altLang="en-US" i="1" spc="-40" dirty="0">
                <a:latin typeface="+mn-ea"/>
              </a:rPr>
              <a:t>휠 제어 </a:t>
            </a:r>
            <a:r>
              <a:rPr kumimoji="1" lang="en-US" altLang="ko-Kore-KR" i="1" spc="-40" dirty="0">
                <a:latin typeface="+mn-ea"/>
              </a:rPr>
              <a:t>(</a:t>
            </a:r>
            <a:r>
              <a:rPr kumimoji="1" lang="ko-Kore-KR" altLang="en-US" i="1" spc="-40" dirty="0">
                <a:latin typeface="+mn-ea"/>
              </a:rPr>
              <a:t>크기</a:t>
            </a:r>
            <a:r>
              <a:rPr kumimoji="1" lang="en-US" altLang="ko-Kore-KR" i="1" spc="-40" dirty="0">
                <a:latin typeface="+mn-ea"/>
              </a:rPr>
              <a:t>, </a:t>
            </a:r>
            <a:r>
              <a:rPr kumimoji="1" lang="ko-Kore-KR" altLang="en-US" i="1" spc="-40" dirty="0">
                <a:latin typeface="+mn-ea"/>
              </a:rPr>
              <a:t>무게</a:t>
            </a:r>
            <a:r>
              <a:rPr kumimoji="1" lang="en-US" altLang="ko-Kore-KR" i="1" spc="-40" dirty="0">
                <a:latin typeface="+mn-ea"/>
              </a:rPr>
              <a:t>)</a:t>
            </a:r>
            <a:endParaRPr kumimoji="1" lang="ko-Kore-KR" altLang="en-US" i="1" spc="-40" dirty="0">
              <a:latin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B0AA60D-588C-A728-90EC-37E14A91CD51}"/>
              </a:ext>
            </a:extLst>
          </p:cNvPr>
          <p:cNvSpPr txBox="1"/>
          <p:nvPr/>
        </p:nvSpPr>
        <p:spPr>
          <a:xfrm>
            <a:off x="4308217" y="5369159"/>
            <a:ext cx="566181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C-1</a:t>
            </a:r>
            <a:r>
              <a:rPr kumimoji="1" lang="en-US" altLang="ko-Kore-KR" sz="1800" spc="-40" dirty="0">
                <a:latin typeface="+mn-ea"/>
              </a:rPr>
              <a:t>↓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A7AE433-8AE7-6CFD-AEE9-0D86690D4FAC}"/>
              </a:ext>
            </a:extLst>
          </p:cNvPr>
          <p:cNvSpPr txBox="1"/>
          <p:nvPr/>
        </p:nvSpPr>
        <p:spPr>
          <a:xfrm>
            <a:off x="7272135" y="5369159"/>
            <a:ext cx="72584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A-3 </a:t>
            </a:r>
            <a:r>
              <a:rPr kumimoji="1" lang="en-US" altLang="ko-Kore-KR" sz="1800" spc="-40" dirty="0">
                <a:latin typeface="+mn-ea"/>
              </a:rPr>
              <a:t>↑</a:t>
            </a:r>
            <a:r>
              <a:rPr kumimoji="1" lang="en-US" altLang="ko-Kore-KR" spc="-40" dirty="0">
                <a:latin typeface="+mn-ea"/>
              </a:rPr>
              <a:t> </a:t>
            </a:r>
          </a:p>
          <a:p>
            <a:pPr algn="l"/>
            <a:r>
              <a:rPr kumimoji="1" lang="en-US" altLang="ko-Kore-KR" spc="-40" dirty="0">
                <a:latin typeface="+mn-ea"/>
              </a:rPr>
              <a:t>F-1 </a:t>
            </a:r>
            <a:r>
              <a:rPr kumimoji="1" lang="en-US" altLang="ko-Kore-KR" sz="1800" spc="-40" dirty="0">
                <a:latin typeface="+mn-ea"/>
              </a:rPr>
              <a:t>↑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2E74039-1149-43CE-E4CD-867455A21B4D}"/>
              </a:ext>
            </a:extLst>
          </p:cNvPr>
          <p:cNvSpPr txBox="1"/>
          <p:nvPr/>
        </p:nvSpPr>
        <p:spPr>
          <a:xfrm>
            <a:off x="8428098" y="5654268"/>
            <a:ext cx="572593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C-1</a:t>
            </a:r>
            <a:r>
              <a:rPr kumimoji="1" lang="en-US" altLang="ko-Kore-KR" sz="1800" spc="-40" dirty="0">
                <a:latin typeface="+mn-ea"/>
              </a:rPr>
              <a:t>↓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9C2461E-8E90-844D-57FB-48A86D80E99D}"/>
              </a:ext>
            </a:extLst>
          </p:cNvPr>
          <p:cNvSpPr txBox="1"/>
          <p:nvPr/>
        </p:nvSpPr>
        <p:spPr>
          <a:xfrm>
            <a:off x="4308417" y="5672274"/>
            <a:ext cx="5854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ore-KR" spc="-40" dirty="0">
                <a:latin typeface="+mn-ea"/>
              </a:rPr>
              <a:t>D-1</a:t>
            </a:r>
            <a:r>
              <a:rPr kumimoji="1" lang="en-US" altLang="ko-Kore-KR" sz="1800" spc="-40" dirty="0">
                <a:latin typeface="+mn-ea"/>
              </a:rPr>
              <a:t>↑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AEE9729-2495-9A92-7559-D87DE7D8F0A6}"/>
              </a:ext>
            </a:extLst>
          </p:cNvPr>
          <p:cNvSpPr txBox="1"/>
          <p:nvPr/>
        </p:nvSpPr>
        <p:spPr>
          <a:xfrm>
            <a:off x="1922767" y="5664779"/>
            <a:ext cx="572593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A-</a:t>
            </a:r>
            <a:r>
              <a:rPr kumimoji="1" lang="en-US" altLang="ko-KR" spc="-40" dirty="0">
                <a:latin typeface="+mn-ea"/>
              </a:rPr>
              <a:t>2</a:t>
            </a:r>
            <a:r>
              <a:rPr kumimoji="1" lang="en-US" altLang="ko-Kore-KR" sz="1800" spc="-40" dirty="0">
                <a:latin typeface="+mn-ea"/>
              </a:rPr>
              <a:t>↓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84139-3B38-A68C-4D60-E4BA845CE31E}"/>
              </a:ext>
            </a:extLst>
          </p:cNvPr>
          <p:cNvSpPr txBox="1"/>
          <p:nvPr/>
        </p:nvSpPr>
        <p:spPr>
          <a:xfrm>
            <a:off x="3102044" y="4995881"/>
            <a:ext cx="25231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latin typeface="+mn-ea"/>
              </a:rPr>
              <a:t>(3</a:t>
            </a:r>
            <a:r>
              <a:rPr kumimoji="1" lang="en-US" altLang="ko-Kore-KR" spc="-40" dirty="0">
                <a:latin typeface="+mn-ea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B1DE48-026C-5D4E-3253-AA9D848EB71C}"/>
              </a:ext>
            </a:extLst>
          </p:cNvPr>
          <p:cNvSpPr txBox="1"/>
          <p:nvPr/>
        </p:nvSpPr>
        <p:spPr>
          <a:xfrm>
            <a:off x="2583098" y="4255351"/>
            <a:ext cx="11939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i="1" spc="-40" dirty="0">
                <a:latin typeface="+mn-ea"/>
              </a:rPr>
              <a:t>휠베이스 </a:t>
            </a:r>
            <a:r>
              <a:rPr kumimoji="1" lang="en-US" altLang="ko-Kore-KR" i="1" spc="-40" dirty="0">
                <a:latin typeface="+mn-ea"/>
              </a:rPr>
              <a:t>↓</a:t>
            </a:r>
            <a:endParaRPr kumimoji="1" lang="ko-Kore-KR" altLang="en-US" i="1" spc="-4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A0298-36ED-4348-1FF0-971555F22A3A}"/>
              </a:ext>
            </a:extLst>
          </p:cNvPr>
          <p:cNvSpPr txBox="1"/>
          <p:nvPr/>
        </p:nvSpPr>
        <p:spPr>
          <a:xfrm>
            <a:off x="2988862" y="5369520"/>
            <a:ext cx="566181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pc="-40" dirty="0">
                <a:latin typeface="+mn-ea"/>
              </a:rPr>
              <a:t>C</a:t>
            </a:r>
            <a:r>
              <a:rPr kumimoji="1" lang="en-US" altLang="ko-Kore-KR" spc="-40" dirty="0">
                <a:latin typeface="+mn-ea"/>
              </a:rPr>
              <a:t>-1</a:t>
            </a:r>
            <a:r>
              <a:rPr kumimoji="1" lang="en-US" altLang="ko-Kore-KR" sz="1800" spc="-40" dirty="0">
                <a:latin typeface="+mn-ea"/>
              </a:rPr>
              <a:t>↓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E104B-F5A0-154B-2C48-72B686BD8227}"/>
              </a:ext>
            </a:extLst>
          </p:cNvPr>
          <p:cNvSpPr txBox="1"/>
          <p:nvPr/>
        </p:nvSpPr>
        <p:spPr>
          <a:xfrm>
            <a:off x="4308217" y="5968252"/>
            <a:ext cx="57750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ore-KR" spc="-40" dirty="0">
                <a:latin typeface="+mn-ea"/>
              </a:rPr>
              <a:t>E-1</a:t>
            </a:r>
            <a:r>
              <a:rPr kumimoji="1" lang="en-US" altLang="ko-Kore-KR" sz="1800" spc="-40" dirty="0">
                <a:latin typeface="+mn-ea"/>
              </a:rPr>
              <a:t>↑</a:t>
            </a:r>
            <a:endParaRPr kumimoji="1" lang="ko-Kore-KR" altLang="en-US" spc="-40" dirty="0">
              <a:latin typeface="+mn-ea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AF29078-5766-E5F4-4E93-F5FE9F4E0A57}"/>
              </a:ext>
            </a:extLst>
          </p:cNvPr>
          <p:cNvCxnSpPr>
            <a:cxnSpLocks/>
          </p:cNvCxnSpPr>
          <p:nvPr/>
        </p:nvCxnSpPr>
        <p:spPr>
          <a:xfrm>
            <a:off x="1011359" y="4649319"/>
            <a:ext cx="813264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꺾인 연결선[E] 19">
            <a:extLst>
              <a:ext uri="{FF2B5EF4-FFF2-40B4-BE49-F238E27FC236}">
                <a16:creationId xmlns:a16="http://schemas.microsoft.com/office/drawing/2014/main" id="{32541F5E-2AE1-3F1D-38D9-001211BB607C}"/>
              </a:ext>
            </a:extLst>
          </p:cNvPr>
          <p:cNvCxnSpPr>
            <a:cxnSpLocks/>
            <a:stCxn id="37" idx="0"/>
            <a:endCxn id="5" idx="0"/>
          </p:cNvCxnSpPr>
          <p:nvPr/>
        </p:nvCxnSpPr>
        <p:spPr>
          <a:xfrm rot="16200000" flipV="1">
            <a:off x="3917217" y="4306865"/>
            <a:ext cx="12700" cy="1378031"/>
          </a:xfrm>
          <a:prstGeom prst="bentConnector3">
            <a:avLst>
              <a:gd name="adj1" fmla="val 699984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020F862-ADD6-2424-2D29-094EAE334A2A}"/>
              </a:ext>
            </a:extLst>
          </p:cNvPr>
          <p:cNvSpPr txBox="1"/>
          <p:nvPr/>
        </p:nvSpPr>
        <p:spPr>
          <a:xfrm>
            <a:off x="3460237" y="4728181"/>
            <a:ext cx="785408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solidFill>
                  <a:srgbClr val="C00000"/>
                </a:solidFill>
                <a:latin typeface="+mn-ea"/>
              </a:rPr>
              <a:t>Synergy</a:t>
            </a:r>
            <a:endParaRPr kumimoji="1" lang="ko-Kore-KR" altLang="en-US" spc="-40" dirty="0">
              <a:solidFill>
                <a:srgbClr val="C00000"/>
              </a:solidFill>
              <a:latin typeface="+mn-ea"/>
            </a:endParaRPr>
          </a:p>
        </p:txBody>
      </p:sp>
      <p:cxnSp>
        <p:nvCxnSpPr>
          <p:cNvPr id="27" name="꺾인 연결선[E] 26">
            <a:extLst>
              <a:ext uri="{FF2B5EF4-FFF2-40B4-BE49-F238E27FC236}">
                <a16:creationId xmlns:a16="http://schemas.microsoft.com/office/drawing/2014/main" id="{0764B13C-EA13-2DE1-F4B2-899932876B81}"/>
              </a:ext>
            </a:extLst>
          </p:cNvPr>
          <p:cNvCxnSpPr>
            <a:cxnSpLocks/>
            <a:stCxn id="41" idx="0"/>
            <a:endCxn id="38" idx="0"/>
          </p:cNvCxnSpPr>
          <p:nvPr/>
        </p:nvCxnSpPr>
        <p:spPr>
          <a:xfrm rot="16200000" flipV="1">
            <a:off x="7340853" y="3606310"/>
            <a:ext cx="12700" cy="2779142"/>
          </a:xfrm>
          <a:prstGeom prst="bentConnector3">
            <a:avLst>
              <a:gd name="adj1" fmla="val 771433"/>
            </a:avLst>
          </a:prstGeom>
          <a:ln w="25400">
            <a:solidFill>
              <a:srgbClr val="1D6FA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B0F2A70-E3ED-B006-C84E-BF54E6433FEB}"/>
              </a:ext>
            </a:extLst>
          </p:cNvPr>
          <p:cNvSpPr txBox="1"/>
          <p:nvPr/>
        </p:nvSpPr>
        <p:spPr>
          <a:xfrm>
            <a:off x="7029784" y="4728181"/>
            <a:ext cx="78540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solidFill>
                  <a:srgbClr val="1D6FA9"/>
                </a:solidFill>
                <a:latin typeface="+mn-ea"/>
              </a:rPr>
              <a:t>Conflict</a:t>
            </a:r>
            <a:endParaRPr kumimoji="1" lang="ko-Kore-KR" altLang="en-US" spc="-40" dirty="0">
              <a:solidFill>
                <a:srgbClr val="1D6FA9"/>
              </a:solidFill>
              <a:latin typeface="+mn-ea"/>
            </a:endParaRPr>
          </a:p>
        </p:txBody>
      </p: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F5C92FEC-5322-AC5F-7A5F-43432053DBEF}"/>
              </a:ext>
            </a:extLst>
          </p:cNvPr>
          <p:cNvCxnSpPr>
            <a:cxnSpLocks/>
          </p:cNvCxnSpPr>
          <p:nvPr/>
        </p:nvCxnSpPr>
        <p:spPr>
          <a:xfrm>
            <a:off x="995175" y="6446263"/>
            <a:ext cx="813264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58A923C-F7ED-FC9C-3DF0-601EC602421D}"/>
              </a:ext>
            </a:extLst>
          </p:cNvPr>
          <p:cNvSpPr txBox="1"/>
          <p:nvPr/>
        </p:nvSpPr>
        <p:spPr>
          <a:xfrm>
            <a:off x="5424895" y="256861"/>
            <a:ext cx="265482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600" spc="-40" dirty="0">
                <a:latin typeface="+mn-ea"/>
              </a:rPr>
              <a:t>Bike component &amp; parameter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BA643D-473E-0E59-6CD4-793D8AF119F4}"/>
              </a:ext>
            </a:extLst>
          </p:cNvPr>
          <p:cNvSpPr txBox="1"/>
          <p:nvPr/>
        </p:nvSpPr>
        <p:spPr>
          <a:xfrm>
            <a:off x="5482166" y="550147"/>
            <a:ext cx="1394287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ore-KR" sz="1600" b="1" spc="-40" dirty="0">
                <a:latin typeface="+mn-ea"/>
              </a:rPr>
              <a:t>A. </a:t>
            </a:r>
            <a:r>
              <a:rPr kumimoji="1" lang="en-US" altLang="ko-Kore-KR" sz="1600" spc="-40" dirty="0">
                <a:latin typeface="+mn-ea"/>
              </a:rPr>
              <a:t>Front wheel</a:t>
            </a:r>
          </a:p>
          <a:p>
            <a:pPr algn="l"/>
            <a:r>
              <a:rPr kumimoji="1" lang="en-US" altLang="ko-Kore-KR" sz="1400" spc="-40" dirty="0">
                <a:latin typeface="+mn-ea"/>
              </a:rPr>
              <a:t>    1) Length</a:t>
            </a:r>
          </a:p>
          <a:p>
            <a:pPr algn="l"/>
            <a:r>
              <a:rPr kumimoji="1" lang="en-US" altLang="ko-Kore-KR" sz="1400" spc="-40" dirty="0">
                <a:latin typeface="+mn-ea"/>
              </a:rPr>
              <a:t>    2) Weight</a:t>
            </a:r>
          </a:p>
          <a:p>
            <a:pPr algn="l"/>
            <a:r>
              <a:rPr kumimoji="1" lang="en-US" altLang="ko-Kore-KR" sz="1400" spc="-40" dirty="0">
                <a:latin typeface="+mn-ea"/>
              </a:rPr>
              <a:t>    3) sprocket</a:t>
            </a:r>
          </a:p>
          <a:p>
            <a:pPr algn="l"/>
            <a:r>
              <a:rPr kumimoji="1" lang="en-US" altLang="ko-Kore-KR" sz="1600" b="1" spc="-40" dirty="0">
                <a:latin typeface="+mn-ea"/>
              </a:rPr>
              <a:t>B. </a:t>
            </a:r>
            <a:r>
              <a:rPr kumimoji="1" lang="en-US" altLang="ko-Kore-KR" sz="1600" spc="-40" dirty="0">
                <a:latin typeface="+mn-ea"/>
              </a:rPr>
              <a:t>Head tube</a:t>
            </a:r>
          </a:p>
          <a:p>
            <a:pPr algn="l"/>
            <a:r>
              <a:rPr kumimoji="1" lang="en-US" altLang="ko-Kore-KR" sz="1400" spc="-40" dirty="0">
                <a:latin typeface="+mn-ea"/>
              </a:rPr>
              <a:t>    1) Angle</a:t>
            </a:r>
            <a:endParaRPr kumimoji="1" lang="ko-Kore-KR" altLang="en-US" sz="1400" spc="-40" dirty="0">
              <a:latin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CE83805-163A-C40A-BD30-D79363BB3077}"/>
              </a:ext>
            </a:extLst>
          </p:cNvPr>
          <p:cNvSpPr txBox="1"/>
          <p:nvPr/>
        </p:nvSpPr>
        <p:spPr>
          <a:xfrm>
            <a:off x="5487732" y="1977579"/>
            <a:ext cx="1871259" cy="9541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ore-KR" sz="1600" b="1" spc="-40" dirty="0">
                <a:latin typeface="+mn-ea"/>
              </a:rPr>
              <a:t>E. </a:t>
            </a:r>
            <a:r>
              <a:rPr kumimoji="1" lang="en-US" altLang="ko-Kore-KR" sz="1600" spc="-40" dirty="0">
                <a:latin typeface="+mn-ea"/>
              </a:rPr>
              <a:t>Bottom tube</a:t>
            </a:r>
          </a:p>
          <a:p>
            <a:pPr algn="l"/>
            <a:r>
              <a:rPr kumimoji="1" lang="en-US" altLang="ko-Kore-KR" sz="1400" spc="-40" dirty="0">
                <a:latin typeface="+mn-ea"/>
              </a:rPr>
              <a:t>    1) Length</a:t>
            </a:r>
            <a:r>
              <a:rPr kumimoji="1" lang="en-US" altLang="ko-Kore-KR" sz="1600" spc="-40" dirty="0">
                <a:latin typeface="+mn-ea"/>
              </a:rPr>
              <a:t> </a:t>
            </a:r>
          </a:p>
          <a:p>
            <a:pPr algn="l"/>
            <a:r>
              <a:rPr kumimoji="1" lang="en-US" altLang="ko-Kore-KR" sz="1600" b="1" spc="-40" dirty="0">
                <a:latin typeface="+mn-ea"/>
              </a:rPr>
              <a:t>F. </a:t>
            </a:r>
            <a:r>
              <a:rPr kumimoji="1" lang="en-US" altLang="ko-Kore-KR" sz="1600" spc="-40" dirty="0">
                <a:latin typeface="+mn-ea"/>
              </a:rPr>
              <a:t>Crank set</a:t>
            </a:r>
          </a:p>
          <a:p>
            <a:pPr algn="l"/>
            <a:r>
              <a:rPr kumimoji="1" lang="en-US" altLang="ko-Kore-KR" sz="1400" spc="-40" dirty="0">
                <a:latin typeface="+mn-ea"/>
              </a:rPr>
              <a:t>    1) chain ring size</a:t>
            </a:r>
            <a:endParaRPr kumimoji="1" lang="ko-Kore-KR" altLang="en-US" sz="1400" spc="-40" dirty="0">
              <a:latin typeface="+mn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EF5F4E-D57F-0913-4678-7B5AAF0056F0}"/>
              </a:ext>
            </a:extLst>
          </p:cNvPr>
          <p:cNvSpPr txBox="1"/>
          <p:nvPr/>
        </p:nvSpPr>
        <p:spPr>
          <a:xfrm>
            <a:off x="6934343" y="563066"/>
            <a:ext cx="1394287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ore-KR" sz="1600" b="1" spc="-40" dirty="0">
                <a:latin typeface="+mn-ea"/>
              </a:rPr>
              <a:t>C. </a:t>
            </a:r>
            <a:r>
              <a:rPr kumimoji="1" lang="en-US" altLang="ko-Kore-KR" sz="1600" spc="-40" dirty="0">
                <a:latin typeface="+mn-ea"/>
              </a:rPr>
              <a:t>Chain stay</a:t>
            </a:r>
          </a:p>
          <a:p>
            <a:pPr algn="l"/>
            <a:r>
              <a:rPr kumimoji="1" lang="en-US" altLang="ko-Kore-KR" sz="1400" spc="-40" dirty="0">
                <a:latin typeface="+mn-ea"/>
              </a:rPr>
              <a:t>    1) Length</a:t>
            </a:r>
            <a:br>
              <a:rPr kumimoji="1" lang="en-US" altLang="ko-Kore-KR" sz="1400" spc="-40" dirty="0">
                <a:latin typeface="+mn-ea"/>
              </a:rPr>
            </a:br>
            <a:br>
              <a:rPr kumimoji="1" lang="en-US" altLang="ko-Kore-KR" sz="1400" spc="-40" dirty="0">
                <a:latin typeface="+mn-ea"/>
              </a:rPr>
            </a:br>
            <a:endParaRPr kumimoji="1" lang="en-US" altLang="ko-Kore-KR" sz="1400" spc="-40" dirty="0">
              <a:latin typeface="+mn-ea"/>
            </a:endParaRPr>
          </a:p>
          <a:p>
            <a:pPr algn="l"/>
            <a:r>
              <a:rPr kumimoji="1" lang="en-US" altLang="ko-Kore-KR" sz="1600" b="1" spc="-40" dirty="0">
                <a:latin typeface="+mn-ea"/>
              </a:rPr>
              <a:t>D. </a:t>
            </a:r>
            <a:r>
              <a:rPr kumimoji="1" lang="en-US" altLang="ko-Kore-KR" sz="1600" spc="-40" dirty="0">
                <a:latin typeface="+mn-ea"/>
              </a:rPr>
              <a:t>Seat tube</a:t>
            </a:r>
          </a:p>
          <a:p>
            <a:pPr algn="l"/>
            <a:r>
              <a:rPr kumimoji="1" lang="en-US" altLang="ko-Kore-KR" sz="1400" spc="-40" dirty="0">
                <a:latin typeface="+mn-ea"/>
              </a:rPr>
              <a:t>    1) Length</a:t>
            </a:r>
            <a:endParaRPr kumimoji="1" lang="ko-Kore-KR" altLang="en-US" sz="1400" spc="-40" dirty="0">
              <a:latin typeface="+mn-ea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747186DB-9C19-91FF-1189-7493F821B333}"/>
              </a:ext>
            </a:extLst>
          </p:cNvPr>
          <p:cNvCxnSpPr>
            <a:cxnSpLocks/>
          </p:cNvCxnSpPr>
          <p:nvPr/>
        </p:nvCxnSpPr>
        <p:spPr>
          <a:xfrm>
            <a:off x="6876453" y="570450"/>
            <a:ext cx="0" cy="13848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F9F4980-AC6E-BA67-D699-25474429076E}"/>
              </a:ext>
            </a:extLst>
          </p:cNvPr>
          <p:cNvCxnSpPr>
            <a:cxnSpLocks/>
          </p:cNvCxnSpPr>
          <p:nvPr/>
        </p:nvCxnSpPr>
        <p:spPr>
          <a:xfrm>
            <a:off x="8176113" y="563066"/>
            <a:ext cx="0" cy="240460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B18C0CDD-C705-11C7-808C-0CC8FD01DA8A}"/>
              </a:ext>
            </a:extLst>
          </p:cNvPr>
          <p:cNvCxnSpPr>
            <a:cxnSpLocks/>
          </p:cNvCxnSpPr>
          <p:nvPr/>
        </p:nvCxnSpPr>
        <p:spPr>
          <a:xfrm flipV="1">
            <a:off x="5435017" y="563066"/>
            <a:ext cx="0" cy="23973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연결선[R] 82">
            <a:extLst>
              <a:ext uri="{FF2B5EF4-FFF2-40B4-BE49-F238E27FC236}">
                <a16:creationId xmlns:a16="http://schemas.microsoft.com/office/drawing/2014/main" id="{D62D40DB-31B5-71D4-26E2-D1F7C6BD668A}"/>
              </a:ext>
            </a:extLst>
          </p:cNvPr>
          <p:cNvCxnSpPr>
            <a:cxnSpLocks/>
          </p:cNvCxnSpPr>
          <p:nvPr/>
        </p:nvCxnSpPr>
        <p:spPr>
          <a:xfrm>
            <a:off x="5435017" y="1955299"/>
            <a:ext cx="274109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61A11FB3-DA81-E3AD-6BB9-C6D06A2F7F53}"/>
              </a:ext>
            </a:extLst>
          </p:cNvPr>
          <p:cNvCxnSpPr>
            <a:cxnSpLocks/>
          </p:cNvCxnSpPr>
          <p:nvPr/>
        </p:nvCxnSpPr>
        <p:spPr>
          <a:xfrm>
            <a:off x="5424312" y="2986415"/>
            <a:ext cx="274109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연결선[R] 103">
            <a:extLst>
              <a:ext uri="{FF2B5EF4-FFF2-40B4-BE49-F238E27FC236}">
                <a16:creationId xmlns:a16="http://schemas.microsoft.com/office/drawing/2014/main" id="{587999D6-7BFF-8F20-EC59-CCE217A39A02}"/>
              </a:ext>
            </a:extLst>
          </p:cNvPr>
          <p:cNvCxnSpPr>
            <a:cxnSpLocks/>
          </p:cNvCxnSpPr>
          <p:nvPr/>
        </p:nvCxnSpPr>
        <p:spPr>
          <a:xfrm>
            <a:off x="5435017" y="566943"/>
            <a:ext cx="274109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A990B90-CFFA-47F6-851D-76E5D8E674E4}"/>
              </a:ext>
            </a:extLst>
          </p:cNvPr>
          <p:cNvGrpSpPr/>
          <p:nvPr/>
        </p:nvGrpSpPr>
        <p:grpSpPr>
          <a:xfrm>
            <a:off x="747350" y="999470"/>
            <a:ext cx="3901612" cy="1903886"/>
            <a:chOff x="2004309" y="558006"/>
            <a:chExt cx="3901612" cy="190388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7708EF6-C9E8-921C-37BB-8CB03439B32C}"/>
                </a:ext>
              </a:extLst>
            </p:cNvPr>
            <p:cNvGrpSpPr/>
            <p:nvPr/>
          </p:nvGrpSpPr>
          <p:grpSpPr>
            <a:xfrm>
              <a:off x="2004309" y="558006"/>
              <a:ext cx="3623855" cy="1903886"/>
              <a:chOff x="1458407" y="558006"/>
              <a:chExt cx="3623855" cy="1903886"/>
            </a:xfrm>
          </p:grpSpPr>
          <p:grpSp>
            <p:nvGrpSpPr>
              <p:cNvPr id="136" name="그룹 135">
                <a:extLst>
                  <a:ext uri="{FF2B5EF4-FFF2-40B4-BE49-F238E27FC236}">
                    <a16:creationId xmlns:a16="http://schemas.microsoft.com/office/drawing/2014/main" id="{9699D97F-D9F6-4441-F62C-0BC1A81F4BCF}"/>
                  </a:ext>
                </a:extLst>
              </p:cNvPr>
              <p:cNvGrpSpPr/>
              <p:nvPr/>
            </p:nvGrpSpPr>
            <p:grpSpPr>
              <a:xfrm>
                <a:off x="1458407" y="558006"/>
                <a:ext cx="3623855" cy="1903886"/>
                <a:chOff x="2986609" y="425205"/>
                <a:chExt cx="3623855" cy="1903886"/>
              </a:xfrm>
            </p:grpSpPr>
            <p:grpSp>
              <p:nvGrpSpPr>
                <p:cNvPr id="137" name="그룹 136">
                  <a:extLst>
                    <a:ext uri="{FF2B5EF4-FFF2-40B4-BE49-F238E27FC236}">
                      <a16:creationId xmlns:a16="http://schemas.microsoft.com/office/drawing/2014/main" id="{1DB2C094-A695-FF44-4CE5-2D2C2A749883}"/>
                    </a:ext>
                  </a:extLst>
                </p:cNvPr>
                <p:cNvGrpSpPr/>
                <p:nvPr/>
              </p:nvGrpSpPr>
              <p:grpSpPr>
                <a:xfrm>
                  <a:off x="2986609" y="425205"/>
                  <a:ext cx="3526652" cy="1903886"/>
                  <a:chOff x="2314015" y="2215308"/>
                  <a:chExt cx="5072583" cy="2738467"/>
                </a:xfrm>
              </p:grpSpPr>
              <p:cxnSp>
                <p:nvCxnSpPr>
                  <p:cNvPr id="148" name="직선 연결선[R] 147">
                    <a:extLst>
                      <a:ext uri="{FF2B5EF4-FFF2-40B4-BE49-F238E27FC236}">
                        <a16:creationId xmlns:a16="http://schemas.microsoft.com/office/drawing/2014/main" id="{19184445-BA18-B672-0644-A149EEA07300}"/>
                      </a:ext>
                    </a:extLst>
                  </p:cNvPr>
                  <p:cNvCxnSpPr>
                    <a:cxnSpLocks/>
                    <a:endCxn id="152" idx="1"/>
                  </p:cNvCxnSpPr>
                  <p:nvPr/>
                </p:nvCxnSpPr>
                <p:spPr>
                  <a:xfrm>
                    <a:off x="3621539" y="2622207"/>
                    <a:ext cx="914973" cy="1130852"/>
                  </a:xfrm>
                  <a:prstGeom prst="line">
                    <a:avLst/>
                  </a:prstGeom>
                  <a:ln w="38100">
                    <a:solidFill>
                      <a:schemeClr val="tx2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직선 연결선[R] 148">
                    <a:extLst>
                      <a:ext uri="{FF2B5EF4-FFF2-40B4-BE49-F238E27FC236}">
                        <a16:creationId xmlns:a16="http://schemas.microsoft.com/office/drawing/2014/main" id="{D43A036B-6AD2-ACC9-77BB-494065CBC13A}"/>
                      </a:ext>
                    </a:extLst>
                  </p:cNvPr>
                  <p:cNvCxnSpPr>
                    <a:cxnSpLocks/>
                    <a:endCxn id="154" idx="7"/>
                  </p:cNvCxnSpPr>
                  <p:nvPr/>
                </p:nvCxnSpPr>
                <p:spPr>
                  <a:xfrm flipH="1">
                    <a:off x="2931375" y="2928533"/>
                    <a:ext cx="932970" cy="1414280"/>
                  </a:xfrm>
                  <a:prstGeom prst="line">
                    <a:avLst/>
                  </a:prstGeom>
                  <a:ln w="38100">
                    <a:solidFill>
                      <a:schemeClr val="tx2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직선 연결선[R] 149">
                    <a:extLst>
                      <a:ext uri="{FF2B5EF4-FFF2-40B4-BE49-F238E27FC236}">
                        <a16:creationId xmlns:a16="http://schemas.microsoft.com/office/drawing/2014/main" id="{852E9E0F-B370-1803-8A1C-8303CDD00504}"/>
                      </a:ext>
                    </a:extLst>
                  </p:cNvPr>
                  <p:cNvCxnSpPr>
                    <a:cxnSpLocks/>
                    <a:endCxn id="157" idx="1"/>
                  </p:cNvCxnSpPr>
                  <p:nvPr/>
                </p:nvCxnSpPr>
                <p:spPr>
                  <a:xfrm>
                    <a:off x="5831768" y="2215308"/>
                    <a:ext cx="937469" cy="2127505"/>
                  </a:xfrm>
                  <a:prstGeom prst="line">
                    <a:avLst/>
                  </a:prstGeom>
                  <a:ln w="38100">
                    <a:solidFill>
                      <a:schemeClr val="tx2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직선 연결선[R] 150">
                    <a:extLst>
                      <a:ext uri="{FF2B5EF4-FFF2-40B4-BE49-F238E27FC236}">
                        <a16:creationId xmlns:a16="http://schemas.microsoft.com/office/drawing/2014/main" id="{DF640985-8435-ED03-D5E9-6576C18977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847371" y="2885913"/>
                    <a:ext cx="2278891" cy="21310"/>
                  </a:xfrm>
                  <a:prstGeom prst="line">
                    <a:avLst/>
                  </a:prstGeom>
                  <a:ln w="38100">
                    <a:solidFill>
                      <a:schemeClr val="tx2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2" name="타원 151">
                    <a:extLst>
                      <a:ext uri="{FF2B5EF4-FFF2-40B4-BE49-F238E27FC236}">
                        <a16:creationId xmlns:a16="http://schemas.microsoft.com/office/drawing/2014/main" id="{60D0B5D6-1939-40AB-2458-F44A238B5A1C}"/>
                      </a:ext>
                    </a:extLst>
                  </p:cNvPr>
                  <p:cNvSpPr/>
                  <p:nvPr/>
                </p:nvSpPr>
                <p:spPr>
                  <a:xfrm>
                    <a:off x="4468954" y="3685501"/>
                    <a:ext cx="461317" cy="461317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2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153" name="타원 152">
                    <a:extLst>
                      <a:ext uri="{FF2B5EF4-FFF2-40B4-BE49-F238E27FC236}">
                        <a16:creationId xmlns:a16="http://schemas.microsoft.com/office/drawing/2014/main" id="{EEF21E38-2B2D-0F74-D1CC-A2C159B3926F}"/>
                      </a:ext>
                    </a:extLst>
                  </p:cNvPr>
                  <p:cNvSpPr/>
                  <p:nvPr/>
                </p:nvSpPr>
                <p:spPr>
                  <a:xfrm>
                    <a:off x="2314015" y="3860261"/>
                    <a:ext cx="1093514" cy="1093514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2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154" name="타원 153">
                    <a:extLst>
                      <a:ext uri="{FF2B5EF4-FFF2-40B4-BE49-F238E27FC236}">
                        <a16:creationId xmlns:a16="http://schemas.microsoft.com/office/drawing/2014/main" id="{80A1BA94-BE98-C31C-2165-5D8E91DC247D}"/>
                      </a:ext>
                    </a:extLst>
                  </p:cNvPr>
                  <p:cNvSpPr/>
                  <p:nvPr/>
                </p:nvSpPr>
                <p:spPr>
                  <a:xfrm>
                    <a:off x="2760923" y="4313568"/>
                    <a:ext cx="199697" cy="199697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cxnSp>
                <p:nvCxnSpPr>
                  <p:cNvPr id="155" name="직선 연결선[R] 154">
                    <a:extLst>
                      <a:ext uri="{FF2B5EF4-FFF2-40B4-BE49-F238E27FC236}">
                        <a16:creationId xmlns:a16="http://schemas.microsoft.com/office/drawing/2014/main" id="{1FD4F8F9-00BB-E908-2CEF-E25F9F5A631B}"/>
                      </a:ext>
                    </a:extLst>
                  </p:cNvPr>
                  <p:cNvCxnSpPr>
                    <a:cxnSpLocks/>
                    <a:stCxn id="152" idx="2"/>
                    <a:endCxn id="154" idx="6"/>
                  </p:cNvCxnSpPr>
                  <p:nvPr/>
                </p:nvCxnSpPr>
                <p:spPr>
                  <a:xfrm flipH="1">
                    <a:off x="2960620" y="3916160"/>
                    <a:ext cx="1508334" cy="497257"/>
                  </a:xfrm>
                  <a:prstGeom prst="line">
                    <a:avLst/>
                  </a:prstGeom>
                  <a:ln w="38100">
                    <a:solidFill>
                      <a:schemeClr val="tx2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6" name="타원 155">
                    <a:extLst>
                      <a:ext uri="{FF2B5EF4-FFF2-40B4-BE49-F238E27FC236}">
                        <a16:creationId xmlns:a16="http://schemas.microsoft.com/office/drawing/2014/main" id="{4CD5C706-76B5-4726-450A-6DD5D3AEA998}"/>
                      </a:ext>
                    </a:extLst>
                  </p:cNvPr>
                  <p:cNvSpPr/>
                  <p:nvPr/>
                </p:nvSpPr>
                <p:spPr>
                  <a:xfrm>
                    <a:off x="6293084" y="3860261"/>
                    <a:ext cx="1093514" cy="1093514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2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  <p:sp>
                <p:nvSpPr>
                  <p:cNvPr id="157" name="타원 156">
                    <a:extLst>
                      <a:ext uri="{FF2B5EF4-FFF2-40B4-BE49-F238E27FC236}">
                        <a16:creationId xmlns:a16="http://schemas.microsoft.com/office/drawing/2014/main" id="{E253506C-7C49-334B-C508-44DAF5EFDA81}"/>
                      </a:ext>
                    </a:extLst>
                  </p:cNvPr>
                  <p:cNvSpPr/>
                  <p:nvPr/>
                </p:nvSpPr>
                <p:spPr>
                  <a:xfrm>
                    <a:off x="6739992" y="4313568"/>
                    <a:ext cx="199697" cy="199697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cxnSp>
                <p:nvCxnSpPr>
                  <p:cNvPr id="158" name="직선 연결선[R] 157">
                    <a:extLst>
                      <a:ext uri="{FF2B5EF4-FFF2-40B4-BE49-F238E27FC236}">
                        <a16:creationId xmlns:a16="http://schemas.microsoft.com/office/drawing/2014/main" id="{9E74E31F-1B45-8A4F-3BEF-23DB5721C41F}"/>
                      </a:ext>
                    </a:extLst>
                  </p:cNvPr>
                  <p:cNvCxnSpPr>
                    <a:cxnSpLocks/>
                    <a:endCxn id="152" idx="7"/>
                  </p:cNvCxnSpPr>
                  <p:nvPr/>
                </p:nvCxnSpPr>
                <p:spPr>
                  <a:xfrm flipH="1">
                    <a:off x="4862713" y="3074539"/>
                    <a:ext cx="1359976" cy="678520"/>
                  </a:xfrm>
                  <a:prstGeom prst="line">
                    <a:avLst/>
                  </a:prstGeom>
                  <a:ln w="38100">
                    <a:solidFill>
                      <a:schemeClr val="tx2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직선 연결선[R] 158">
                    <a:extLst>
                      <a:ext uri="{FF2B5EF4-FFF2-40B4-BE49-F238E27FC236}">
                        <a16:creationId xmlns:a16="http://schemas.microsoft.com/office/drawing/2014/main" id="{6F847938-D64C-626E-CB84-7D6632B8F1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70450" y="2622207"/>
                    <a:ext cx="502178" cy="0"/>
                  </a:xfrm>
                  <a:prstGeom prst="line">
                    <a:avLst/>
                  </a:prstGeom>
                  <a:ln w="38100">
                    <a:solidFill>
                      <a:schemeClr val="tx2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직선 연결선[R] 159">
                    <a:extLst>
                      <a:ext uri="{FF2B5EF4-FFF2-40B4-BE49-F238E27FC236}">
                        <a16:creationId xmlns:a16="http://schemas.microsoft.com/office/drawing/2014/main" id="{FA0E508B-C668-7C95-C7C2-9A1A465B4B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38554" y="2224273"/>
                    <a:ext cx="502178" cy="0"/>
                  </a:xfrm>
                  <a:prstGeom prst="line">
                    <a:avLst/>
                  </a:prstGeom>
                  <a:ln w="38100">
                    <a:solidFill>
                      <a:schemeClr val="tx2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직선 연결선[R] 160">
                    <a:extLst>
                      <a:ext uri="{FF2B5EF4-FFF2-40B4-BE49-F238E27FC236}">
                        <a16:creationId xmlns:a16="http://schemas.microsoft.com/office/drawing/2014/main" id="{CC3F1EC0-8D13-4424-790E-B74187C7EA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691654" y="3540260"/>
                    <a:ext cx="15917" cy="751798"/>
                  </a:xfrm>
                  <a:prstGeom prst="line">
                    <a:avLst/>
                  </a:prstGeom>
                  <a:ln w="38100">
                    <a:solidFill>
                      <a:schemeClr val="tx2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직선 연결선[R] 161">
                    <a:extLst>
                      <a:ext uri="{FF2B5EF4-FFF2-40B4-BE49-F238E27FC236}">
                        <a16:creationId xmlns:a16="http://schemas.microsoft.com/office/drawing/2014/main" id="{39BEF85B-A471-B770-2D38-E50CFE6C8A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592242" y="3540260"/>
                    <a:ext cx="230658" cy="0"/>
                  </a:xfrm>
                  <a:prstGeom prst="line">
                    <a:avLst/>
                  </a:prstGeom>
                  <a:ln w="38100">
                    <a:solidFill>
                      <a:schemeClr val="tx2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직선 연결선[R] 162">
                    <a:extLst>
                      <a:ext uri="{FF2B5EF4-FFF2-40B4-BE49-F238E27FC236}">
                        <a16:creationId xmlns:a16="http://schemas.microsoft.com/office/drawing/2014/main" id="{3D929979-7958-A35E-F0AE-48087F5F09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572372" y="4292058"/>
                    <a:ext cx="230658" cy="0"/>
                  </a:xfrm>
                  <a:prstGeom prst="line">
                    <a:avLst/>
                  </a:prstGeom>
                  <a:ln w="38100">
                    <a:solidFill>
                      <a:schemeClr val="tx2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4" name="타원 163">
                    <a:extLst>
                      <a:ext uri="{FF2B5EF4-FFF2-40B4-BE49-F238E27FC236}">
                        <a16:creationId xmlns:a16="http://schemas.microsoft.com/office/drawing/2014/main" id="{475CB77F-125C-31A3-C8DF-0D14CA8CAF84}"/>
                      </a:ext>
                    </a:extLst>
                  </p:cNvPr>
                  <p:cNvSpPr/>
                  <p:nvPr/>
                </p:nvSpPr>
                <p:spPr>
                  <a:xfrm>
                    <a:off x="2390551" y="3925835"/>
                    <a:ext cx="962366" cy="96236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2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  <p:sp>
                <p:nvSpPr>
                  <p:cNvPr id="165" name="타원 164">
                    <a:extLst>
                      <a:ext uri="{FF2B5EF4-FFF2-40B4-BE49-F238E27FC236}">
                        <a16:creationId xmlns:a16="http://schemas.microsoft.com/office/drawing/2014/main" id="{BF8F7CA8-458D-E39D-F3E8-8E9EE7FB2F6B}"/>
                      </a:ext>
                    </a:extLst>
                  </p:cNvPr>
                  <p:cNvSpPr/>
                  <p:nvPr/>
                </p:nvSpPr>
                <p:spPr>
                  <a:xfrm>
                    <a:off x="6362476" y="3925835"/>
                    <a:ext cx="962366" cy="96236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2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</p:grpSp>
            <p:cxnSp>
              <p:nvCxnSpPr>
                <p:cNvPr id="140" name="직선 연결선[R] 139">
                  <a:extLst>
                    <a:ext uri="{FF2B5EF4-FFF2-40B4-BE49-F238E27FC236}">
                      <a16:creationId xmlns:a16="http://schemas.microsoft.com/office/drawing/2014/main" id="{6FC1384E-0C72-6E37-0CA3-F6481A92D36E}"/>
                    </a:ext>
                  </a:extLst>
                </p:cNvPr>
                <p:cNvCxnSpPr>
                  <a:cxnSpLocks/>
                  <a:endCxn id="157" idx="2"/>
                </p:cNvCxnSpPr>
                <p:nvPr/>
              </p:nvCxnSpPr>
              <p:spPr>
                <a:xfrm flipV="1">
                  <a:off x="5600493" y="1953414"/>
                  <a:ext cx="463223" cy="1721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41" name="호 140">
                  <a:extLst>
                    <a:ext uri="{FF2B5EF4-FFF2-40B4-BE49-F238E27FC236}">
                      <a16:creationId xmlns:a16="http://schemas.microsoft.com/office/drawing/2014/main" id="{6ABECF05-6445-ECE8-21A0-2E6754085468}"/>
                    </a:ext>
                  </a:extLst>
                </p:cNvPr>
                <p:cNvSpPr/>
                <p:nvPr/>
              </p:nvSpPr>
              <p:spPr>
                <a:xfrm rot="5400000">
                  <a:off x="5892168" y="1698973"/>
                  <a:ext cx="548883" cy="548883"/>
                </a:xfrm>
                <a:prstGeom prst="arc">
                  <a:avLst>
                    <a:gd name="adj1" fmla="val 5680887"/>
                    <a:gd name="adj2" fmla="val 8577552"/>
                  </a:avLst>
                </a:pr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cxnSp>
              <p:nvCxnSpPr>
                <p:cNvPr id="146" name="꺾인 연결선[E] 145">
                  <a:extLst>
                    <a:ext uri="{FF2B5EF4-FFF2-40B4-BE49-F238E27FC236}">
                      <a16:creationId xmlns:a16="http://schemas.microsoft.com/office/drawing/2014/main" id="{2E0B0B2D-56C9-085D-4D22-947E52F743CF}"/>
                    </a:ext>
                  </a:extLst>
                </p:cNvPr>
                <p:cNvCxnSpPr>
                  <a:cxnSpLocks/>
                  <a:stCxn id="108" idx="0"/>
                  <a:endCxn id="46" idx="1"/>
                </p:cNvCxnSpPr>
                <p:nvPr/>
              </p:nvCxnSpPr>
              <p:spPr>
                <a:xfrm rot="5400000" flipH="1" flipV="1">
                  <a:off x="6207113" y="1390023"/>
                  <a:ext cx="336212" cy="470491"/>
                </a:xfrm>
                <a:prstGeom prst="bentConnector2">
                  <a:avLst/>
                </a:prstGeom>
                <a:ln w="12700"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676395A3-B750-F34F-FB5E-0683EB3E2004}"/>
                  </a:ext>
                </a:extLst>
              </p:cNvPr>
              <p:cNvSpPr txBox="1"/>
              <p:nvPr/>
            </p:nvSpPr>
            <p:spPr>
              <a:xfrm flipH="1">
                <a:off x="4516380" y="1926175"/>
                <a:ext cx="190785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kumimoji="1" lang="en-US" altLang="ko-Kore-KR" b="1" spc="-40" dirty="0">
                    <a:latin typeface="+mn-ea"/>
                  </a:rPr>
                  <a:t>A</a:t>
                </a:r>
                <a:endParaRPr kumimoji="1" lang="ko-Kore-KR" altLang="en-US" b="1" spc="-40" dirty="0">
                  <a:latin typeface="+mn-ea"/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8691059-55A0-0385-5CFA-044ACD4E2F42}"/>
                  </a:ext>
                </a:extLst>
              </p:cNvPr>
              <p:cNvSpPr txBox="1"/>
              <p:nvPr/>
            </p:nvSpPr>
            <p:spPr>
              <a:xfrm flipH="1">
                <a:off x="4234613" y="1325963"/>
                <a:ext cx="15724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kumimoji="1" lang="en-US" altLang="ko-Kore-KR" b="1" spc="-40" dirty="0">
                    <a:latin typeface="+mn-ea"/>
                  </a:rPr>
                  <a:t>B</a:t>
                </a:r>
                <a:endParaRPr kumimoji="1" lang="ko-Kore-KR" altLang="en-US" b="1" spc="-40" dirty="0">
                  <a:latin typeface="+mn-ea"/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EE36E83E-5137-6BA2-564D-FAF5F795D09C}"/>
                  </a:ext>
                </a:extLst>
              </p:cNvPr>
              <p:cNvSpPr txBox="1"/>
              <p:nvPr/>
            </p:nvSpPr>
            <p:spPr>
              <a:xfrm flipH="1">
                <a:off x="2362207" y="1741926"/>
                <a:ext cx="16754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kumimoji="1" lang="en-US" altLang="ko-Kore-KR" b="1" spc="-40" dirty="0">
                    <a:latin typeface="+mn-ea"/>
                  </a:rPr>
                  <a:t>C</a:t>
                </a:r>
                <a:endParaRPr kumimoji="1" lang="ko-Kore-KR" altLang="en-US" b="1" spc="-40" dirty="0">
                  <a:latin typeface="+mn-ea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5BC6C1A8-1710-5E57-9C85-63ECF1CC5726}"/>
                  </a:ext>
                </a:extLst>
              </p:cNvPr>
              <p:cNvSpPr txBox="1"/>
              <p:nvPr/>
            </p:nvSpPr>
            <p:spPr>
              <a:xfrm flipH="1">
                <a:off x="2668694" y="1143293"/>
                <a:ext cx="150852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kumimoji="1" lang="en-US" altLang="ko-Kore-KR" b="1" spc="-40" dirty="0">
                    <a:latin typeface="+mn-ea"/>
                  </a:rPr>
                  <a:t>D</a:t>
                </a:r>
                <a:endParaRPr kumimoji="1" lang="ko-Kore-KR" altLang="en-US" b="1" spc="-40" dirty="0">
                  <a:latin typeface="+mn-ea"/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0FA0718-52E2-12A1-FC46-1BB401FB2C40}"/>
                  </a:ext>
                </a:extLst>
              </p:cNvPr>
              <p:cNvSpPr txBox="1"/>
              <p:nvPr/>
            </p:nvSpPr>
            <p:spPr>
              <a:xfrm flipH="1">
                <a:off x="3560618" y="1301076"/>
                <a:ext cx="14339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kumimoji="1" lang="en-US" altLang="ko-Kore-KR" b="1" spc="-40" dirty="0">
                    <a:latin typeface="+mn-ea"/>
                  </a:rPr>
                  <a:t>E</a:t>
                </a:r>
                <a:endParaRPr kumimoji="1" lang="ko-Kore-KR" altLang="en-US" b="1" spc="-40" dirty="0">
                  <a:latin typeface="+mn-ea"/>
                </a:endParaRP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0F73555-BA64-846C-89FA-3C70249330DD}"/>
                  </a:ext>
                </a:extLst>
              </p:cNvPr>
              <p:cNvSpPr txBox="1"/>
              <p:nvPr/>
            </p:nvSpPr>
            <p:spPr>
              <a:xfrm flipH="1">
                <a:off x="3078915" y="1595230"/>
                <a:ext cx="6036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kumimoji="1" lang="en-US" altLang="ko-Kore-KR" b="1" spc="-40" dirty="0">
                    <a:latin typeface="+mn-ea"/>
                  </a:rPr>
                  <a:t>F</a:t>
                </a:r>
                <a:endParaRPr kumimoji="1" lang="ko-Kore-KR" altLang="en-US" b="1" spc="-40" dirty="0">
                  <a:latin typeface="+mn-ea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E4622DB-B72B-DD4B-A359-0EA528F87022}"/>
                </a:ext>
              </a:extLst>
            </p:cNvPr>
            <p:cNvSpPr txBox="1"/>
            <p:nvPr/>
          </p:nvSpPr>
          <p:spPr>
            <a:xfrm>
              <a:off x="5628165" y="1266797"/>
              <a:ext cx="276358" cy="6463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ore-KR" sz="1400" i="1" spc="-40" dirty="0">
                  <a:latin typeface="+mn-ea"/>
                </a:rPr>
                <a:t>A-1</a:t>
              </a:r>
            </a:p>
            <a:p>
              <a:pPr algn="l"/>
              <a:r>
                <a:rPr kumimoji="1" lang="en-US" altLang="ko-Kore-KR" sz="1400" i="1" spc="-40" dirty="0">
                  <a:latin typeface="+mn-ea"/>
                </a:rPr>
                <a:t>A-2</a:t>
              </a:r>
            </a:p>
            <a:p>
              <a:pPr algn="l"/>
              <a:r>
                <a:rPr kumimoji="1" lang="en-US" altLang="ko-Kore-KR" sz="1400" i="1" spc="-40" dirty="0">
                  <a:latin typeface="+mn-ea"/>
                </a:rPr>
                <a:t>A-3</a:t>
              </a:r>
              <a:endParaRPr kumimoji="1" lang="ko-Kore-KR" altLang="en-US" sz="1400" i="1" spc="-40" dirty="0">
                <a:latin typeface="+mn-ea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137D16-5849-8D3D-DB07-2928B17635B4}"/>
                </a:ext>
              </a:extLst>
            </p:cNvPr>
            <p:cNvSpPr txBox="1"/>
            <p:nvPr/>
          </p:nvSpPr>
          <p:spPr>
            <a:xfrm>
              <a:off x="5643990" y="758879"/>
              <a:ext cx="261931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ore-KR" sz="1400" i="1" spc="-40" dirty="0">
                  <a:latin typeface="+mn-ea"/>
                </a:rPr>
                <a:t>B-1</a:t>
              </a:r>
              <a:endParaRPr kumimoji="1" lang="ko-Kore-KR" altLang="en-US" sz="1400" i="1" spc="-40" dirty="0">
                <a:latin typeface="+mn-ea"/>
              </a:endParaRPr>
            </a:p>
          </p:txBody>
        </p:sp>
      </p:grp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1C677A7B-E278-2AA5-4DC0-E885D1D591CF}"/>
              </a:ext>
            </a:extLst>
          </p:cNvPr>
          <p:cNvCxnSpPr>
            <a:cxnSpLocks/>
            <a:stCxn id="109" idx="0"/>
            <a:endCxn id="18" idx="1"/>
          </p:cNvCxnSpPr>
          <p:nvPr/>
        </p:nvCxnSpPr>
        <p:spPr>
          <a:xfrm rot="5400000" flipH="1" flipV="1">
            <a:off x="3764922" y="1145319"/>
            <a:ext cx="459362" cy="784855"/>
          </a:xfrm>
          <a:prstGeom prst="bentConnector2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42A4399-2E2D-6335-C0B4-0C92768BC704}"/>
              </a:ext>
            </a:extLst>
          </p:cNvPr>
          <p:cNvSpPr txBox="1"/>
          <p:nvPr/>
        </p:nvSpPr>
        <p:spPr>
          <a:xfrm>
            <a:off x="3054364" y="2121898"/>
            <a:ext cx="25071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400" i="1" spc="-40" dirty="0">
                <a:latin typeface="+mn-ea"/>
              </a:rPr>
              <a:t>E-1</a:t>
            </a:r>
            <a:endParaRPr kumimoji="1" lang="ko-Kore-KR" altLang="en-US" sz="1400" i="1" spc="-40" dirty="0">
              <a:latin typeface="+mn-ea"/>
            </a:endParaRPr>
          </a:p>
        </p:txBody>
      </p:sp>
      <p:cxnSp>
        <p:nvCxnSpPr>
          <p:cNvPr id="35" name="꺾인 연결선[E] 34">
            <a:extLst>
              <a:ext uri="{FF2B5EF4-FFF2-40B4-BE49-F238E27FC236}">
                <a16:creationId xmlns:a16="http://schemas.microsoft.com/office/drawing/2014/main" id="{26A2D010-D29E-0EAE-ADF5-8151D7D29F41}"/>
              </a:ext>
            </a:extLst>
          </p:cNvPr>
          <p:cNvCxnSpPr>
            <a:cxnSpLocks/>
            <a:stCxn id="34" idx="1"/>
            <a:endCxn id="112" idx="2"/>
          </p:cNvCxnSpPr>
          <p:nvPr/>
        </p:nvCxnSpPr>
        <p:spPr>
          <a:xfrm rot="10800000">
            <a:off x="2921260" y="2019540"/>
            <a:ext cx="133104" cy="210081"/>
          </a:xfrm>
          <a:prstGeom prst="bentConnector2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4970B907-FA89-3A56-FA1F-98ECF95F20FE}"/>
              </a:ext>
            </a:extLst>
          </p:cNvPr>
          <p:cNvSpPr txBox="1"/>
          <p:nvPr/>
        </p:nvSpPr>
        <p:spPr>
          <a:xfrm>
            <a:off x="2601777" y="2624470"/>
            <a:ext cx="25071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400" i="1" spc="-40" dirty="0">
                <a:latin typeface="+mn-ea"/>
              </a:rPr>
              <a:t>F-1</a:t>
            </a:r>
            <a:endParaRPr kumimoji="1" lang="ko-Kore-KR" altLang="en-US" sz="1400" i="1" spc="-40" dirty="0">
              <a:latin typeface="+mn-ea"/>
            </a:endParaRPr>
          </a:p>
        </p:txBody>
      </p:sp>
      <p:cxnSp>
        <p:nvCxnSpPr>
          <p:cNvPr id="60" name="꺾인 연결선[E] 59">
            <a:extLst>
              <a:ext uri="{FF2B5EF4-FFF2-40B4-BE49-F238E27FC236}">
                <a16:creationId xmlns:a16="http://schemas.microsoft.com/office/drawing/2014/main" id="{102EF517-6862-49B3-E893-8975ED1D065F}"/>
              </a:ext>
            </a:extLst>
          </p:cNvPr>
          <p:cNvCxnSpPr>
            <a:cxnSpLocks/>
            <a:stCxn id="59" idx="0"/>
            <a:endCxn id="152" idx="6"/>
          </p:cNvCxnSpPr>
          <p:nvPr/>
        </p:nvCxnSpPr>
        <p:spPr>
          <a:xfrm rot="16200000" flipV="1">
            <a:off x="2425450" y="2322788"/>
            <a:ext cx="442503" cy="160862"/>
          </a:xfrm>
          <a:prstGeom prst="bentConnector2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9CCEA951-56F4-6B26-00D3-2B6DB52C35E8}"/>
              </a:ext>
            </a:extLst>
          </p:cNvPr>
          <p:cNvSpPr txBox="1"/>
          <p:nvPr/>
        </p:nvSpPr>
        <p:spPr>
          <a:xfrm>
            <a:off x="1758864" y="2628250"/>
            <a:ext cx="27154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400" i="1" spc="-40" dirty="0">
                <a:latin typeface="+mn-ea"/>
              </a:rPr>
              <a:t>C-1</a:t>
            </a:r>
            <a:endParaRPr kumimoji="1" lang="ko-Kore-KR" altLang="en-US" sz="1400" i="1" spc="-40" dirty="0">
              <a:latin typeface="+mn-ea"/>
            </a:endParaRPr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B3ED819D-9E94-3325-5620-6F04053739DE}"/>
              </a:ext>
            </a:extLst>
          </p:cNvPr>
          <p:cNvCxnSpPr>
            <a:cxnSpLocks/>
            <a:stCxn id="70" idx="0"/>
            <a:endCxn id="110" idx="2"/>
          </p:cNvCxnSpPr>
          <p:nvPr/>
        </p:nvCxnSpPr>
        <p:spPr>
          <a:xfrm rot="16200000" flipV="1">
            <a:off x="1730851" y="2464462"/>
            <a:ext cx="167861" cy="159716"/>
          </a:xfrm>
          <a:prstGeom prst="bentConnector3">
            <a:avLst>
              <a:gd name="adj1" fmla="val 50000"/>
            </a:avLst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E586B6F3-EE27-993E-D968-437A0C679188}"/>
              </a:ext>
            </a:extLst>
          </p:cNvPr>
          <p:cNvSpPr txBox="1"/>
          <p:nvPr/>
        </p:nvSpPr>
        <p:spPr>
          <a:xfrm>
            <a:off x="2259837" y="1102604"/>
            <a:ext cx="28597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400" i="1" spc="-40" dirty="0">
                <a:latin typeface="+mn-ea"/>
              </a:rPr>
              <a:t>D-1</a:t>
            </a:r>
            <a:endParaRPr kumimoji="1" lang="ko-Kore-KR" altLang="en-US" sz="1400" i="1" spc="-40" dirty="0">
              <a:latin typeface="+mn-ea"/>
            </a:endParaRPr>
          </a:p>
        </p:txBody>
      </p: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DB61B852-7F57-9F19-28D9-E0AE17EE2CA2}"/>
              </a:ext>
            </a:extLst>
          </p:cNvPr>
          <p:cNvCxnSpPr>
            <a:cxnSpLocks/>
            <a:stCxn id="81" idx="1"/>
            <a:endCxn id="111" idx="0"/>
          </p:cNvCxnSpPr>
          <p:nvPr/>
        </p:nvCxnSpPr>
        <p:spPr>
          <a:xfrm rot="10800000" flipV="1">
            <a:off x="2033063" y="1210325"/>
            <a:ext cx="226774" cy="374431"/>
          </a:xfrm>
          <a:prstGeom prst="bentConnector2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0FED5CEA-2D44-FCD8-9602-3587D73B9044}"/>
              </a:ext>
            </a:extLst>
          </p:cNvPr>
          <p:cNvCxnSpPr>
            <a:stCxn id="86" idx="2"/>
            <a:endCxn id="29" idx="0"/>
          </p:cNvCxnSpPr>
          <p:nvPr/>
        </p:nvCxnSpPr>
        <p:spPr>
          <a:xfrm flipH="1">
            <a:off x="1395472" y="4516782"/>
            <a:ext cx="493229" cy="479099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연결선[R] 104">
            <a:extLst>
              <a:ext uri="{FF2B5EF4-FFF2-40B4-BE49-F238E27FC236}">
                <a16:creationId xmlns:a16="http://schemas.microsoft.com/office/drawing/2014/main" id="{CDB238F7-812E-E037-4BF9-7746E8E3F523}"/>
              </a:ext>
            </a:extLst>
          </p:cNvPr>
          <p:cNvCxnSpPr>
            <a:cxnSpLocks/>
            <a:stCxn id="86" idx="2"/>
            <a:endCxn id="31" idx="0"/>
          </p:cNvCxnSpPr>
          <p:nvPr/>
        </p:nvCxnSpPr>
        <p:spPr>
          <a:xfrm>
            <a:off x="1888701" y="4516782"/>
            <a:ext cx="320363" cy="479099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14D079E-5266-8988-182C-B94FE5A77FF8}"/>
              </a:ext>
            </a:extLst>
          </p:cNvPr>
          <p:cNvSpPr txBox="1"/>
          <p:nvPr/>
        </p:nvSpPr>
        <p:spPr>
          <a:xfrm>
            <a:off x="11575631" y="5108475"/>
            <a:ext cx="606563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Is it optimal choice? </a:t>
            </a:r>
            <a:r>
              <a:rPr kumimoji="1" lang="en-US" altLang="ko-Kore-KR" spc="-40" dirty="0">
                <a:latin typeface="+mn-ea"/>
                <a:sym typeface="Wingdings" pitchFamily="2" charset="2"/>
              </a:rPr>
              <a:t> Check </a:t>
            </a:r>
            <a:r>
              <a:rPr kumimoji="1" lang="en-US" altLang="ko-Kore-KR" sz="2000" b="1" spc="-40" dirty="0">
                <a:latin typeface="+mn-ea"/>
                <a:sym typeface="Wingdings" pitchFamily="2" charset="2"/>
              </a:rPr>
              <a:t>indirect DP change flow !</a:t>
            </a:r>
            <a:endParaRPr kumimoji="1" lang="ko-Kore-KR" altLang="en-US" b="1" spc="-4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AE0C8-D81E-4C9E-AF8F-4DA160783585}"/>
              </a:ext>
            </a:extLst>
          </p:cNvPr>
          <p:cNvSpPr txBox="1"/>
          <p:nvPr/>
        </p:nvSpPr>
        <p:spPr>
          <a:xfrm>
            <a:off x="9916206" y="5139253"/>
            <a:ext cx="152920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Share A-1, C-1)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0F054858-67DA-6BBE-D022-B68FADAE2F9C}"/>
              </a:ext>
            </a:extLst>
          </p:cNvPr>
          <p:cNvSpPr txBox="1"/>
          <p:nvPr/>
        </p:nvSpPr>
        <p:spPr>
          <a:xfrm>
            <a:off x="2988862" y="5709385"/>
            <a:ext cx="538930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ore-KR" spc="-40" dirty="0">
                <a:latin typeface="+mn-ea"/>
              </a:rPr>
              <a:t>E-1</a:t>
            </a:r>
            <a:r>
              <a:rPr kumimoji="1" lang="en-US" altLang="ko-Kore-KR" sz="1800" spc="-40" dirty="0">
                <a:latin typeface="+mn-ea"/>
              </a:rPr>
              <a:t>↓</a:t>
            </a:r>
            <a:endParaRPr kumimoji="1" lang="ko-Kore-KR" altLang="en-US" spc="-4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948274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387709-10B5-CA42-E283-AEA257333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F5A7A3-E5C4-A127-1D6F-8EEACAD8E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64</a:t>
            </a:fld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767A353-07F0-5E8E-1427-619A3B8D7A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" r="-1"/>
          <a:stretch/>
        </p:blipFill>
        <p:spPr>
          <a:xfrm>
            <a:off x="9939188" y="-325930"/>
            <a:ext cx="5391235" cy="1893711"/>
          </a:xfrm>
          <a:prstGeom prst="rect">
            <a:avLst/>
          </a:prstGeom>
        </p:spPr>
      </p:pic>
      <p:sp>
        <p:nvSpPr>
          <p:cNvPr id="71" name="제목 1">
            <a:extLst>
              <a:ext uri="{FF2B5EF4-FFF2-40B4-BE49-F238E27FC236}">
                <a16:creationId xmlns:a16="http://schemas.microsoft.com/office/drawing/2014/main" id="{0795723A-8683-5A14-08B4-6AD99F114A7B}"/>
              </a:ext>
            </a:extLst>
          </p:cNvPr>
          <p:cNvSpPr txBox="1">
            <a:spLocks/>
          </p:cNvSpPr>
          <p:nvPr/>
        </p:nvSpPr>
        <p:spPr>
          <a:xfrm>
            <a:off x="23108" y="-36966"/>
            <a:ext cx="4896364" cy="586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ore-KR" sz="2800" b="0" dirty="0"/>
              <a:t>Hybrid Bike - indirect flow</a:t>
            </a:r>
            <a:endParaRPr lang="ko-KR" altLang="en-US" sz="2800" b="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8A923C-F7ED-FC9C-3DF0-601EC602421D}"/>
              </a:ext>
            </a:extLst>
          </p:cNvPr>
          <p:cNvSpPr txBox="1"/>
          <p:nvPr/>
        </p:nvSpPr>
        <p:spPr>
          <a:xfrm>
            <a:off x="5424895" y="126230"/>
            <a:ext cx="265482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600" spc="-40" dirty="0">
                <a:latin typeface="+mn-ea"/>
              </a:rPr>
              <a:t>Bike component &amp; parameter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BA643D-473E-0E59-6CD4-793D8AF119F4}"/>
              </a:ext>
            </a:extLst>
          </p:cNvPr>
          <p:cNvSpPr txBox="1"/>
          <p:nvPr/>
        </p:nvSpPr>
        <p:spPr>
          <a:xfrm>
            <a:off x="5482166" y="419516"/>
            <a:ext cx="1394287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ore-KR" sz="1600" b="1" spc="-40" dirty="0">
                <a:latin typeface="+mn-ea"/>
              </a:rPr>
              <a:t>A. </a:t>
            </a:r>
            <a:r>
              <a:rPr kumimoji="1" lang="en-US" altLang="ko-Kore-KR" sz="1600" spc="-40" dirty="0">
                <a:latin typeface="+mn-ea"/>
              </a:rPr>
              <a:t>Front wheel</a:t>
            </a:r>
          </a:p>
          <a:p>
            <a:pPr algn="l"/>
            <a:r>
              <a:rPr kumimoji="1" lang="en-US" altLang="ko-Kore-KR" sz="1400" spc="-40" dirty="0">
                <a:latin typeface="+mn-ea"/>
              </a:rPr>
              <a:t>    1) Length</a:t>
            </a:r>
          </a:p>
          <a:p>
            <a:pPr algn="l"/>
            <a:r>
              <a:rPr kumimoji="1" lang="en-US" altLang="ko-Kore-KR" sz="1400" spc="-40" dirty="0">
                <a:latin typeface="+mn-ea"/>
              </a:rPr>
              <a:t>    2) Weight</a:t>
            </a:r>
          </a:p>
          <a:p>
            <a:pPr algn="l"/>
            <a:r>
              <a:rPr kumimoji="1" lang="en-US" altLang="ko-Kore-KR" sz="1400" spc="-40" dirty="0">
                <a:latin typeface="+mn-ea"/>
              </a:rPr>
              <a:t>    3) sprocket</a:t>
            </a:r>
          </a:p>
          <a:p>
            <a:pPr algn="l"/>
            <a:r>
              <a:rPr kumimoji="1" lang="en-US" altLang="ko-Kore-KR" sz="1600" b="1" spc="-40" dirty="0">
                <a:latin typeface="+mn-ea"/>
              </a:rPr>
              <a:t>B. </a:t>
            </a:r>
            <a:r>
              <a:rPr kumimoji="1" lang="en-US" altLang="ko-Kore-KR" sz="1600" spc="-40" dirty="0">
                <a:latin typeface="+mn-ea"/>
              </a:rPr>
              <a:t>Head tube</a:t>
            </a:r>
          </a:p>
          <a:p>
            <a:pPr algn="l"/>
            <a:r>
              <a:rPr kumimoji="1" lang="en-US" altLang="ko-Kore-KR" sz="1400" spc="-40" dirty="0">
                <a:latin typeface="+mn-ea"/>
              </a:rPr>
              <a:t>    1) Angle</a:t>
            </a:r>
            <a:endParaRPr kumimoji="1" lang="ko-Kore-KR" altLang="en-US" sz="1400" spc="-40" dirty="0">
              <a:latin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CE83805-163A-C40A-BD30-D79363BB3077}"/>
              </a:ext>
            </a:extLst>
          </p:cNvPr>
          <p:cNvSpPr txBox="1"/>
          <p:nvPr/>
        </p:nvSpPr>
        <p:spPr>
          <a:xfrm>
            <a:off x="5487732" y="1846948"/>
            <a:ext cx="1871259" cy="9541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ore-KR" sz="1600" b="1" spc="-40" dirty="0">
                <a:latin typeface="+mn-ea"/>
              </a:rPr>
              <a:t>E. </a:t>
            </a:r>
            <a:r>
              <a:rPr kumimoji="1" lang="en-US" altLang="ko-Kore-KR" sz="1600" spc="-40" dirty="0">
                <a:latin typeface="+mn-ea"/>
              </a:rPr>
              <a:t>Bottom tube</a:t>
            </a:r>
          </a:p>
          <a:p>
            <a:pPr algn="l"/>
            <a:r>
              <a:rPr kumimoji="1" lang="en-US" altLang="ko-Kore-KR" sz="1400" spc="-40" dirty="0">
                <a:latin typeface="+mn-ea"/>
              </a:rPr>
              <a:t>    1) Length</a:t>
            </a:r>
            <a:r>
              <a:rPr kumimoji="1" lang="en-US" altLang="ko-Kore-KR" sz="1600" spc="-40" dirty="0">
                <a:latin typeface="+mn-ea"/>
              </a:rPr>
              <a:t> </a:t>
            </a:r>
          </a:p>
          <a:p>
            <a:pPr algn="l"/>
            <a:r>
              <a:rPr kumimoji="1" lang="en-US" altLang="ko-Kore-KR" sz="1600" b="1" spc="-40" dirty="0">
                <a:latin typeface="+mn-ea"/>
              </a:rPr>
              <a:t>F. </a:t>
            </a:r>
            <a:r>
              <a:rPr kumimoji="1" lang="en-US" altLang="ko-Kore-KR" sz="1600" spc="-40" dirty="0">
                <a:latin typeface="+mn-ea"/>
              </a:rPr>
              <a:t>Crank set</a:t>
            </a:r>
          </a:p>
          <a:p>
            <a:pPr algn="l"/>
            <a:r>
              <a:rPr kumimoji="1" lang="en-US" altLang="ko-Kore-KR" sz="1400" spc="-40" dirty="0">
                <a:latin typeface="+mn-ea"/>
              </a:rPr>
              <a:t>    1) chain ring size</a:t>
            </a:r>
            <a:endParaRPr kumimoji="1" lang="ko-Kore-KR" altLang="en-US" sz="1400" spc="-40" dirty="0">
              <a:latin typeface="+mn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EF5F4E-D57F-0913-4678-7B5AAF0056F0}"/>
              </a:ext>
            </a:extLst>
          </p:cNvPr>
          <p:cNvSpPr txBox="1"/>
          <p:nvPr/>
        </p:nvSpPr>
        <p:spPr>
          <a:xfrm>
            <a:off x="6934343" y="432435"/>
            <a:ext cx="1394287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ore-KR" sz="1600" b="1" spc="-40" dirty="0">
                <a:latin typeface="+mn-ea"/>
              </a:rPr>
              <a:t>C. </a:t>
            </a:r>
            <a:r>
              <a:rPr kumimoji="1" lang="en-US" altLang="ko-Kore-KR" sz="1600" spc="-40" dirty="0">
                <a:latin typeface="+mn-ea"/>
              </a:rPr>
              <a:t>Chain stay</a:t>
            </a:r>
          </a:p>
          <a:p>
            <a:pPr algn="l"/>
            <a:r>
              <a:rPr kumimoji="1" lang="en-US" altLang="ko-Kore-KR" sz="1400" spc="-40" dirty="0">
                <a:latin typeface="+mn-ea"/>
              </a:rPr>
              <a:t>    1) Length</a:t>
            </a:r>
            <a:br>
              <a:rPr kumimoji="1" lang="en-US" altLang="ko-Kore-KR" sz="1400" spc="-40" dirty="0">
                <a:latin typeface="+mn-ea"/>
              </a:rPr>
            </a:br>
            <a:br>
              <a:rPr kumimoji="1" lang="en-US" altLang="ko-Kore-KR" sz="1400" spc="-40" dirty="0">
                <a:latin typeface="+mn-ea"/>
              </a:rPr>
            </a:br>
            <a:endParaRPr kumimoji="1" lang="en-US" altLang="ko-Kore-KR" sz="1400" spc="-40" dirty="0">
              <a:latin typeface="+mn-ea"/>
            </a:endParaRPr>
          </a:p>
          <a:p>
            <a:pPr algn="l"/>
            <a:r>
              <a:rPr kumimoji="1" lang="en-US" altLang="ko-Kore-KR" sz="1600" b="1" spc="-40" dirty="0">
                <a:latin typeface="+mn-ea"/>
              </a:rPr>
              <a:t>D. </a:t>
            </a:r>
            <a:r>
              <a:rPr kumimoji="1" lang="en-US" altLang="ko-Kore-KR" sz="1600" spc="-40" dirty="0">
                <a:latin typeface="+mn-ea"/>
              </a:rPr>
              <a:t>Seat tube</a:t>
            </a:r>
          </a:p>
          <a:p>
            <a:pPr algn="l"/>
            <a:r>
              <a:rPr kumimoji="1" lang="en-US" altLang="ko-Kore-KR" sz="1400" spc="-40" dirty="0">
                <a:latin typeface="+mn-ea"/>
              </a:rPr>
              <a:t>    1) Length</a:t>
            </a:r>
            <a:endParaRPr kumimoji="1" lang="ko-Kore-KR" altLang="en-US" sz="1400" spc="-40" dirty="0">
              <a:latin typeface="+mn-ea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747186DB-9C19-91FF-1189-7493F821B333}"/>
              </a:ext>
            </a:extLst>
          </p:cNvPr>
          <p:cNvCxnSpPr>
            <a:cxnSpLocks/>
          </p:cNvCxnSpPr>
          <p:nvPr/>
        </p:nvCxnSpPr>
        <p:spPr>
          <a:xfrm>
            <a:off x="6876453" y="439819"/>
            <a:ext cx="0" cy="13848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F9F4980-AC6E-BA67-D699-25474429076E}"/>
              </a:ext>
            </a:extLst>
          </p:cNvPr>
          <p:cNvCxnSpPr>
            <a:cxnSpLocks/>
          </p:cNvCxnSpPr>
          <p:nvPr/>
        </p:nvCxnSpPr>
        <p:spPr>
          <a:xfrm>
            <a:off x="8176113" y="432435"/>
            <a:ext cx="0" cy="240460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B18C0CDD-C705-11C7-808C-0CC8FD01DA8A}"/>
              </a:ext>
            </a:extLst>
          </p:cNvPr>
          <p:cNvCxnSpPr>
            <a:cxnSpLocks/>
          </p:cNvCxnSpPr>
          <p:nvPr/>
        </p:nvCxnSpPr>
        <p:spPr>
          <a:xfrm flipV="1">
            <a:off x="5435017" y="432435"/>
            <a:ext cx="0" cy="23973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연결선[R] 82">
            <a:extLst>
              <a:ext uri="{FF2B5EF4-FFF2-40B4-BE49-F238E27FC236}">
                <a16:creationId xmlns:a16="http://schemas.microsoft.com/office/drawing/2014/main" id="{D62D40DB-31B5-71D4-26E2-D1F7C6BD668A}"/>
              </a:ext>
            </a:extLst>
          </p:cNvPr>
          <p:cNvCxnSpPr>
            <a:cxnSpLocks/>
          </p:cNvCxnSpPr>
          <p:nvPr/>
        </p:nvCxnSpPr>
        <p:spPr>
          <a:xfrm>
            <a:off x="5435017" y="1824668"/>
            <a:ext cx="274109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61A11FB3-DA81-E3AD-6BB9-C6D06A2F7F53}"/>
              </a:ext>
            </a:extLst>
          </p:cNvPr>
          <p:cNvCxnSpPr>
            <a:cxnSpLocks/>
          </p:cNvCxnSpPr>
          <p:nvPr/>
        </p:nvCxnSpPr>
        <p:spPr>
          <a:xfrm>
            <a:off x="5433456" y="2837496"/>
            <a:ext cx="274109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연결선[R] 103">
            <a:extLst>
              <a:ext uri="{FF2B5EF4-FFF2-40B4-BE49-F238E27FC236}">
                <a16:creationId xmlns:a16="http://schemas.microsoft.com/office/drawing/2014/main" id="{587999D6-7BFF-8F20-EC59-CCE217A39A02}"/>
              </a:ext>
            </a:extLst>
          </p:cNvPr>
          <p:cNvCxnSpPr>
            <a:cxnSpLocks/>
          </p:cNvCxnSpPr>
          <p:nvPr/>
        </p:nvCxnSpPr>
        <p:spPr>
          <a:xfrm>
            <a:off x="5435017" y="436312"/>
            <a:ext cx="274109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A990B90-CFFA-47F6-851D-76E5D8E674E4}"/>
              </a:ext>
            </a:extLst>
          </p:cNvPr>
          <p:cNvGrpSpPr/>
          <p:nvPr/>
        </p:nvGrpSpPr>
        <p:grpSpPr>
          <a:xfrm>
            <a:off x="747350" y="727675"/>
            <a:ext cx="3901612" cy="1903886"/>
            <a:chOff x="2004309" y="558006"/>
            <a:chExt cx="3901612" cy="190388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7708EF6-C9E8-921C-37BB-8CB03439B32C}"/>
                </a:ext>
              </a:extLst>
            </p:cNvPr>
            <p:cNvGrpSpPr/>
            <p:nvPr/>
          </p:nvGrpSpPr>
          <p:grpSpPr>
            <a:xfrm>
              <a:off x="2004309" y="558006"/>
              <a:ext cx="3623855" cy="1903886"/>
              <a:chOff x="1458407" y="558006"/>
              <a:chExt cx="3623855" cy="1903886"/>
            </a:xfrm>
          </p:grpSpPr>
          <p:grpSp>
            <p:nvGrpSpPr>
              <p:cNvPr id="136" name="그룹 135">
                <a:extLst>
                  <a:ext uri="{FF2B5EF4-FFF2-40B4-BE49-F238E27FC236}">
                    <a16:creationId xmlns:a16="http://schemas.microsoft.com/office/drawing/2014/main" id="{9699D97F-D9F6-4441-F62C-0BC1A81F4BCF}"/>
                  </a:ext>
                </a:extLst>
              </p:cNvPr>
              <p:cNvGrpSpPr/>
              <p:nvPr/>
            </p:nvGrpSpPr>
            <p:grpSpPr>
              <a:xfrm>
                <a:off x="1458407" y="558006"/>
                <a:ext cx="3623855" cy="1903886"/>
                <a:chOff x="2986609" y="425205"/>
                <a:chExt cx="3623855" cy="1903886"/>
              </a:xfrm>
            </p:grpSpPr>
            <p:grpSp>
              <p:nvGrpSpPr>
                <p:cNvPr id="137" name="그룹 136">
                  <a:extLst>
                    <a:ext uri="{FF2B5EF4-FFF2-40B4-BE49-F238E27FC236}">
                      <a16:creationId xmlns:a16="http://schemas.microsoft.com/office/drawing/2014/main" id="{1DB2C094-A695-FF44-4CE5-2D2C2A749883}"/>
                    </a:ext>
                  </a:extLst>
                </p:cNvPr>
                <p:cNvGrpSpPr/>
                <p:nvPr/>
              </p:nvGrpSpPr>
              <p:grpSpPr>
                <a:xfrm>
                  <a:off x="2986609" y="425205"/>
                  <a:ext cx="3526652" cy="1903886"/>
                  <a:chOff x="2314015" y="2215308"/>
                  <a:chExt cx="5072583" cy="2738467"/>
                </a:xfrm>
              </p:grpSpPr>
              <p:cxnSp>
                <p:nvCxnSpPr>
                  <p:cNvPr id="148" name="직선 연결선[R] 147">
                    <a:extLst>
                      <a:ext uri="{FF2B5EF4-FFF2-40B4-BE49-F238E27FC236}">
                        <a16:creationId xmlns:a16="http://schemas.microsoft.com/office/drawing/2014/main" id="{19184445-BA18-B672-0644-A149EEA07300}"/>
                      </a:ext>
                    </a:extLst>
                  </p:cNvPr>
                  <p:cNvCxnSpPr>
                    <a:cxnSpLocks/>
                    <a:endCxn id="152" idx="1"/>
                  </p:cNvCxnSpPr>
                  <p:nvPr/>
                </p:nvCxnSpPr>
                <p:spPr>
                  <a:xfrm>
                    <a:off x="3621539" y="2622207"/>
                    <a:ext cx="914973" cy="1130852"/>
                  </a:xfrm>
                  <a:prstGeom prst="line">
                    <a:avLst/>
                  </a:prstGeom>
                  <a:ln w="38100">
                    <a:solidFill>
                      <a:schemeClr val="tx2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직선 연결선[R] 148">
                    <a:extLst>
                      <a:ext uri="{FF2B5EF4-FFF2-40B4-BE49-F238E27FC236}">
                        <a16:creationId xmlns:a16="http://schemas.microsoft.com/office/drawing/2014/main" id="{D43A036B-6AD2-ACC9-77BB-494065CBC13A}"/>
                      </a:ext>
                    </a:extLst>
                  </p:cNvPr>
                  <p:cNvCxnSpPr>
                    <a:cxnSpLocks/>
                    <a:endCxn id="154" idx="7"/>
                  </p:cNvCxnSpPr>
                  <p:nvPr/>
                </p:nvCxnSpPr>
                <p:spPr>
                  <a:xfrm flipH="1">
                    <a:off x="2931375" y="2928533"/>
                    <a:ext cx="932970" cy="1414280"/>
                  </a:xfrm>
                  <a:prstGeom prst="line">
                    <a:avLst/>
                  </a:prstGeom>
                  <a:ln w="38100">
                    <a:solidFill>
                      <a:schemeClr val="tx2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직선 연결선[R] 149">
                    <a:extLst>
                      <a:ext uri="{FF2B5EF4-FFF2-40B4-BE49-F238E27FC236}">
                        <a16:creationId xmlns:a16="http://schemas.microsoft.com/office/drawing/2014/main" id="{852E9E0F-B370-1803-8A1C-8303CDD00504}"/>
                      </a:ext>
                    </a:extLst>
                  </p:cNvPr>
                  <p:cNvCxnSpPr>
                    <a:cxnSpLocks/>
                    <a:endCxn id="157" idx="1"/>
                  </p:cNvCxnSpPr>
                  <p:nvPr/>
                </p:nvCxnSpPr>
                <p:spPr>
                  <a:xfrm>
                    <a:off x="5831768" y="2215308"/>
                    <a:ext cx="937469" cy="2127505"/>
                  </a:xfrm>
                  <a:prstGeom prst="line">
                    <a:avLst/>
                  </a:prstGeom>
                  <a:ln w="38100">
                    <a:solidFill>
                      <a:schemeClr val="tx2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직선 연결선[R] 150">
                    <a:extLst>
                      <a:ext uri="{FF2B5EF4-FFF2-40B4-BE49-F238E27FC236}">
                        <a16:creationId xmlns:a16="http://schemas.microsoft.com/office/drawing/2014/main" id="{DF640985-8435-ED03-D5E9-6576C18977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847371" y="2885913"/>
                    <a:ext cx="2278891" cy="21310"/>
                  </a:xfrm>
                  <a:prstGeom prst="line">
                    <a:avLst/>
                  </a:prstGeom>
                  <a:ln w="38100">
                    <a:solidFill>
                      <a:schemeClr val="tx2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2" name="타원 151">
                    <a:extLst>
                      <a:ext uri="{FF2B5EF4-FFF2-40B4-BE49-F238E27FC236}">
                        <a16:creationId xmlns:a16="http://schemas.microsoft.com/office/drawing/2014/main" id="{60D0B5D6-1939-40AB-2458-F44A238B5A1C}"/>
                      </a:ext>
                    </a:extLst>
                  </p:cNvPr>
                  <p:cNvSpPr/>
                  <p:nvPr/>
                </p:nvSpPr>
                <p:spPr>
                  <a:xfrm>
                    <a:off x="4468954" y="3685501"/>
                    <a:ext cx="461317" cy="461317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2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153" name="타원 152">
                    <a:extLst>
                      <a:ext uri="{FF2B5EF4-FFF2-40B4-BE49-F238E27FC236}">
                        <a16:creationId xmlns:a16="http://schemas.microsoft.com/office/drawing/2014/main" id="{EEF21E38-2B2D-0F74-D1CC-A2C159B3926F}"/>
                      </a:ext>
                    </a:extLst>
                  </p:cNvPr>
                  <p:cNvSpPr/>
                  <p:nvPr/>
                </p:nvSpPr>
                <p:spPr>
                  <a:xfrm>
                    <a:off x="2314015" y="3860261"/>
                    <a:ext cx="1093514" cy="1093514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2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  <p:sp>
                <p:nvSpPr>
                  <p:cNvPr id="154" name="타원 153">
                    <a:extLst>
                      <a:ext uri="{FF2B5EF4-FFF2-40B4-BE49-F238E27FC236}">
                        <a16:creationId xmlns:a16="http://schemas.microsoft.com/office/drawing/2014/main" id="{80A1BA94-BE98-C31C-2165-5D8E91DC247D}"/>
                      </a:ext>
                    </a:extLst>
                  </p:cNvPr>
                  <p:cNvSpPr/>
                  <p:nvPr/>
                </p:nvSpPr>
                <p:spPr>
                  <a:xfrm>
                    <a:off x="2760923" y="4313568"/>
                    <a:ext cx="199697" cy="199697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cxnSp>
                <p:nvCxnSpPr>
                  <p:cNvPr id="155" name="직선 연결선[R] 154">
                    <a:extLst>
                      <a:ext uri="{FF2B5EF4-FFF2-40B4-BE49-F238E27FC236}">
                        <a16:creationId xmlns:a16="http://schemas.microsoft.com/office/drawing/2014/main" id="{1FD4F8F9-00BB-E908-2CEF-E25F9F5A631B}"/>
                      </a:ext>
                    </a:extLst>
                  </p:cNvPr>
                  <p:cNvCxnSpPr>
                    <a:cxnSpLocks/>
                    <a:stCxn id="152" idx="2"/>
                    <a:endCxn id="154" idx="6"/>
                  </p:cNvCxnSpPr>
                  <p:nvPr/>
                </p:nvCxnSpPr>
                <p:spPr>
                  <a:xfrm flipH="1">
                    <a:off x="2960620" y="3916160"/>
                    <a:ext cx="1508334" cy="497257"/>
                  </a:xfrm>
                  <a:prstGeom prst="line">
                    <a:avLst/>
                  </a:prstGeom>
                  <a:ln w="38100">
                    <a:solidFill>
                      <a:schemeClr val="tx2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6" name="타원 155">
                    <a:extLst>
                      <a:ext uri="{FF2B5EF4-FFF2-40B4-BE49-F238E27FC236}">
                        <a16:creationId xmlns:a16="http://schemas.microsoft.com/office/drawing/2014/main" id="{4CD5C706-76B5-4726-450A-6DD5D3AEA998}"/>
                      </a:ext>
                    </a:extLst>
                  </p:cNvPr>
                  <p:cNvSpPr/>
                  <p:nvPr/>
                </p:nvSpPr>
                <p:spPr>
                  <a:xfrm>
                    <a:off x="6293084" y="3860261"/>
                    <a:ext cx="1093514" cy="1093514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2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  <p:sp>
                <p:nvSpPr>
                  <p:cNvPr id="157" name="타원 156">
                    <a:extLst>
                      <a:ext uri="{FF2B5EF4-FFF2-40B4-BE49-F238E27FC236}">
                        <a16:creationId xmlns:a16="http://schemas.microsoft.com/office/drawing/2014/main" id="{E253506C-7C49-334B-C508-44DAF5EFDA81}"/>
                      </a:ext>
                    </a:extLst>
                  </p:cNvPr>
                  <p:cNvSpPr/>
                  <p:nvPr/>
                </p:nvSpPr>
                <p:spPr>
                  <a:xfrm>
                    <a:off x="6739992" y="4313568"/>
                    <a:ext cx="199697" cy="199697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cxnSp>
                <p:nvCxnSpPr>
                  <p:cNvPr id="158" name="직선 연결선[R] 157">
                    <a:extLst>
                      <a:ext uri="{FF2B5EF4-FFF2-40B4-BE49-F238E27FC236}">
                        <a16:creationId xmlns:a16="http://schemas.microsoft.com/office/drawing/2014/main" id="{9E74E31F-1B45-8A4F-3BEF-23DB5721C41F}"/>
                      </a:ext>
                    </a:extLst>
                  </p:cNvPr>
                  <p:cNvCxnSpPr>
                    <a:cxnSpLocks/>
                    <a:endCxn id="152" idx="7"/>
                  </p:cNvCxnSpPr>
                  <p:nvPr/>
                </p:nvCxnSpPr>
                <p:spPr>
                  <a:xfrm flipH="1">
                    <a:off x="4862713" y="3074539"/>
                    <a:ext cx="1359976" cy="678520"/>
                  </a:xfrm>
                  <a:prstGeom prst="line">
                    <a:avLst/>
                  </a:prstGeom>
                  <a:ln w="38100">
                    <a:solidFill>
                      <a:schemeClr val="tx2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직선 연결선[R] 158">
                    <a:extLst>
                      <a:ext uri="{FF2B5EF4-FFF2-40B4-BE49-F238E27FC236}">
                        <a16:creationId xmlns:a16="http://schemas.microsoft.com/office/drawing/2014/main" id="{6F847938-D64C-626E-CB84-7D6632B8F1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70450" y="2622207"/>
                    <a:ext cx="502178" cy="0"/>
                  </a:xfrm>
                  <a:prstGeom prst="line">
                    <a:avLst/>
                  </a:prstGeom>
                  <a:ln w="38100">
                    <a:solidFill>
                      <a:schemeClr val="tx2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직선 연결선[R] 159">
                    <a:extLst>
                      <a:ext uri="{FF2B5EF4-FFF2-40B4-BE49-F238E27FC236}">
                        <a16:creationId xmlns:a16="http://schemas.microsoft.com/office/drawing/2014/main" id="{FA0E508B-C668-7C95-C7C2-9A1A465B4B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38554" y="2224273"/>
                    <a:ext cx="502178" cy="0"/>
                  </a:xfrm>
                  <a:prstGeom prst="line">
                    <a:avLst/>
                  </a:prstGeom>
                  <a:ln w="38100">
                    <a:solidFill>
                      <a:schemeClr val="tx2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직선 연결선[R] 160">
                    <a:extLst>
                      <a:ext uri="{FF2B5EF4-FFF2-40B4-BE49-F238E27FC236}">
                        <a16:creationId xmlns:a16="http://schemas.microsoft.com/office/drawing/2014/main" id="{CC3F1EC0-8D13-4424-790E-B74187C7EA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691654" y="3540260"/>
                    <a:ext cx="15917" cy="751798"/>
                  </a:xfrm>
                  <a:prstGeom prst="line">
                    <a:avLst/>
                  </a:prstGeom>
                  <a:ln w="38100">
                    <a:solidFill>
                      <a:schemeClr val="tx2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직선 연결선[R] 161">
                    <a:extLst>
                      <a:ext uri="{FF2B5EF4-FFF2-40B4-BE49-F238E27FC236}">
                        <a16:creationId xmlns:a16="http://schemas.microsoft.com/office/drawing/2014/main" id="{39BEF85B-A471-B770-2D38-E50CFE6C8A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592242" y="3540260"/>
                    <a:ext cx="230658" cy="0"/>
                  </a:xfrm>
                  <a:prstGeom prst="line">
                    <a:avLst/>
                  </a:prstGeom>
                  <a:ln w="38100">
                    <a:solidFill>
                      <a:schemeClr val="tx2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직선 연결선[R] 162">
                    <a:extLst>
                      <a:ext uri="{FF2B5EF4-FFF2-40B4-BE49-F238E27FC236}">
                        <a16:creationId xmlns:a16="http://schemas.microsoft.com/office/drawing/2014/main" id="{3D929979-7958-A35E-F0AE-48087F5F09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572372" y="4292058"/>
                    <a:ext cx="230658" cy="0"/>
                  </a:xfrm>
                  <a:prstGeom prst="line">
                    <a:avLst/>
                  </a:prstGeom>
                  <a:ln w="38100">
                    <a:solidFill>
                      <a:schemeClr val="tx2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4" name="타원 163">
                    <a:extLst>
                      <a:ext uri="{FF2B5EF4-FFF2-40B4-BE49-F238E27FC236}">
                        <a16:creationId xmlns:a16="http://schemas.microsoft.com/office/drawing/2014/main" id="{475CB77F-125C-31A3-C8DF-0D14CA8CAF84}"/>
                      </a:ext>
                    </a:extLst>
                  </p:cNvPr>
                  <p:cNvSpPr/>
                  <p:nvPr/>
                </p:nvSpPr>
                <p:spPr>
                  <a:xfrm>
                    <a:off x="2390551" y="3925835"/>
                    <a:ext cx="962366" cy="96236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2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  <p:sp>
                <p:nvSpPr>
                  <p:cNvPr id="165" name="타원 164">
                    <a:extLst>
                      <a:ext uri="{FF2B5EF4-FFF2-40B4-BE49-F238E27FC236}">
                        <a16:creationId xmlns:a16="http://schemas.microsoft.com/office/drawing/2014/main" id="{BF8F7CA8-458D-E39D-F3E8-8E9EE7FB2F6B}"/>
                      </a:ext>
                    </a:extLst>
                  </p:cNvPr>
                  <p:cNvSpPr/>
                  <p:nvPr/>
                </p:nvSpPr>
                <p:spPr>
                  <a:xfrm>
                    <a:off x="6362476" y="3925835"/>
                    <a:ext cx="962366" cy="96236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2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</p:grpSp>
            <p:cxnSp>
              <p:nvCxnSpPr>
                <p:cNvPr id="140" name="직선 연결선[R] 139">
                  <a:extLst>
                    <a:ext uri="{FF2B5EF4-FFF2-40B4-BE49-F238E27FC236}">
                      <a16:creationId xmlns:a16="http://schemas.microsoft.com/office/drawing/2014/main" id="{6FC1384E-0C72-6E37-0CA3-F6481A92D36E}"/>
                    </a:ext>
                  </a:extLst>
                </p:cNvPr>
                <p:cNvCxnSpPr>
                  <a:cxnSpLocks/>
                  <a:endCxn id="157" idx="2"/>
                </p:cNvCxnSpPr>
                <p:nvPr/>
              </p:nvCxnSpPr>
              <p:spPr>
                <a:xfrm flipV="1">
                  <a:off x="5600493" y="1953414"/>
                  <a:ext cx="463223" cy="1721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41" name="호 140">
                  <a:extLst>
                    <a:ext uri="{FF2B5EF4-FFF2-40B4-BE49-F238E27FC236}">
                      <a16:creationId xmlns:a16="http://schemas.microsoft.com/office/drawing/2014/main" id="{6ABECF05-6445-ECE8-21A0-2E6754085468}"/>
                    </a:ext>
                  </a:extLst>
                </p:cNvPr>
                <p:cNvSpPr/>
                <p:nvPr/>
              </p:nvSpPr>
              <p:spPr>
                <a:xfrm rot="5400000">
                  <a:off x="5892168" y="1698973"/>
                  <a:ext cx="548883" cy="548883"/>
                </a:xfrm>
                <a:prstGeom prst="arc">
                  <a:avLst>
                    <a:gd name="adj1" fmla="val 5680887"/>
                    <a:gd name="adj2" fmla="val 8577552"/>
                  </a:avLst>
                </a:pr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cxnSp>
              <p:nvCxnSpPr>
                <p:cNvPr id="146" name="꺾인 연결선[E] 145">
                  <a:extLst>
                    <a:ext uri="{FF2B5EF4-FFF2-40B4-BE49-F238E27FC236}">
                      <a16:creationId xmlns:a16="http://schemas.microsoft.com/office/drawing/2014/main" id="{2E0B0B2D-56C9-085D-4D22-947E52F743CF}"/>
                    </a:ext>
                  </a:extLst>
                </p:cNvPr>
                <p:cNvCxnSpPr>
                  <a:cxnSpLocks/>
                  <a:stCxn id="108" idx="0"/>
                  <a:endCxn id="46" idx="1"/>
                </p:cNvCxnSpPr>
                <p:nvPr/>
              </p:nvCxnSpPr>
              <p:spPr>
                <a:xfrm rot="5400000" flipH="1" flipV="1">
                  <a:off x="6207113" y="1390023"/>
                  <a:ext cx="336212" cy="470491"/>
                </a:xfrm>
                <a:prstGeom prst="bentConnector2">
                  <a:avLst/>
                </a:prstGeom>
                <a:ln w="12700"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676395A3-B750-F34F-FB5E-0683EB3E2004}"/>
                  </a:ext>
                </a:extLst>
              </p:cNvPr>
              <p:cNvSpPr txBox="1"/>
              <p:nvPr/>
            </p:nvSpPr>
            <p:spPr>
              <a:xfrm flipH="1">
                <a:off x="4516380" y="1926175"/>
                <a:ext cx="190785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kumimoji="1" lang="en-US" altLang="ko-Kore-KR" b="1" spc="-40" dirty="0">
                    <a:latin typeface="+mn-ea"/>
                  </a:rPr>
                  <a:t>A</a:t>
                </a:r>
                <a:endParaRPr kumimoji="1" lang="ko-Kore-KR" altLang="en-US" b="1" spc="-40" dirty="0">
                  <a:latin typeface="+mn-ea"/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8691059-55A0-0385-5CFA-044ACD4E2F42}"/>
                  </a:ext>
                </a:extLst>
              </p:cNvPr>
              <p:cNvSpPr txBox="1"/>
              <p:nvPr/>
            </p:nvSpPr>
            <p:spPr>
              <a:xfrm flipH="1">
                <a:off x="4234613" y="1325963"/>
                <a:ext cx="15724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kumimoji="1" lang="en-US" altLang="ko-Kore-KR" b="1" spc="-40" dirty="0">
                    <a:latin typeface="+mn-ea"/>
                  </a:rPr>
                  <a:t>B</a:t>
                </a:r>
                <a:endParaRPr kumimoji="1" lang="ko-Kore-KR" altLang="en-US" b="1" spc="-40" dirty="0">
                  <a:latin typeface="+mn-ea"/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EE36E83E-5137-6BA2-564D-FAF5F795D09C}"/>
                  </a:ext>
                </a:extLst>
              </p:cNvPr>
              <p:cNvSpPr txBox="1"/>
              <p:nvPr/>
            </p:nvSpPr>
            <p:spPr>
              <a:xfrm flipH="1">
                <a:off x="2362207" y="1741926"/>
                <a:ext cx="16754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kumimoji="1" lang="en-US" altLang="ko-Kore-KR" b="1" spc="-40" dirty="0">
                    <a:latin typeface="+mn-ea"/>
                  </a:rPr>
                  <a:t>C</a:t>
                </a:r>
                <a:endParaRPr kumimoji="1" lang="ko-Kore-KR" altLang="en-US" b="1" spc="-40" dirty="0">
                  <a:latin typeface="+mn-ea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5BC6C1A8-1710-5E57-9C85-63ECF1CC5726}"/>
                  </a:ext>
                </a:extLst>
              </p:cNvPr>
              <p:cNvSpPr txBox="1"/>
              <p:nvPr/>
            </p:nvSpPr>
            <p:spPr>
              <a:xfrm flipH="1">
                <a:off x="2668694" y="1143293"/>
                <a:ext cx="150852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kumimoji="1" lang="en-US" altLang="ko-Kore-KR" b="1" spc="-40" dirty="0">
                    <a:latin typeface="+mn-ea"/>
                  </a:rPr>
                  <a:t>D</a:t>
                </a:r>
                <a:endParaRPr kumimoji="1" lang="ko-Kore-KR" altLang="en-US" b="1" spc="-40" dirty="0">
                  <a:latin typeface="+mn-ea"/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0FA0718-52E2-12A1-FC46-1BB401FB2C40}"/>
                  </a:ext>
                </a:extLst>
              </p:cNvPr>
              <p:cNvSpPr txBox="1"/>
              <p:nvPr/>
            </p:nvSpPr>
            <p:spPr>
              <a:xfrm flipH="1">
                <a:off x="3560618" y="1301076"/>
                <a:ext cx="14339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kumimoji="1" lang="en-US" altLang="ko-Kore-KR" b="1" spc="-40" dirty="0">
                    <a:latin typeface="+mn-ea"/>
                  </a:rPr>
                  <a:t>E</a:t>
                </a:r>
                <a:endParaRPr kumimoji="1" lang="ko-Kore-KR" altLang="en-US" b="1" spc="-40" dirty="0">
                  <a:latin typeface="+mn-ea"/>
                </a:endParaRP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0F73555-BA64-846C-89FA-3C70249330DD}"/>
                  </a:ext>
                </a:extLst>
              </p:cNvPr>
              <p:cNvSpPr txBox="1"/>
              <p:nvPr/>
            </p:nvSpPr>
            <p:spPr>
              <a:xfrm flipH="1">
                <a:off x="3078915" y="1595230"/>
                <a:ext cx="6036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kumimoji="1" lang="en-US" altLang="ko-Kore-KR" b="1" spc="-40" dirty="0">
                    <a:latin typeface="+mn-ea"/>
                  </a:rPr>
                  <a:t>F</a:t>
                </a:r>
                <a:endParaRPr kumimoji="1" lang="ko-Kore-KR" altLang="en-US" b="1" spc="-40" dirty="0">
                  <a:latin typeface="+mn-ea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E4622DB-B72B-DD4B-A359-0EA528F87022}"/>
                </a:ext>
              </a:extLst>
            </p:cNvPr>
            <p:cNvSpPr txBox="1"/>
            <p:nvPr/>
          </p:nvSpPr>
          <p:spPr>
            <a:xfrm>
              <a:off x="5628165" y="1266797"/>
              <a:ext cx="276358" cy="6463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ore-KR" sz="1400" i="1" spc="-40" dirty="0">
                  <a:latin typeface="+mn-ea"/>
                </a:rPr>
                <a:t>A-1</a:t>
              </a:r>
            </a:p>
            <a:p>
              <a:pPr algn="l"/>
              <a:r>
                <a:rPr kumimoji="1" lang="en-US" altLang="ko-Kore-KR" sz="1400" i="1" spc="-40" dirty="0">
                  <a:latin typeface="+mn-ea"/>
                </a:rPr>
                <a:t>A-2</a:t>
              </a:r>
            </a:p>
            <a:p>
              <a:pPr algn="l"/>
              <a:r>
                <a:rPr kumimoji="1" lang="en-US" altLang="ko-Kore-KR" sz="1400" i="1" spc="-40" dirty="0">
                  <a:latin typeface="+mn-ea"/>
                </a:rPr>
                <a:t>A-3</a:t>
              </a:r>
              <a:endParaRPr kumimoji="1" lang="ko-Kore-KR" altLang="en-US" sz="1400" i="1" spc="-40" dirty="0">
                <a:latin typeface="+mn-ea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137D16-5849-8D3D-DB07-2928B17635B4}"/>
                </a:ext>
              </a:extLst>
            </p:cNvPr>
            <p:cNvSpPr txBox="1"/>
            <p:nvPr/>
          </p:nvSpPr>
          <p:spPr>
            <a:xfrm>
              <a:off x="5643990" y="758879"/>
              <a:ext cx="261931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ore-KR" sz="1400" i="1" spc="-40" dirty="0">
                  <a:latin typeface="+mn-ea"/>
                </a:rPr>
                <a:t>B-1</a:t>
              </a:r>
              <a:endParaRPr kumimoji="1" lang="ko-Kore-KR" altLang="en-US" sz="1400" i="1" spc="-40" dirty="0">
                <a:latin typeface="+mn-ea"/>
              </a:endParaRPr>
            </a:p>
          </p:txBody>
        </p:sp>
      </p:grp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1C677A7B-E278-2AA5-4DC0-E885D1D591CF}"/>
              </a:ext>
            </a:extLst>
          </p:cNvPr>
          <p:cNvCxnSpPr>
            <a:cxnSpLocks/>
            <a:stCxn id="109" idx="0"/>
            <a:endCxn id="18" idx="1"/>
          </p:cNvCxnSpPr>
          <p:nvPr/>
        </p:nvCxnSpPr>
        <p:spPr>
          <a:xfrm rot="5400000" flipH="1" flipV="1">
            <a:off x="3764922" y="873524"/>
            <a:ext cx="459362" cy="784855"/>
          </a:xfrm>
          <a:prstGeom prst="bentConnector2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42A4399-2E2D-6335-C0B4-0C92768BC704}"/>
              </a:ext>
            </a:extLst>
          </p:cNvPr>
          <p:cNvSpPr txBox="1"/>
          <p:nvPr/>
        </p:nvSpPr>
        <p:spPr>
          <a:xfrm>
            <a:off x="3054364" y="1850103"/>
            <a:ext cx="25071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400" i="1" spc="-40" dirty="0">
                <a:latin typeface="+mn-ea"/>
              </a:rPr>
              <a:t>E-1</a:t>
            </a:r>
            <a:endParaRPr kumimoji="1" lang="ko-Kore-KR" altLang="en-US" sz="1400" i="1" spc="-40" dirty="0">
              <a:latin typeface="+mn-ea"/>
            </a:endParaRPr>
          </a:p>
        </p:txBody>
      </p:sp>
      <p:cxnSp>
        <p:nvCxnSpPr>
          <p:cNvPr id="35" name="꺾인 연결선[E] 34">
            <a:extLst>
              <a:ext uri="{FF2B5EF4-FFF2-40B4-BE49-F238E27FC236}">
                <a16:creationId xmlns:a16="http://schemas.microsoft.com/office/drawing/2014/main" id="{26A2D010-D29E-0EAE-ADF5-8151D7D29F41}"/>
              </a:ext>
            </a:extLst>
          </p:cNvPr>
          <p:cNvCxnSpPr>
            <a:cxnSpLocks/>
            <a:stCxn id="34" idx="1"/>
            <a:endCxn id="112" idx="2"/>
          </p:cNvCxnSpPr>
          <p:nvPr/>
        </p:nvCxnSpPr>
        <p:spPr>
          <a:xfrm rot="10800000">
            <a:off x="2921260" y="1747745"/>
            <a:ext cx="133104" cy="210081"/>
          </a:xfrm>
          <a:prstGeom prst="bentConnector2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4970B907-FA89-3A56-FA1F-98ECF95F20FE}"/>
              </a:ext>
            </a:extLst>
          </p:cNvPr>
          <p:cNvSpPr txBox="1"/>
          <p:nvPr/>
        </p:nvSpPr>
        <p:spPr>
          <a:xfrm>
            <a:off x="2601777" y="2352675"/>
            <a:ext cx="25071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400" i="1" spc="-40" dirty="0">
                <a:latin typeface="+mn-ea"/>
              </a:rPr>
              <a:t>F-1</a:t>
            </a:r>
            <a:endParaRPr kumimoji="1" lang="ko-Kore-KR" altLang="en-US" sz="1400" i="1" spc="-40" dirty="0">
              <a:latin typeface="+mn-ea"/>
            </a:endParaRPr>
          </a:p>
        </p:txBody>
      </p:sp>
      <p:cxnSp>
        <p:nvCxnSpPr>
          <p:cNvPr id="60" name="꺾인 연결선[E] 59">
            <a:extLst>
              <a:ext uri="{FF2B5EF4-FFF2-40B4-BE49-F238E27FC236}">
                <a16:creationId xmlns:a16="http://schemas.microsoft.com/office/drawing/2014/main" id="{102EF517-6862-49B3-E893-8975ED1D065F}"/>
              </a:ext>
            </a:extLst>
          </p:cNvPr>
          <p:cNvCxnSpPr>
            <a:cxnSpLocks/>
            <a:stCxn id="59" idx="0"/>
            <a:endCxn id="152" idx="6"/>
          </p:cNvCxnSpPr>
          <p:nvPr/>
        </p:nvCxnSpPr>
        <p:spPr>
          <a:xfrm rot="16200000" flipV="1">
            <a:off x="2425450" y="2050993"/>
            <a:ext cx="442503" cy="160862"/>
          </a:xfrm>
          <a:prstGeom prst="bentConnector2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9CCEA951-56F4-6B26-00D3-2B6DB52C35E8}"/>
              </a:ext>
            </a:extLst>
          </p:cNvPr>
          <p:cNvSpPr txBox="1"/>
          <p:nvPr/>
        </p:nvSpPr>
        <p:spPr>
          <a:xfrm>
            <a:off x="1758864" y="2356455"/>
            <a:ext cx="27154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400" i="1" spc="-40" dirty="0">
                <a:latin typeface="+mn-ea"/>
              </a:rPr>
              <a:t>C-1</a:t>
            </a:r>
            <a:endParaRPr kumimoji="1" lang="ko-Kore-KR" altLang="en-US" sz="1400" i="1" spc="-40" dirty="0">
              <a:latin typeface="+mn-ea"/>
            </a:endParaRPr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B3ED819D-9E94-3325-5620-6F04053739DE}"/>
              </a:ext>
            </a:extLst>
          </p:cNvPr>
          <p:cNvCxnSpPr>
            <a:cxnSpLocks/>
            <a:stCxn id="70" idx="0"/>
            <a:endCxn id="110" idx="2"/>
          </p:cNvCxnSpPr>
          <p:nvPr/>
        </p:nvCxnSpPr>
        <p:spPr>
          <a:xfrm rot="16200000" flipV="1">
            <a:off x="1730851" y="2192667"/>
            <a:ext cx="167861" cy="159716"/>
          </a:xfrm>
          <a:prstGeom prst="bentConnector3">
            <a:avLst>
              <a:gd name="adj1" fmla="val 50000"/>
            </a:avLst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E586B6F3-EE27-993E-D968-437A0C679188}"/>
              </a:ext>
            </a:extLst>
          </p:cNvPr>
          <p:cNvSpPr txBox="1"/>
          <p:nvPr/>
        </p:nvSpPr>
        <p:spPr>
          <a:xfrm>
            <a:off x="2259837" y="830809"/>
            <a:ext cx="28597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400" i="1" spc="-40" dirty="0">
                <a:latin typeface="+mn-ea"/>
              </a:rPr>
              <a:t>D-1</a:t>
            </a:r>
            <a:endParaRPr kumimoji="1" lang="ko-Kore-KR" altLang="en-US" sz="1400" i="1" spc="-40" dirty="0">
              <a:latin typeface="+mn-ea"/>
            </a:endParaRPr>
          </a:p>
        </p:txBody>
      </p: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DB61B852-7F57-9F19-28D9-E0AE17EE2CA2}"/>
              </a:ext>
            </a:extLst>
          </p:cNvPr>
          <p:cNvCxnSpPr>
            <a:cxnSpLocks/>
            <a:stCxn id="81" idx="1"/>
            <a:endCxn id="111" idx="0"/>
          </p:cNvCxnSpPr>
          <p:nvPr/>
        </p:nvCxnSpPr>
        <p:spPr>
          <a:xfrm rot="10800000" flipV="1">
            <a:off x="2033063" y="938530"/>
            <a:ext cx="226774" cy="374431"/>
          </a:xfrm>
          <a:prstGeom prst="bentConnector2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14D079E-5266-8988-182C-B94FE5A77FF8}"/>
              </a:ext>
            </a:extLst>
          </p:cNvPr>
          <p:cNvSpPr txBox="1"/>
          <p:nvPr/>
        </p:nvSpPr>
        <p:spPr>
          <a:xfrm>
            <a:off x="11575631" y="5108475"/>
            <a:ext cx="606563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Is it optimal choice? </a:t>
            </a:r>
            <a:r>
              <a:rPr kumimoji="1" lang="en-US" altLang="ko-Kore-KR" spc="-40" dirty="0">
                <a:latin typeface="+mn-ea"/>
                <a:sym typeface="Wingdings" pitchFamily="2" charset="2"/>
              </a:rPr>
              <a:t> Check </a:t>
            </a:r>
            <a:r>
              <a:rPr kumimoji="1" lang="en-US" altLang="ko-Kore-KR" sz="2000" b="1" spc="-40" dirty="0">
                <a:latin typeface="+mn-ea"/>
                <a:sym typeface="Wingdings" pitchFamily="2" charset="2"/>
              </a:rPr>
              <a:t>indirect DP change flow !</a:t>
            </a:r>
            <a:endParaRPr kumimoji="1" lang="ko-Kore-KR" altLang="en-US" b="1" spc="-4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AE0C8-D81E-4C9E-AF8F-4DA160783585}"/>
              </a:ext>
            </a:extLst>
          </p:cNvPr>
          <p:cNvSpPr txBox="1"/>
          <p:nvPr/>
        </p:nvSpPr>
        <p:spPr>
          <a:xfrm>
            <a:off x="9916206" y="5139253"/>
            <a:ext cx="152920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Share A-1, C-1)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2608A6-6B73-7373-EC78-8DCD4B4C3C7C}"/>
              </a:ext>
            </a:extLst>
          </p:cNvPr>
          <p:cNvSpPr txBox="1"/>
          <p:nvPr/>
        </p:nvSpPr>
        <p:spPr>
          <a:xfrm>
            <a:off x="116758" y="6204071"/>
            <a:ext cx="435151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FR</a:t>
            </a:r>
            <a:r>
              <a:rPr kumimoji="1" lang="en-US" altLang="ko-Kore-KR" spc="-40" baseline="-25000" dirty="0">
                <a:latin typeface="+mn-ea"/>
              </a:rPr>
              <a:t>1</a:t>
            </a:r>
            <a:r>
              <a:rPr kumimoji="1" lang="en-US" altLang="ko-Kore-KR" spc="-40" dirty="0">
                <a:latin typeface="+mn-ea"/>
              </a:rPr>
              <a:t> U FR</a:t>
            </a:r>
            <a:r>
              <a:rPr kumimoji="1" lang="en-US" altLang="ko-Kore-KR" spc="-40" baseline="-25000" dirty="0">
                <a:latin typeface="+mn-ea"/>
              </a:rPr>
              <a:t>2 </a:t>
            </a:r>
            <a:r>
              <a:rPr kumimoji="1" lang="en-US" altLang="ko-Kore-KR" spc="-40" dirty="0">
                <a:latin typeface="+mn-ea"/>
              </a:rPr>
              <a:t>U FR</a:t>
            </a:r>
            <a:r>
              <a:rPr kumimoji="1" lang="en-US" altLang="ko-Kore-KR" spc="-40" baseline="-25000" dirty="0">
                <a:latin typeface="+mn-ea"/>
              </a:rPr>
              <a:t>3 </a:t>
            </a:r>
            <a:r>
              <a:rPr kumimoji="1" lang="en-US" altLang="ko-Kore-KR" spc="-40" dirty="0">
                <a:latin typeface="+mn-ea"/>
              </a:rPr>
              <a:t> = {</a:t>
            </a:r>
            <a:r>
              <a:rPr kumimoji="1" lang="en-US" altLang="ko-Kore-KR" b="1" spc="-40" dirty="0">
                <a:solidFill>
                  <a:srgbClr val="C00000"/>
                </a:solidFill>
                <a:latin typeface="+mn-ea"/>
              </a:rPr>
              <a:t>A-1</a:t>
            </a:r>
            <a:r>
              <a:rPr kumimoji="1" lang="en-US" altLang="ko-Kore-KR" spc="-40" dirty="0">
                <a:latin typeface="+mn-ea"/>
              </a:rPr>
              <a:t>, A-2, </a:t>
            </a:r>
            <a:r>
              <a:rPr kumimoji="1" lang="en-US" altLang="ko-Kore-KR" b="1" spc="-40" dirty="0">
                <a:solidFill>
                  <a:srgbClr val="C00000"/>
                </a:solidFill>
                <a:latin typeface="+mn-ea"/>
              </a:rPr>
              <a:t>C-1</a:t>
            </a:r>
            <a:r>
              <a:rPr kumimoji="1" lang="en-US" altLang="ko-Kore-KR" spc="-40" dirty="0">
                <a:latin typeface="+mn-ea"/>
              </a:rPr>
              <a:t>, D-1, E-1}</a:t>
            </a:r>
            <a:endParaRPr kumimoji="1" lang="ko-Kore-KR" altLang="en-US" spc="-40" dirty="0">
              <a:latin typeface="+mn-ea"/>
            </a:endParaRPr>
          </a:p>
        </p:txBody>
      </p:sp>
      <p:graphicFrame>
        <p:nvGraphicFramePr>
          <p:cNvPr id="16" name="표 6">
            <a:extLst>
              <a:ext uri="{FF2B5EF4-FFF2-40B4-BE49-F238E27FC236}">
                <a16:creationId xmlns:a16="http://schemas.microsoft.com/office/drawing/2014/main" id="{B2687A9E-3C5A-2981-E22C-41F126DF3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01845"/>
              </p:ext>
            </p:extLst>
          </p:nvPr>
        </p:nvGraphicFramePr>
        <p:xfrm>
          <a:off x="787181" y="3288510"/>
          <a:ext cx="2814996" cy="27450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0956">
                  <a:extLst>
                    <a:ext uri="{9D8B030D-6E8A-4147-A177-3AD203B41FA5}">
                      <a16:colId xmlns:a16="http://schemas.microsoft.com/office/drawing/2014/main" val="1223708999"/>
                    </a:ext>
                  </a:extLst>
                </a:gridCol>
                <a:gridCol w="312255">
                  <a:extLst>
                    <a:ext uri="{9D8B030D-6E8A-4147-A177-3AD203B41FA5}">
                      <a16:colId xmlns:a16="http://schemas.microsoft.com/office/drawing/2014/main" val="2132387630"/>
                    </a:ext>
                  </a:extLst>
                </a:gridCol>
                <a:gridCol w="236275">
                  <a:extLst>
                    <a:ext uri="{9D8B030D-6E8A-4147-A177-3AD203B41FA5}">
                      <a16:colId xmlns:a16="http://schemas.microsoft.com/office/drawing/2014/main" val="1372662273"/>
                    </a:ext>
                  </a:extLst>
                </a:gridCol>
                <a:gridCol w="236275">
                  <a:extLst>
                    <a:ext uri="{9D8B030D-6E8A-4147-A177-3AD203B41FA5}">
                      <a16:colId xmlns:a16="http://schemas.microsoft.com/office/drawing/2014/main" val="1999170121"/>
                    </a:ext>
                  </a:extLst>
                </a:gridCol>
                <a:gridCol w="236275">
                  <a:extLst>
                    <a:ext uri="{9D8B030D-6E8A-4147-A177-3AD203B41FA5}">
                      <a16:colId xmlns:a16="http://schemas.microsoft.com/office/drawing/2014/main" val="971049935"/>
                    </a:ext>
                  </a:extLst>
                </a:gridCol>
                <a:gridCol w="293094">
                  <a:extLst>
                    <a:ext uri="{9D8B030D-6E8A-4147-A177-3AD203B41FA5}">
                      <a16:colId xmlns:a16="http://schemas.microsoft.com/office/drawing/2014/main" val="2499008506"/>
                    </a:ext>
                  </a:extLst>
                </a:gridCol>
                <a:gridCol w="300584">
                  <a:extLst>
                    <a:ext uri="{9D8B030D-6E8A-4147-A177-3AD203B41FA5}">
                      <a16:colId xmlns:a16="http://schemas.microsoft.com/office/drawing/2014/main" val="3566824397"/>
                    </a:ext>
                  </a:extLst>
                </a:gridCol>
                <a:gridCol w="300584">
                  <a:extLst>
                    <a:ext uri="{9D8B030D-6E8A-4147-A177-3AD203B41FA5}">
                      <a16:colId xmlns:a16="http://schemas.microsoft.com/office/drawing/2014/main" val="2393447627"/>
                    </a:ext>
                  </a:extLst>
                </a:gridCol>
                <a:gridCol w="293094">
                  <a:extLst>
                    <a:ext uri="{9D8B030D-6E8A-4147-A177-3AD203B41FA5}">
                      <a16:colId xmlns:a16="http://schemas.microsoft.com/office/drawing/2014/main" val="2916024733"/>
                    </a:ext>
                  </a:extLst>
                </a:gridCol>
                <a:gridCol w="285604">
                  <a:extLst>
                    <a:ext uri="{9D8B030D-6E8A-4147-A177-3AD203B41FA5}">
                      <a16:colId xmlns:a16="http://schemas.microsoft.com/office/drawing/2014/main" val="3282151620"/>
                    </a:ext>
                  </a:extLst>
                </a:gridCol>
              </a:tblGrid>
              <a:tr h="2827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3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467" marR="60467" marT="30233" marB="30233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3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60467" marR="60467" marT="30233" marB="30233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ore-KR" sz="1300" b="0" dirty="0">
                          <a:solidFill>
                            <a:schemeClr val="bg1"/>
                          </a:solidFill>
                          <a:latin typeface="+mj-lt"/>
                        </a:rPr>
                        <a:t>A</a:t>
                      </a:r>
                      <a:endParaRPr lang="ko-Kore-KR" altLang="en-US" sz="13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86281" marR="86281" marT="43141" marB="43141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b="0" dirty="0">
                          <a:solidFill>
                            <a:schemeClr val="bg1"/>
                          </a:solidFill>
                          <a:latin typeface="+mj-lt"/>
                        </a:rPr>
                        <a:t>B</a:t>
                      </a:r>
                      <a:endParaRPr lang="ko-Kore-KR" altLang="en-US" sz="13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81387" marR="81387" marT="40693" marB="4069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ko-Kore-KR" altLang="en-US" sz="13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81387" marR="81387" marT="40693" marB="4069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b="0" dirty="0">
                          <a:solidFill>
                            <a:schemeClr val="bg1"/>
                          </a:solidFill>
                          <a:latin typeface="+mj-lt"/>
                        </a:rPr>
                        <a:t>D</a:t>
                      </a:r>
                      <a:endParaRPr lang="ko-Kore-KR" altLang="en-US" sz="13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81387" marR="81387" marT="40693" marB="4069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b="0" dirty="0">
                          <a:solidFill>
                            <a:schemeClr val="bg1"/>
                          </a:solidFill>
                          <a:latin typeface="+mj-lt"/>
                        </a:rPr>
                        <a:t>E</a:t>
                      </a:r>
                      <a:endParaRPr lang="ko-Kore-KR" altLang="en-US" sz="13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81387" marR="81387" marT="40693" marB="4069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endParaRPr lang="ko-Kore-KR" altLang="en-US" sz="13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81387" marR="81387" marT="40693" marB="40693" anchor="ctr"/>
                </a:tc>
                <a:extLst>
                  <a:ext uri="{0D108BD9-81ED-4DB2-BD59-A6C34878D82A}">
                    <a16:rowId xmlns:a16="http://schemas.microsoft.com/office/drawing/2014/main" val="1074469483"/>
                  </a:ext>
                </a:extLst>
              </a:tr>
              <a:tr h="2617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3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467" marR="60467" marT="30233" marB="30233" vert="eaVert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dirty="0">
                          <a:latin typeface="+mj-lt"/>
                        </a:rPr>
                        <a:t>DP</a:t>
                      </a:r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 dirty="0">
                          <a:latin typeface="+mj-lt"/>
                        </a:rPr>
                        <a:t>1</a:t>
                      </a:r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dirty="0">
                          <a:latin typeface="+mj-lt"/>
                        </a:rPr>
                        <a:t>2</a:t>
                      </a:r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dirty="0">
                          <a:latin typeface="+mj-lt"/>
                        </a:rPr>
                        <a:t>3</a:t>
                      </a:r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 dirty="0">
                          <a:latin typeface="+mj-lt"/>
                        </a:rPr>
                        <a:t>1</a:t>
                      </a:r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dirty="0">
                          <a:latin typeface="+mj-lt"/>
                        </a:rPr>
                        <a:t>1</a:t>
                      </a:r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dirty="0">
                          <a:latin typeface="+mj-lt"/>
                        </a:rPr>
                        <a:t>1</a:t>
                      </a:r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dirty="0">
                          <a:latin typeface="+mj-lt"/>
                        </a:rPr>
                        <a:t>1</a:t>
                      </a:r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dirty="0">
                          <a:latin typeface="+mj-lt"/>
                        </a:rPr>
                        <a:t>1</a:t>
                      </a:r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/>
                </a:tc>
                <a:extLst>
                  <a:ext uri="{0D108BD9-81ED-4DB2-BD59-A6C34878D82A}">
                    <a16:rowId xmlns:a16="http://schemas.microsoft.com/office/drawing/2014/main" val="1509310541"/>
                  </a:ext>
                </a:extLst>
              </a:tr>
              <a:tr h="261789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86281" marR="86281" marT="43141" marB="43141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 dirty="0">
                          <a:latin typeface="+mj-lt"/>
                        </a:rPr>
                        <a:t>1</a:t>
                      </a:r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dirty="0">
                          <a:latin typeface="+mj-lt"/>
                        </a:rPr>
                        <a:t>x</a:t>
                      </a:r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dirty="0">
                          <a:latin typeface="+mj-lt"/>
                        </a:rPr>
                        <a:t>x</a:t>
                      </a:r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71290227"/>
                  </a:ext>
                </a:extLst>
              </a:tr>
              <a:tr h="26178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dirty="0">
                          <a:latin typeface="+mj-lt"/>
                        </a:rPr>
                        <a:t>2</a:t>
                      </a:r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dirty="0">
                          <a:latin typeface="+mj-lt"/>
                        </a:rPr>
                        <a:t>x</a:t>
                      </a:r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09766992"/>
                  </a:ext>
                </a:extLst>
              </a:tr>
              <a:tr h="26178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dirty="0">
                          <a:latin typeface="+mj-lt"/>
                        </a:rPr>
                        <a:t>3</a:t>
                      </a:r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dirty="0">
                          <a:latin typeface="+mj-lt"/>
                        </a:rPr>
                        <a:t>x</a:t>
                      </a:r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3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60467" marR="60467" marT="30233" marB="30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3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60467" marR="60467" marT="30233" marB="30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3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60467" marR="60467" marT="30233" marB="30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3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60467" marR="60467" marT="30233" marB="30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3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60467" marR="60467" marT="30233" marB="30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105521"/>
                  </a:ext>
                </a:extLst>
              </a:tr>
              <a:tr h="2827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1387" marR="81387" marT="40693" marB="40693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 dirty="0">
                          <a:latin typeface="+mj-lt"/>
                        </a:rPr>
                        <a:t>1</a:t>
                      </a:r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dirty="0">
                          <a:latin typeface="+mj-lt"/>
                        </a:rPr>
                        <a:t>x</a:t>
                      </a:r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3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60467" marR="60467" marT="30233" marB="30233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dirty="0">
                          <a:latin typeface="+mj-lt"/>
                        </a:rPr>
                        <a:t>x</a:t>
                      </a:r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1473572"/>
                  </a:ext>
                </a:extLst>
              </a:tr>
              <a:tr h="2827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 marL="81387" marR="81387" marT="40693" marB="40693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dirty="0">
                          <a:latin typeface="+mj-lt"/>
                        </a:rPr>
                        <a:t>1</a:t>
                      </a:r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3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60467" marR="60467" marT="30233" marB="30233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dirty="0">
                          <a:latin typeface="+mj-lt"/>
                        </a:rPr>
                        <a:t>x</a:t>
                      </a:r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dirty="0">
                          <a:latin typeface="+mj-lt"/>
                        </a:rPr>
                        <a:t>x</a:t>
                      </a:r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5534322"/>
                  </a:ext>
                </a:extLst>
              </a:tr>
              <a:tr h="2827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</a:p>
                  </a:txBody>
                  <a:tcPr marL="81387" marR="81387" marT="40693" marB="40693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dirty="0">
                          <a:latin typeface="+mj-lt"/>
                        </a:rPr>
                        <a:t>1</a:t>
                      </a:r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3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60467" marR="60467" marT="30233" marB="30233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dirty="0">
                          <a:latin typeface="+mj-lt"/>
                        </a:rPr>
                        <a:t>x</a:t>
                      </a:r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dirty="0">
                          <a:latin typeface="+mj-lt"/>
                        </a:rPr>
                        <a:t>x</a:t>
                      </a:r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6055113"/>
                  </a:ext>
                </a:extLst>
              </a:tr>
              <a:tr h="2827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</a:p>
                  </a:txBody>
                  <a:tcPr marL="81387" marR="81387" marT="40693" marB="40693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dirty="0">
                          <a:latin typeface="+mj-lt"/>
                        </a:rPr>
                        <a:t>1</a:t>
                      </a:r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3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60467" marR="60467" marT="30233" marB="30233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dirty="0">
                          <a:latin typeface="+mj-lt"/>
                        </a:rPr>
                        <a:t>x</a:t>
                      </a:r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dirty="0">
                          <a:latin typeface="+mj-lt"/>
                        </a:rPr>
                        <a:t>x</a:t>
                      </a:r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5450710"/>
                  </a:ext>
                </a:extLst>
              </a:tr>
              <a:tr h="2827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81387" marR="81387" marT="40693" marB="40693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dirty="0">
                          <a:latin typeface="+mj-lt"/>
                        </a:rPr>
                        <a:t>1</a:t>
                      </a:r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3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60467" marR="60467" marT="30233" marB="30233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300" b="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467" marR="60467" marT="30233" marB="30233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dirty="0">
                          <a:latin typeface="+mj-lt"/>
                        </a:rPr>
                        <a:t>x</a:t>
                      </a:r>
                      <a:endParaRPr lang="ko-Kore-KR" altLang="en-US" sz="1300" b="0" dirty="0">
                        <a:latin typeface="+mj-lt"/>
                      </a:endParaRPr>
                    </a:p>
                  </a:txBody>
                  <a:tcPr marL="60467" marR="60467" marT="30233" marB="30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57848"/>
                  </a:ext>
                </a:extLst>
              </a:tr>
            </a:tbl>
          </a:graphicData>
        </a:graphic>
      </p:graphicFrame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CFD5DB90-2B7E-3A57-A995-68B9D57CF981}"/>
              </a:ext>
            </a:extLst>
          </p:cNvPr>
          <p:cNvCxnSpPr>
            <a:cxnSpLocks/>
          </p:cNvCxnSpPr>
          <p:nvPr/>
        </p:nvCxnSpPr>
        <p:spPr>
          <a:xfrm>
            <a:off x="35907" y="3083385"/>
            <a:ext cx="90939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E5E9C19-CF0A-05E6-B843-24D812960A9D}"/>
              </a:ext>
            </a:extLst>
          </p:cNvPr>
          <p:cNvSpPr txBox="1"/>
          <p:nvPr/>
        </p:nvSpPr>
        <p:spPr>
          <a:xfrm>
            <a:off x="5020356" y="3264811"/>
            <a:ext cx="386708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1</a:t>
            </a:r>
            <a:r>
              <a:rPr kumimoji="1" lang="en-US" altLang="ko-KR" spc="-40" dirty="0">
                <a:latin typeface="+mn-ea"/>
              </a:rPr>
              <a:t>) </a:t>
            </a:r>
            <a:r>
              <a:rPr kumimoji="1" lang="ko-Kore-KR" altLang="en-US" spc="-40" dirty="0">
                <a:latin typeface="+mn-ea"/>
              </a:rPr>
              <a:t>모든 </a:t>
            </a:r>
            <a:r>
              <a:rPr kumimoji="1" lang="en-US" altLang="ko-Kore-KR" spc="-40" dirty="0">
                <a:latin typeface="+mn-ea"/>
              </a:rPr>
              <a:t>DP</a:t>
            </a:r>
            <a:r>
              <a:rPr kumimoji="1" lang="ko-Kore-KR" altLang="en-US" spc="-40" dirty="0">
                <a:latin typeface="+mn-ea"/>
              </a:rPr>
              <a:t>의 전체적인 수정이 필요함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3626C9-8DC0-BA95-3FE8-57ED3DD1FC36}"/>
              </a:ext>
            </a:extLst>
          </p:cNvPr>
          <p:cNvSpPr txBox="1"/>
          <p:nvPr/>
        </p:nvSpPr>
        <p:spPr>
          <a:xfrm>
            <a:off x="5020356" y="3770068"/>
            <a:ext cx="362881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latin typeface="+mn-ea"/>
              </a:rPr>
              <a:t>2) </a:t>
            </a:r>
            <a:r>
              <a:rPr kumimoji="1" lang="en-US" altLang="ko-Kore-KR" spc="-40" dirty="0">
                <a:latin typeface="+mn-ea"/>
              </a:rPr>
              <a:t>Indirect DP</a:t>
            </a:r>
            <a:r>
              <a:rPr kumimoji="1" lang="ko-Kore-KR" altLang="en-US" spc="-40" dirty="0">
                <a:latin typeface="+mn-ea"/>
              </a:rPr>
              <a:t>의 방향성</a:t>
            </a:r>
            <a:r>
              <a:rPr kumimoji="1" lang="en-US" altLang="ko-Kore-KR" spc="-40" dirty="0">
                <a:latin typeface="+mn-ea"/>
              </a:rPr>
              <a:t> </a:t>
            </a:r>
            <a:r>
              <a:rPr kumimoji="1" lang="ko-Kore-KR" altLang="en-US" spc="-40" dirty="0">
                <a:latin typeface="+mn-ea"/>
              </a:rPr>
              <a:t>충돌</a:t>
            </a:r>
            <a:r>
              <a:rPr kumimoji="1" lang="en-US" altLang="ko-Kore-KR" spc="-40" dirty="0">
                <a:latin typeface="+mn-ea"/>
              </a:rPr>
              <a:t> </a:t>
            </a:r>
            <a:r>
              <a:rPr kumimoji="1" lang="ko-Kore-KR" altLang="en-US" spc="-40" dirty="0">
                <a:latin typeface="+mn-ea"/>
              </a:rPr>
              <a:t>가능성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11A66E-C86C-BE0F-52B3-62E22D3E8AE2}"/>
              </a:ext>
            </a:extLst>
          </p:cNvPr>
          <p:cNvSpPr txBox="1"/>
          <p:nvPr/>
        </p:nvSpPr>
        <p:spPr>
          <a:xfrm>
            <a:off x="5685442" y="4101663"/>
            <a:ext cx="214449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z="1600" spc="-40" dirty="0">
                <a:latin typeface="+mn-ea"/>
              </a:rPr>
              <a:t>- DP-1 </a:t>
            </a:r>
            <a:r>
              <a:rPr kumimoji="1" lang="en-US" altLang="ko-Kore-KR" sz="1600" spc="-40" dirty="0">
                <a:latin typeface="+mn-ea"/>
              </a:rPr>
              <a:t>↓ </a:t>
            </a:r>
            <a:r>
              <a:rPr kumimoji="1" lang="en-US" altLang="ko-KR" sz="1600" spc="-40" dirty="0">
                <a:latin typeface="+mn-ea"/>
                <a:sym typeface="Wingdings" pitchFamily="2" charset="2"/>
              </a:rPr>
              <a:t>  DP-3 </a:t>
            </a:r>
            <a:r>
              <a:rPr kumimoji="1" lang="en-US" altLang="ko-Kore-KR" sz="1600" spc="-40" dirty="0">
                <a:latin typeface="+mn-ea"/>
              </a:rPr>
              <a:t>↓</a:t>
            </a:r>
            <a:r>
              <a:rPr kumimoji="1" lang="en-US" altLang="ko-KR" sz="1600" spc="-40" dirty="0">
                <a:latin typeface="+mn-ea"/>
              </a:rPr>
              <a:t>   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1FE2E3-EF40-8D89-BB3B-7B06E14F11C3}"/>
              </a:ext>
            </a:extLst>
          </p:cNvPr>
          <p:cNvSpPr txBox="1"/>
          <p:nvPr/>
        </p:nvSpPr>
        <p:spPr>
          <a:xfrm>
            <a:off x="5685442" y="4404890"/>
            <a:ext cx="214449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z="1600" spc="-40" dirty="0">
                <a:latin typeface="+mn-ea"/>
              </a:rPr>
              <a:t>- DP-2 </a:t>
            </a:r>
            <a:r>
              <a:rPr kumimoji="1" lang="en-US" altLang="ko-Kore-KR" sz="1600" spc="-40" dirty="0">
                <a:latin typeface="+mn-ea"/>
              </a:rPr>
              <a:t>↓ </a:t>
            </a:r>
            <a:r>
              <a:rPr kumimoji="1" lang="en-US" altLang="ko-KR" sz="1600" spc="-40" dirty="0">
                <a:latin typeface="+mn-ea"/>
                <a:sym typeface="Wingdings" pitchFamily="2" charset="2"/>
              </a:rPr>
              <a:t>  DP-3 </a:t>
            </a:r>
            <a:r>
              <a:rPr kumimoji="1" lang="en-US" altLang="ko-Kore-KR" sz="1600" spc="-40" dirty="0">
                <a:latin typeface="+mn-ea"/>
              </a:rPr>
              <a:t>↑</a:t>
            </a:r>
            <a:r>
              <a:rPr kumimoji="1" lang="en-US" altLang="ko-KR" sz="1600" spc="-40" dirty="0">
                <a:latin typeface="+mn-ea"/>
              </a:rPr>
              <a:t>   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F89C70-763F-1B37-E134-D1F1E39A1262}"/>
              </a:ext>
            </a:extLst>
          </p:cNvPr>
          <p:cNvSpPr txBox="1"/>
          <p:nvPr/>
        </p:nvSpPr>
        <p:spPr>
          <a:xfrm>
            <a:off x="5455064" y="4725172"/>
            <a:ext cx="267919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solidFill>
                  <a:srgbClr val="0070C0"/>
                </a:solidFill>
                <a:latin typeface="+mn-ea"/>
                <a:sym typeface="Wingdings" pitchFamily="2" charset="2"/>
              </a:rPr>
              <a:t> DP-3  : indirect conflict!</a:t>
            </a:r>
            <a:endParaRPr kumimoji="1" lang="ko-Kore-KR" altLang="en-US" spc="-4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BDE977-80BB-5DA2-770F-B651A4C83C2D}"/>
              </a:ext>
            </a:extLst>
          </p:cNvPr>
          <p:cNvSpPr txBox="1"/>
          <p:nvPr/>
        </p:nvSpPr>
        <p:spPr>
          <a:xfrm>
            <a:off x="5020356" y="5148432"/>
            <a:ext cx="38545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latin typeface="+mn-ea"/>
              </a:rPr>
              <a:t>3) </a:t>
            </a:r>
            <a:r>
              <a:rPr kumimoji="1" lang="en-US" altLang="ko-Kore-KR" spc="-40" dirty="0">
                <a:latin typeface="+mn-ea"/>
              </a:rPr>
              <a:t>Indirect DP</a:t>
            </a:r>
            <a:r>
              <a:rPr kumimoji="1" lang="ko-Kore-KR" altLang="en-US" spc="-40" dirty="0">
                <a:latin typeface="+mn-ea"/>
              </a:rPr>
              <a:t>의 방향성</a:t>
            </a:r>
            <a:r>
              <a:rPr kumimoji="1" lang="en-US" altLang="ko-Kore-KR" spc="-40" dirty="0">
                <a:latin typeface="+mn-ea"/>
              </a:rPr>
              <a:t> </a:t>
            </a:r>
            <a:r>
              <a:rPr kumimoji="1" lang="ko-Kore-KR" altLang="en-US" spc="-40" dirty="0">
                <a:latin typeface="+mn-ea"/>
              </a:rPr>
              <a:t>시너지</a:t>
            </a:r>
            <a:r>
              <a:rPr kumimoji="1" lang="en-US" altLang="ko-Kore-KR" spc="-40" dirty="0">
                <a:latin typeface="+mn-ea"/>
              </a:rPr>
              <a:t> </a:t>
            </a:r>
            <a:r>
              <a:rPr kumimoji="1" lang="ko-Kore-KR" altLang="en-US" spc="-40" dirty="0">
                <a:latin typeface="+mn-ea"/>
              </a:rPr>
              <a:t>가능성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6C44397-9315-988F-F3E1-CECD67D46261}"/>
              </a:ext>
            </a:extLst>
          </p:cNvPr>
          <p:cNvSpPr txBox="1"/>
          <p:nvPr/>
        </p:nvSpPr>
        <p:spPr>
          <a:xfrm>
            <a:off x="5685442" y="5495724"/>
            <a:ext cx="214449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z="1600" spc="-40" dirty="0">
                <a:latin typeface="+mn-ea"/>
              </a:rPr>
              <a:t>- DP-1 </a:t>
            </a:r>
            <a:r>
              <a:rPr kumimoji="1" lang="en-US" altLang="ko-Kore-KR" sz="1600" spc="-40" dirty="0">
                <a:latin typeface="+mn-ea"/>
              </a:rPr>
              <a:t>↓ </a:t>
            </a:r>
            <a:r>
              <a:rPr kumimoji="1" lang="en-US" altLang="ko-KR" sz="1600" spc="-40" dirty="0">
                <a:latin typeface="+mn-ea"/>
                <a:sym typeface="Wingdings" pitchFamily="2" charset="2"/>
              </a:rPr>
              <a:t>  DP-3 </a:t>
            </a:r>
            <a:r>
              <a:rPr kumimoji="1" lang="en-US" altLang="ko-Kore-KR" sz="1600" spc="-40" dirty="0">
                <a:latin typeface="+mn-ea"/>
              </a:rPr>
              <a:t>↑</a:t>
            </a:r>
            <a:r>
              <a:rPr kumimoji="1" lang="en-US" altLang="ko-KR" sz="1600" spc="-40" dirty="0">
                <a:latin typeface="+mn-ea"/>
              </a:rPr>
              <a:t>   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ACDD569-C76E-1439-70B0-353CCE8D10CE}"/>
              </a:ext>
            </a:extLst>
          </p:cNvPr>
          <p:cNvSpPr txBox="1"/>
          <p:nvPr/>
        </p:nvSpPr>
        <p:spPr>
          <a:xfrm>
            <a:off x="5685442" y="5798951"/>
            <a:ext cx="214449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z="1600" spc="-40" dirty="0">
                <a:latin typeface="+mn-ea"/>
              </a:rPr>
              <a:t>- DP-2 </a:t>
            </a:r>
            <a:r>
              <a:rPr kumimoji="1" lang="en-US" altLang="ko-Kore-KR" sz="1600" spc="-40" dirty="0">
                <a:latin typeface="+mn-ea"/>
              </a:rPr>
              <a:t>↓ </a:t>
            </a:r>
            <a:r>
              <a:rPr kumimoji="1" lang="en-US" altLang="ko-KR" sz="1600" spc="-40" dirty="0">
                <a:latin typeface="+mn-ea"/>
                <a:sym typeface="Wingdings" pitchFamily="2" charset="2"/>
              </a:rPr>
              <a:t>  DP-3 </a:t>
            </a:r>
            <a:r>
              <a:rPr kumimoji="1" lang="en-US" altLang="ko-Kore-KR" sz="1600" spc="-40" dirty="0">
                <a:latin typeface="+mn-ea"/>
              </a:rPr>
              <a:t>↑</a:t>
            </a:r>
            <a:r>
              <a:rPr kumimoji="1" lang="en-US" altLang="ko-KR" sz="1600" spc="-40" dirty="0">
                <a:latin typeface="+mn-ea"/>
              </a:rPr>
              <a:t>   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92FF5CE-02AA-618C-EF47-934055A935C2}"/>
              </a:ext>
            </a:extLst>
          </p:cNvPr>
          <p:cNvSpPr txBox="1"/>
          <p:nvPr/>
        </p:nvSpPr>
        <p:spPr>
          <a:xfrm>
            <a:off x="5661645" y="6119233"/>
            <a:ext cx="273074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solidFill>
                  <a:srgbClr val="C00000"/>
                </a:solidFill>
                <a:latin typeface="+mn-ea"/>
                <a:sym typeface="Wingdings" pitchFamily="2" charset="2"/>
              </a:rPr>
              <a:t> DP-3  : indirect synergy!</a:t>
            </a:r>
            <a:endParaRPr kumimoji="1" lang="ko-Kore-KR" altLang="en-US" spc="-40" dirty="0">
              <a:solidFill>
                <a:srgbClr val="C00000"/>
              </a:solidFill>
              <a:latin typeface="+mn-ea"/>
            </a:endParaRPr>
          </a:p>
        </p:txBody>
      </p:sp>
      <p:cxnSp>
        <p:nvCxnSpPr>
          <p:cNvPr id="65" name="꺾인 연결선[E] 64">
            <a:extLst>
              <a:ext uri="{FF2B5EF4-FFF2-40B4-BE49-F238E27FC236}">
                <a16:creationId xmlns:a16="http://schemas.microsoft.com/office/drawing/2014/main" id="{3790A9F3-280F-61B1-503A-F29F8F136170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 flipV="1">
            <a:off x="3602177" y="3403311"/>
            <a:ext cx="1418179" cy="12577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E2E1D6F-0536-1B90-7C06-A5FB157D1BB8}"/>
              </a:ext>
            </a:extLst>
          </p:cNvPr>
          <p:cNvSpPr txBox="1"/>
          <p:nvPr/>
        </p:nvSpPr>
        <p:spPr>
          <a:xfrm>
            <a:off x="5305532" y="6119232"/>
            <a:ext cx="26032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(B)</a:t>
            </a:r>
            <a:endParaRPr kumimoji="1" lang="ko-Kore-KR" altLang="en-US" spc="-40" dirty="0">
              <a:latin typeface="+mn-ea"/>
            </a:endParaRPr>
          </a:p>
        </p:txBody>
      </p:sp>
      <p:cxnSp>
        <p:nvCxnSpPr>
          <p:cNvPr id="84" name="직선 연결선[R] 134">
            <a:extLst>
              <a:ext uri="{FF2B5EF4-FFF2-40B4-BE49-F238E27FC236}">
                <a16:creationId xmlns:a16="http://schemas.microsoft.com/office/drawing/2014/main" id="{2C5F1DF2-43C0-3F2C-F95D-2522D83389A3}"/>
              </a:ext>
            </a:extLst>
          </p:cNvPr>
          <p:cNvCxnSpPr>
            <a:cxnSpLocks/>
            <a:stCxn id="22" idx="1"/>
            <a:endCxn id="48" idx="1"/>
          </p:cNvCxnSpPr>
          <p:nvPr/>
        </p:nvCxnSpPr>
        <p:spPr>
          <a:xfrm rot="10800000" flipV="1">
            <a:off x="5020356" y="3908568"/>
            <a:ext cx="12700" cy="1378364"/>
          </a:xfrm>
          <a:prstGeom prst="curvedConnector3">
            <a:avLst>
              <a:gd name="adj1" fmla="val 180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0713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" name="표 6">
            <a:extLst>
              <a:ext uri="{FF2B5EF4-FFF2-40B4-BE49-F238E27FC236}">
                <a16:creationId xmlns:a16="http://schemas.microsoft.com/office/drawing/2014/main" id="{816ECEF9-2A45-4177-84A5-14A953F66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654038"/>
              </p:ext>
            </p:extLst>
          </p:nvPr>
        </p:nvGraphicFramePr>
        <p:xfrm>
          <a:off x="849169" y="566130"/>
          <a:ext cx="3999101" cy="201944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5391">
                  <a:extLst>
                    <a:ext uri="{9D8B030D-6E8A-4147-A177-3AD203B41FA5}">
                      <a16:colId xmlns:a16="http://schemas.microsoft.com/office/drawing/2014/main" val="1223708999"/>
                    </a:ext>
                  </a:extLst>
                </a:gridCol>
                <a:gridCol w="769705">
                  <a:extLst>
                    <a:ext uri="{9D8B030D-6E8A-4147-A177-3AD203B41FA5}">
                      <a16:colId xmlns:a16="http://schemas.microsoft.com/office/drawing/2014/main" val="2132387630"/>
                    </a:ext>
                  </a:extLst>
                </a:gridCol>
                <a:gridCol w="546801">
                  <a:extLst>
                    <a:ext uri="{9D8B030D-6E8A-4147-A177-3AD203B41FA5}">
                      <a16:colId xmlns:a16="http://schemas.microsoft.com/office/drawing/2014/main" val="1372662273"/>
                    </a:ext>
                  </a:extLst>
                </a:gridCol>
                <a:gridCol w="546801">
                  <a:extLst>
                    <a:ext uri="{9D8B030D-6E8A-4147-A177-3AD203B41FA5}">
                      <a16:colId xmlns:a16="http://schemas.microsoft.com/office/drawing/2014/main" val="1999170121"/>
                    </a:ext>
                  </a:extLst>
                </a:gridCol>
                <a:gridCol w="546801">
                  <a:extLst>
                    <a:ext uri="{9D8B030D-6E8A-4147-A177-3AD203B41FA5}">
                      <a16:colId xmlns:a16="http://schemas.microsoft.com/office/drawing/2014/main" val="971049935"/>
                    </a:ext>
                  </a:extLst>
                </a:gridCol>
                <a:gridCol w="546801">
                  <a:extLst>
                    <a:ext uri="{9D8B030D-6E8A-4147-A177-3AD203B41FA5}">
                      <a16:colId xmlns:a16="http://schemas.microsoft.com/office/drawing/2014/main" val="2499008506"/>
                    </a:ext>
                  </a:extLst>
                </a:gridCol>
                <a:gridCol w="546801">
                  <a:extLst>
                    <a:ext uri="{9D8B030D-6E8A-4147-A177-3AD203B41FA5}">
                      <a16:colId xmlns:a16="http://schemas.microsoft.com/office/drawing/2014/main" val="3114795183"/>
                    </a:ext>
                  </a:extLst>
                </a:gridCol>
              </a:tblGrid>
              <a:tr h="2712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</a:t>
                      </a:r>
                      <a:endParaRPr lang="ko-Kore-KR" altLang="en-US" sz="11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082" marR="64082" marT="32041" marB="32041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64082" marR="64082" marT="32041" marB="32041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chemeClr val="bg1"/>
                          </a:solidFill>
                          <a:latin typeface="+mj-lt"/>
                        </a:rPr>
                        <a:t>Comp. 1</a:t>
                      </a:r>
                      <a:endParaRPr lang="ko-Kore-KR" altLang="en-US" sz="11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86253" marR="86253" marT="43126" marB="43126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dirty="0">
                          <a:solidFill>
                            <a:schemeClr val="bg1"/>
                          </a:solidFill>
                          <a:latin typeface="+mj-lt"/>
                        </a:rPr>
                        <a:t>Comp. 2</a:t>
                      </a:r>
                      <a:endParaRPr lang="ko-Kore-KR" altLang="en-US" sz="11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86253" marR="86253" marT="43126" marB="43126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469483"/>
                  </a:ext>
                </a:extLst>
              </a:tr>
              <a:tr h="3882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1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082" marR="64082" marT="32041" marB="32041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DP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/>
                </a:tc>
                <a:extLst>
                  <a:ext uri="{0D108BD9-81ED-4DB2-BD59-A6C34878D82A}">
                    <a16:rowId xmlns:a16="http://schemas.microsoft.com/office/drawing/2014/main" val="1509310541"/>
                  </a:ext>
                </a:extLst>
              </a:tr>
              <a:tr h="271284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Comp. 1</a:t>
                      </a:r>
                    </a:p>
                  </a:txBody>
                  <a:tcPr marL="86253" marR="86253" marT="43126" marB="43126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/>
                </a:tc>
                <a:extLst>
                  <a:ext uri="{0D108BD9-81ED-4DB2-BD59-A6C34878D82A}">
                    <a16:rowId xmlns:a16="http://schemas.microsoft.com/office/drawing/2014/main" val="971290227"/>
                  </a:ext>
                </a:extLst>
              </a:tr>
              <a:tr h="27128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0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/>
                </a:tc>
                <a:extLst>
                  <a:ext uri="{0D108BD9-81ED-4DB2-BD59-A6C34878D82A}">
                    <a16:rowId xmlns:a16="http://schemas.microsoft.com/office/drawing/2014/main" val="3409766992"/>
                  </a:ext>
                </a:extLst>
              </a:tr>
              <a:tr h="2489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1</a:t>
                      </a:r>
                      <a:endParaRPr lang="ko-Kore-KR" altLang="en-US" sz="11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64082" marR="64082" marT="32041" marB="32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ore-KR" altLang="en-US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082" marR="64082" marT="32041" marB="320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105521"/>
                  </a:ext>
                </a:extLst>
              </a:tr>
              <a:tr h="31934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Comp.</a:t>
                      </a:r>
                      <a:r>
                        <a:rPr lang="en-US" altLang="ko-KR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86253" marR="86253" marT="43126" marB="43126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solidFill>
                            <a:srgbClr val="C00000"/>
                          </a:solidFill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64082" marR="64082" marT="32041" marB="320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31473572"/>
                  </a:ext>
                </a:extLst>
              </a:tr>
              <a:tr h="248994">
                <a:tc vMerge="1">
                  <a:txBody>
                    <a:bodyPr/>
                    <a:lstStyle/>
                    <a:p>
                      <a:pPr algn="ctr"/>
                      <a:endParaRPr lang="ko-Kore-KR" altLang="en-US" sz="1800" b="0" dirty="0">
                        <a:latin typeface="+mj-lt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287819"/>
                  </a:ext>
                </a:extLst>
              </a:tr>
            </a:tbl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A111E535-12F3-7E74-E25A-7C35747619A4}"/>
              </a:ext>
            </a:extLst>
          </p:cNvPr>
          <p:cNvSpPr txBox="1"/>
          <p:nvPr/>
        </p:nvSpPr>
        <p:spPr>
          <a:xfrm>
            <a:off x="1961245" y="2933304"/>
            <a:ext cx="407355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l-GR" altLang="ko-KR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Π </a:t>
            </a:r>
            <a:r>
              <a:rPr lang="en-US" altLang="ko-KR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1" lang="ko-KR" altLang="en-US" b="1" spc="-40" dirty="0">
                <a:latin typeface="+mn-ea"/>
              </a:rPr>
              <a:t>이전 전파의 방향  </a:t>
            </a:r>
            <a:r>
              <a:rPr kumimoji="1" lang="en-US" altLang="ko-KR" b="1" spc="-40" dirty="0">
                <a:latin typeface="+mn-ea"/>
              </a:rPr>
              <a:t>* DP</a:t>
            </a:r>
            <a:r>
              <a:rPr kumimoji="1" lang="ko-KR" altLang="en-US" b="1" spc="-40" dirty="0">
                <a:latin typeface="+mn-ea"/>
              </a:rPr>
              <a:t>의 비례관계</a:t>
            </a:r>
            <a:r>
              <a:rPr kumimoji="1" lang="en-US" altLang="ko-KR" b="1" spc="-40" dirty="0">
                <a:latin typeface="+mn-ea"/>
              </a:rPr>
              <a:t>)  </a:t>
            </a:r>
            <a:endParaRPr kumimoji="1" lang="ko-Kore-KR" altLang="en-US" b="1" spc="-40" dirty="0"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DC644D-85BC-AA2C-8086-590CEB55B0C8}"/>
              </a:ext>
            </a:extLst>
          </p:cNvPr>
          <p:cNvSpPr txBox="1"/>
          <p:nvPr/>
        </p:nvSpPr>
        <p:spPr>
          <a:xfrm>
            <a:off x="1772928" y="3316254"/>
            <a:ext cx="74052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solidFill>
                  <a:srgbClr val="C00000"/>
                </a:solidFill>
                <a:latin typeface="+mn-ea"/>
              </a:rPr>
              <a:t>DP</a:t>
            </a:r>
            <a:r>
              <a:rPr kumimoji="1" lang="en-US" altLang="ko-KR" spc="-40" baseline="-25000" dirty="0">
                <a:solidFill>
                  <a:srgbClr val="C00000"/>
                </a:solidFill>
                <a:latin typeface="+mn-ea"/>
              </a:rPr>
              <a:t>12</a:t>
            </a:r>
            <a:r>
              <a:rPr kumimoji="1" lang="en-US" altLang="ko-Kore-KR" spc="-40" dirty="0">
                <a:solidFill>
                  <a:srgbClr val="C00000"/>
                </a:solidFill>
                <a:latin typeface="+mn-ea"/>
              </a:rPr>
              <a:t> ↑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750FE87-432A-AC26-5043-895087B66E11}"/>
              </a:ext>
            </a:extLst>
          </p:cNvPr>
          <p:cNvSpPr txBox="1"/>
          <p:nvPr/>
        </p:nvSpPr>
        <p:spPr>
          <a:xfrm>
            <a:off x="1772928" y="3619558"/>
            <a:ext cx="74052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solidFill>
                  <a:srgbClr val="C00000"/>
                </a:solidFill>
                <a:latin typeface="+mn-ea"/>
              </a:rPr>
              <a:t>DP</a:t>
            </a:r>
            <a:r>
              <a:rPr kumimoji="1" lang="en-US" altLang="ko-KR" spc="-40" baseline="-25000" dirty="0">
                <a:solidFill>
                  <a:srgbClr val="C00000"/>
                </a:solidFill>
                <a:latin typeface="+mn-ea"/>
              </a:rPr>
              <a:t>21</a:t>
            </a:r>
            <a:r>
              <a:rPr kumimoji="1" lang="en-US" altLang="ko-Kore-KR" spc="-40" dirty="0">
                <a:solidFill>
                  <a:srgbClr val="C00000"/>
                </a:solidFill>
                <a:latin typeface="+mn-ea"/>
              </a:rPr>
              <a:t> ↑</a:t>
            </a:r>
            <a:endParaRPr kumimoji="1" lang="ko-Kore-KR" altLang="en-US" spc="-4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B75ACF1-C14D-AA49-AD54-814745F6DD59}"/>
              </a:ext>
            </a:extLst>
          </p:cNvPr>
          <p:cNvSpPr txBox="1"/>
          <p:nvPr/>
        </p:nvSpPr>
        <p:spPr>
          <a:xfrm>
            <a:off x="2610365" y="3469070"/>
            <a:ext cx="277531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en-US" spc="-40" dirty="0">
                <a:latin typeface="+mn-ea"/>
              </a:rPr>
              <a:t>Indirect</a:t>
            </a:r>
            <a:r>
              <a:rPr kumimoji="1" lang="ko-KR" altLang="en-US" spc="-40" dirty="0">
                <a:latin typeface="+mn-ea"/>
              </a:rPr>
              <a:t> </a:t>
            </a:r>
            <a:r>
              <a:rPr kumimoji="1" lang="en-US" altLang="ko-KR" spc="-40" dirty="0">
                <a:latin typeface="+mn-ea"/>
              </a:rPr>
              <a:t>DP</a:t>
            </a:r>
            <a:r>
              <a:rPr kumimoji="1" lang="en-US" altLang="ko-KR" spc="-40" baseline="-25000" dirty="0">
                <a:latin typeface="+mn-ea"/>
              </a:rPr>
              <a:t>13</a:t>
            </a:r>
            <a:r>
              <a:rPr kumimoji="1" lang="en-US" altLang="ko-KR" spc="-40" dirty="0">
                <a:latin typeface="+mn-ea"/>
              </a:rPr>
              <a:t> = (1x1) * (1x1)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4F6BC46-3513-8DDB-5EE6-C79E282EC630}"/>
              </a:ext>
            </a:extLst>
          </p:cNvPr>
          <p:cNvSpPr txBox="1"/>
          <p:nvPr/>
        </p:nvSpPr>
        <p:spPr>
          <a:xfrm>
            <a:off x="1772928" y="4644939"/>
            <a:ext cx="74052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solidFill>
                  <a:schemeClr val="accent2"/>
                </a:solidFill>
                <a:latin typeface="+mn-ea"/>
              </a:rPr>
              <a:t>DP</a:t>
            </a:r>
            <a:r>
              <a:rPr kumimoji="1" lang="en-US" altLang="ko-KR" spc="-40" baseline="-25000" dirty="0">
                <a:solidFill>
                  <a:schemeClr val="accent2"/>
                </a:solidFill>
                <a:latin typeface="+mn-ea"/>
              </a:rPr>
              <a:t>11</a:t>
            </a:r>
            <a:r>
              <a:rPr kumimoji="1" lang="en-US" altLang="ko-Kore-KR" spc="-40" dirty="0">
                <a:solidFill>
                  <a:schemeClr val="accent2"/>
                </a:solidFill>
                <a:latin typeface="+mn-ea"/>
              </a:rPr>
              <a:t> ↑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F838DF7-C91B-A5FF-3BB5-2BF0D2B5B39E}"/>
              </a:ext>
            </a:extLst>
          </p:cNvPr>
          <p:cNvSpPr txBox="1"/>
          <p:nvPr/>
        </p:nvSpPr>
        <p:spPr>
          <a:xfrm>
            <a:off x="1772928" y="4948243"/>
            <a:ext cx="74052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solidFill>
                  <a:schemeClr val="accent2"/>
                </a:solidFill>
                <a:latin typeface="+mn-ea"/>
              </a:rPr>
              <a:t>DP</a:t>
            </a:r>
            <a:r>
              <a:rPr kumimoji="1" lang="en-US" altLang="ko-KR" spc="-40" baseline="-25000" dirty="0">
                <a:solidFill>
                  <a:schemeClr val="accent2"/>
                </a:solidFill>
                <a:latin typeface="+mn-ea"/>
              </a:rPr>
              <a:t>22</a:t>
            </a:r>
            <a:r>
              <a:rPr kumimoji="1" lang="en-US" altLang="ko-Kore-KR" spc="-40" dirty="0">
                <a:solidFill>
                  <a:schemeClr val="accent2"/>
                </a:solidFill>
                <a:latin typeface="+mn-ea"/>
              </a:rPr>
              <a:t> ↑</a:t>
            </a:r>
            <a:endParaRPr kumimoji="1" lang="ko-Kore-KR" altLang="en-US" spc="-4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97CE6BE-1BEE-D945-6E33-1B83829439FA}"/>
              </a:ext>
            </a:extLst>
          </p:cNvPr>
          <p:cNvSpPr txBox="1"/>
          <p:nvPr/>
        </p:nvSpPr>
        <p:spPr>
          <a:xfrm>
            <a:off x="2603726" y="4797755"/>
            <a:ext cx="308180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en-US" spc="-40" dirty="0">
                <a:latin typeface="+mn-ea"/>
              </a:rPr>
              <a:t>Indirect</a:t>
            </a:r>
            <a:r>
              <a:rPr kumimoji="1" lang="ko-KR" altLang="en-US" spc="-40" dirty="0">
                <a:latin typeface="+mn-ea"/>
              </a:rPr>
              <a:t> </a:t>
            </a:r>
            <a:r>
              <a:rPr kumimoji="1" lang="en-US" altLang="ko-KR" spc="-40" dirty="0">
                <a:latin typeface="+mn-ea"/>
              </a:rPr>
              <a:t>DP</a:t>
            </a:r>
            <a:r>
              <a:rPr kumimoji="1" lang="en-US" altLang="ko-KR" spc="-40" baseline="-25000" dirty="0">
                <a:latin typeface="+mn-ea"/>
              </a:rPr>
              <a:t>13</a:t>
            </a:r>
            <a:r>
              <a:rPr kumimoji="1" lang="en-US" altLang="ko-KR" spc="-40" dirty="0">
                <a:latin typeface="+mn-ea"/>
              </a:rPr>
              <a:t> = (1x1) x (1 x(-1))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E6F0C4A-E5AE-16D2-1CB6-60C8B302268E}"/>
              </a:ext>
            </a:extLst>
          </p:cNvPr>
          <p:cNvSpPr txBox="1"/>
          <p:nvPr/>
        </p:nvSpPr>
        <p:spPr>
          <a:xfrm>
            <a:off x="6917539" y="4779887"/>
            <a:ext cx="199888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R" sz="2000" b="1" spc="-40" dirty="0">
                <a:latin typeface="+mn-ea"/>
              </a:rPr>
              <a:t>  indirect </a:t>
            </a:r>
            <a:r>
              <a:rPr kumimoji="1" lang="en-US" altLang="ko-KR" sz="2000" b="1" spc="-40" dirty="0" err="1">
                <a:latin typeface="+mn-ea"/>
              </a:rPr>
              <a:t>DP</a:t>
            </a:r>
            <a:r>
              <a:rPr kumimoji="1" lang="en-US" altLang="ko-KR" sz="2000" b="1" spc="-40" baseline="-25000" dirty="0" err="1">
                <a:latin typeface="+mn-ea"/>
              </a:rPr>
              <a:t>ij</a:t>
            </a:r>
            <a:r>
              <a:rPr kumimoji="1" lang="en-US" altLang="ko-KR" sz="2000" b="1" spc="-40" dirty="0">
                <a:latin typeface="+mn-ea"/>
              </a:rPr>
              <a:t> </a:t>
            </a:r>
            <a:r>
              <a:rPr lang="ko-KR" altLang="en-US" sz="2000" b="1" i="0" dirty="0">
                <a:solidFill>
                  <a:srgbClr val="040C28"/>
                </a:solidFill>
                <a:effectLst/>
                <a:latin typeface="Apple SD Gothic Neo"/>
              </a:rPr>
              <a:t>≥ </a:t>
            </a:r>
            <a:r>
              <a:rPr kumimoji="1" lang="en-US" altLang="ko-Kore-KR" sz="2000" b="1" spc="-40" dirty="0">
                <a:latin typeface="+mn-ea"/>
              </a:rPr>
              <a:t>0</a:t>
            </a:r>
            <a:endParaRPr kumimoji="1" lang="ko-Kore-KR" altLang="en-US" sz="2000" b="1" spc="-40" dirty="0">
              <a:latin typeface="+mn-ea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59DD18D-1A74-969F-189E-1FDE02CE6B13}"/>
              </a:ext>
            </a:extLst>
          </p:cNvPr>
          <p:cNvSpPr txBox="1"/>
          <p:nvPr/>
        </p:nvSpPr>
        <p:spPr>
          <a:xfrm>
            <a:off x="1772928" y="5290571"/>
            <a:ext cx="74052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solidFill>
                  <a:schemeClr val="accent2"/>
                </a:solidFill>
                <a:latin typeface="+mn-ea"/>
              </a:rPr>
              <a:t>DP</a:t>
            </a:r>
            <a:r>
              <a:rPr kumimoji="1" lang="en-US" altLang="ko-KR" spc="-40" baseline="-25000" dirty="0">
                <a:solidFill>
                  <a:schemeClr val="accent2"/>
                </a:solidFill>
                <a:latin typeface="+mn-ea"/>
              </a:rPr>
              <a:t>11</a:t>
            </a:r>
            <a:r>
              <a:rPr kumimoji="1" lang="en-US" altLang="ko-Kore-KR" spc="-40" dirty="0">
                <a:solidFill>
                  <a:schemeClr val="accent2"/>
                </a:solidFill>
                <a:latin typeface="+mn-ea"/>
              </a:rPr>
              <a:t> ↑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C4B442E-CE84-4FB2-54BF-01F9C2A5127D}"/>
              </a:ext>
            </a:extLst>
          </p:cNvPr>
          <p:cNvSpPr txBox="1"/>
          <p:nvPr/>
        </p:nvSpPr>
        <p:spPr>
          <a:xfrm>
            <a:off x="1772928" y="5593875"/>
            <a:ext cx="74052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solidFill>
                  <a:schemeClr val="accent2"/>
                </a:solidFill>
                <a:latin typeface="+mn-ea"/>
              </a:rPr>
              <a:t>DP</a:t>
            </a:r>
            <a:r>
              <a:rPr kumimoji="1" lang="en-US" altLang="ko-KR" spc="-40" baseline="-25000" dirty="0">
                <a:solidFill>
                  <a:schemeClr val="accent2"/>
                </a:solidFill>
                <a:latin typeface="+mn-ea"/>
              </a:rPr>
              <a:t>22</a:t>
            </a:r>
            <a:r>
              <a:rPr kumimoji="1" lang="en-US" altLang="ko-Kore-KR" spc="-40" dirty="0">
                <a:solidFill>
                  <a:schemeClr val="accent2"/>
                </a:solidFill>
                <a:latin typeface="+mn-ea"/>
              </a:rPr>
              <a:t> ↓</a:t>
            </a:r>
            <a:endParaRPr kumimoji="1" lang="ko-Kore-KR" altLang="en-US" spc="-4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0F3CC1F-8DA8-0BEC-2007-9AB409D44E57}"/>
              </a:ext>
            </a:extLst>
          </p:cNvPr>
          <p:cNvSpPr txBox="1"/>
          <p:nvPr/>
        </p:nvSpPr>
        <p:spPr>
          <a:xfrm>
            <a:off x="2603726" y="5443387"/>
            <a:ext cx="32158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en-US" spc="-40" dirty="0">
                <a:latin typeface="+mn-ea"/>
              </a:rPr>
              <a:t>Indirect</a:t>
            </a:r>
            <a:r>
              <a:rPr kumimoji="1" lang="ko-KR" altLang="en-US" spc="-40" dirty="0">
                <a:latin typeface="+mn-ea"/>
              </a:rPr>
              <a:t> </a:t>
            </a:r>
            <a:r>
              <a:rPr kumimoji="1" lang="en-US" altLang="ko-KR" spc="-40" dirty="0">
                <a:latin typeface="+mn-ea"/>
              </a:rPr>
              <a:t>DP</a:t>
            </a:r>
            <a:r>
              <a:rPr kumimoji="1" lang="en-US" altLang="ko-KR" spc="-40" baseline="-25000" dirty="0">
                <a:latin typeface="+mn-ea"/>
              </a:rPr>
              <a:t>13</a:t>
            </a:r>
            <a:r>
              <a:rPr kumimoji="1" lang="en-US" altLang="ko-KR" spc="-40" dirty="0">
                <a:latin typeface="+mn-ea"/>
              </a:rPr>
              <a:t> = (1x1) * ((-1)x(-1))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669B884-DC1D-A67D-A443-E2C724137F0E}"/>
              </a:ext>
            </a:extLst>
          </p:cNvPr>
          <p:cNvSpPr txBox="1"/>
          <p:nvPr/>
        </p:nvSpPr>
        <p:spPr>
          <a:xfrm>
            <a:off x="1772928" y="3984990"/>
            <a:ext cx="74052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solidFill>
                  <a:srgbClr val="C00000"/>
                </a:solidFill>
                <a:latin typeface="+mn-ea"/>
              </a:rPr>
              <a:t>DP</a:t>
            </a:r>
            <a:r>
              <a:rPr kumimoji="1" lang="en-US" altLang="ko-KR" spc="-40" baseline="-25000" dirty="0">
                <a:solidFill>
                  <a:srgbClr val="C00000"/>
                </a:solidFill>
                <a:latin typeface="+mn-ea"/>
              </a:rPr>
              <a:t>12</a:t>
            </a:r>
            <a:r>
              <a:rPr kumimoji="1" lang="en-US" altLang="ko-Kore-KR" spc="-40" dirty="0">
                <a:solidFill>
                  <a:srgbClr val="C00000"/>
                </a:solidFill>
                <a:latin typeface="+mn-ea"/>
              </a:rPr>
              <a:t> ↓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EA3ADC6-4D5A-E555-EEF7-6E3C0819E4C8}"/>
              </a:ext>
            </a:extLst>
          </p:cNvPr>
          <p:cNvSpPr txBox="1"/>
          <p:nvPr/>
        </p:nvSpPr>
        <p:spPr>
          <a:xfrm>
            <a:off x="1772928" y="4288294"/>
            <a:ext cx="74052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solidFill>
                  <a:srgbClr val="C00000"/>
                </a:solidFill>
                <a:latin typeface="+mn-ea"/>
              </a:rPr>
              <a:t>DP</a:t>
            </a:r>
            <a:r>
              <a:rPr kumimoji="1" lang="en-US" altLang="ko-KR" spc="-40" baseline="-25000" dirty="0">
                <a:solidFill>
                  <a:srgbClr val="C00000"/>
                </a:solidFill>
                <a:latin typeface="+mn-ea"/>
              </a:rPr>
              <a:t>21</a:t>
            </a:r>
            <a:r>
              <a:rPr kumimoji="1" lang="en-US" altLang="ko-Kore-KR" spc="-40" dirty="0">
                <a:solidFill>
                  <a:srgbClr val="C00000"/>
                </a:solidFill>
                <a:latin typeface="+mn-ea"/>
              </a:rPr>
              <a:t> ↓</a:t>
            </a:r>
            <a:endParaRPr kumimoji="1" lang="ko-Kore-KR" altLang="en-US" spc="-4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D01445F-8D1B-2A91-0193-D409CDD105B5}"/>
              </a:ext>
            </a:extLst>
          </p:cNvPr>
          <p:cNvSpPr txBox="1"/>
          <p:nvPr/>
        </p:nvSpPr>
        <p:spPr>
          <a:xfrm>
            <a:off x="2610365" y="4137806"/>
            <a:ext cx="32158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en-US" spc="-40" dirty="0">
                <a:latin typeface="+mn-ea"/>
              </a:rPr>
              <a:t>Indirect</a:t>
            </a:r>
            <a:r>
              <a:rPr kumimoji="1" lang="ko-KR" altLang="en-US" spc="-40" dirty="0">
                <a:latin typeface="+mn-ea"/>
              </a:rPr>
              <a:t> </a:t>
            </a:r>
            <a:r>
              <a:rPr kumimoji="1" lang="en-US" altLang="ko-KR" spc="-40" dirty="0">
                <a:latin typeface="+mn-ea"/>
              </a:rPr>
              <a:t>DP</a:t>
            </a:r>
            <a:r>
              <a:rPr kumimoji="1" lang="en-US" altLang="ko-KR" spc="-40" baseline="-25000" dirty="0">
                <a:latin typeface="+mn-ea"/>
              </a:rPr>
              <a:t>13</a:t>
            </a:r>
            <a:r>
              <a:rPr kumimoji="1" lang="en-US" altLang="ko-KR" spc="-40" dirty="0">
                <a:latin typeface="+mn-ea"/>
              </a:rPr>
              <a:t> = (1x(-1)) * (1x(-1))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82" name="오른쪽 중괄호 81">
            <a:extLst>
              <a:ext uri="{FF2B5EF4-FFF2-40B4-BE49-F238E27FC236}">
                <a16:creationId xmlns:a16="http://schemas.microsoft.com/office/drawing/2014/main" id="{ED2FC1B7-89C8-3651-242E-64A3839CDE68}"/>
              </a:ext>
            </a:extLst>
          </p:cNvPr>
          <p:cNvSpPr/>
          <p:nvPr/>
        </p:nvSpPr>
        <p:spPr>
          <a:xfrm rot="10800000">
            <a:off x="1182555" y="3434755"/>
            <a:ext cx="382720" cy="105253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오른쪽 중괄호 82">
            <a:extLst>
              <a:ext uri="{FF2B5EF4-FFF2-40B4-BE49-F238E27FC236}">
                <a16:creationId xmlns:a16="http://schemas.microsoft.com/office/drawing/2014/main" id="{4C3DBA2A-5102-A19C-5FB1-A94A4BD2A4CB}"/>
              </a:ext>
            </a:extLst>
          </p:cNvPr>
          <p:cNvSpPr/>
          <p:nvPr/>
        </p:nvSpPr>
        <p:spPr>
          <a:xfrm rot="10800000">
            <a:off x="1182555" y="4754025"/>
            <a:ext cx="382720" cy="105253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32E5B38-8DA7-C0AC-07C1-81ECF18857B3}"/>
              </a:ext>
            </a:extLst>
          </p:cNvPr>
          <p:cNvSpPr txBox="1"/>
          <p:nvPr/>
        </p:nvSpPr>
        <p:spPr>
          <a:xfrm>
            <a:off x="99293" y="3822520"/>
            <a:ext cx="9794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R" altLang="en-US" spc="-40">
                <a:latin typeface="+mn-ea"/>
              </a:rPr>
              <a:t>부호 동일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8623580-B349-1091-9615-336130923BDE}"/>
              </a:ext>
            </a:extLst>
          </p:cNvPr>
          <p:cNvSpPr txBox="1"/>
          <p:nvPr/>
        </p:nvSpPr>
        <p:spPr>
          <a:xfrm>
            <a:off x="99293" y="5141790"/>
            <a:ext cx="9794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R" altLang="en-US" spc="-40" dirty="0">
                <a:latin typeface="+mn-ea"/>
              </a:rPr>
              <a:t>부호 반대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8D25E06-3CE3-2542-EA28-99847B4C3A79}"/>
              </a:ext>
            </a:extLst>
          </p:cNvPr>
          <p:cNvSpPr txBox="1"/>
          <p:nvPr/>
        </p:nvSpPr>
        <p:spPr>
          <a:xfrm>
            <a:off x="1772928" y="5984775"/>
            <a:ext cx="74052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solidFill>
                  <a:schemeClr val="accent4"/>
                </a:solidFill>
                <a:latin typeface="+mn-ea"/>
              </a:rPr>
              <a:t>DP</a:t>
            </a:r>
            <a:r>
              <a:rPr kumimoji="1" lang="en-US" altLang="ko-KR" spc="-40" baseline="-25000" dirty="0">
                <a:solidFill>
                  <a:schemeClr val="accent4"/>
                </a:solidFill>
                <a:latin typeface="+mn-ea"/>
              </a:rPr>
              <a:t>11</a:t>
            </a:r>
            <a:r>
              <a:rPr kumimoji="1" lang="en-US" altLang="ko-Kore-KR" spc="-40" dirty="0">
                <a:solidFill>
                  <a:schemeClr val="accent4"/>
                </a:solidFill>
                <a:latin typeface="+mn-ea"/>
              </a:rPr>
              <a:t> ↑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F9C06A3-48E0-5862-E9C2-900AAD3E67B6}"/>
              </a:ext>
            </a:extLst>
          </p:cNvPr>
          <p:cNvSpPr txBox="1"/>
          <p:nvPr/>
        </p:nvSpPr>
        <p:spPr>
          <a:xfrm>
            <a:off x="1772928" y="6288079"/>
            <a:ext cx="74052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solidFill>
                  <a:schemeClr val="accent4"/>
                </a:solidFill>
                <a:latin typeface="+mn-ea"/>
              </a:rPr>
              <a:t>DP</a:t>
            </a:r>
            <a:r>
              <a:rPr kumimoji="1" lang="en-US" altLang="ko-KR" spc="-40" baseline="-25000" dirty="0">
                <a:solidFill>
                  <a:schemeClr val="accent4"/>
                </a:solidFill>
                <a:latin typeface="+mn-ea"/>
              </a:rPr>
              <a:t>13</a:t>
            </a:r>
            <a:r>
              <a:rPr kumimoji="1" lang="en-US" altLang="ko-Kore-KR" spc="-40" dirty="0">
                <a:solidFill>
                  <a:schemeClr val="accent4"/>
                </a:solidFill>
                <a:latin typeface="+mn-ea"/>
              </a:rPr>
              <a:t> ↑</a:t>
            </a:r>
            <a:endParaRPr kumimoji="1" lang="ko-Kore-KR" altLang="en-US" spc="-40" dirty="0">
              <a:solidFill>
                <a:schemeClr val="accent4"/>
              </a:solidFill>
              <a:latin typeface="+mn-ea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D658A65-0216-8F64-97CD-8142FF16C09E}"/>
              </a:ext>
            </a:extLst>
          </p:cNvPr>
          <p:cNvSpPr txBox="1"/>
          <p:nvPr/>
        </p:nvSpPr>
        <p:spPr>
          <a:xfrm>
            <a:off x="2603726" y="6123274"/>
            <a:ext cx="286155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en-US" spc="-40" dirty="0">
                <a:latin typeface="+mn-ea"/>
              </a:rPr>
              <a:t>Indirect</a:t>
            </a:r>
            <a:r>
              <a:rPr kumimoji="1" lang="ko-KR" altLang="en-US" spc="-40" dirty="0">
                <a:latin typeface="+mn-ea"/>
              </a:rPr>
              <a:t> </a:t>
            </a:r>
            <a:r>
              <a:rPr kumimoji="1" lang="en-US" altLang="ko-KR" spc="-40" dirty="0">
                <a:latin typeface="+mn-ea"/>
              </a:rPr>
              <a:t>DP</a:t>
            </a:r>
            <a:r>
              <a:rPr kumimoji="1" lang="en-US" altLang="ko-KR" spc="-40" baseline="-25000" dirty="0">
                <a:latin typeface="+mn-ea"/>
              </a:rPr>
              <a:t>13</a:t>
            </a:r>
            <a:r>
              <a:rPr kumimoji="1" lang="en-US" altLang="ko-KR" spc="-40" dirty="0">
                <a:latin typeface="+mn-ea"/>
              </a:rPr>
              <a:t> = (1x0) x (1 x1)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F7CF92B-F582-9EA5-E8A7-6AD1B5F2F449}"/>
              </a:ext>
            </a:extLst>
          </p:cNvPr>
          <p:cNvSpPr txBox="1"/>
          <p:nvPr/>
        </p:nvSpPr>
        <p:spPr>
          <a:xfrm>
            <a:off x="99293" y="6113679"/>
            <a:ext cx="9794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R" altLang="en-US" spc="-40" dirty="0">
                <a:latin typeface="+mn-ea"/>
              </a:rPr>
              <a:t>항상 가능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B66D4D8-240D-349B-48E4-4BD39F136B28}"/>
              </a:ext>
            </a:extLst>
          </p:cNvPr>
          <p:cNvSpPr txBox="1"/>
          <p:nvPr/>
        </p:nvSpPr>
        <p:spPr>
          <a:xfrm>
            <a:off x="5868791" y="6103413"/>
            <a:ext cx="540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pc="-40" dirty="0">
                <a:latin typeface="+mn-ea"/>
              </a:rPr>
              <a:t>= 0</a:t>
            </a:r>
            <a:endParaRPr lang="ko-KR" alt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974981-5CF9-D030-42F4-FC5C315E9533}"/>
              </a:ext>
            </a:extLst>
          </p:cNvPr>
          <p:cNvSpPr txBox="1"/>
          <p:nvPr/>
        </p:nvSpPr>
        <p:spPr>
          <a:xfrm>
            <a:off x="5868791" y="4086979"/>
            <a:ext cx="540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pc="-40" dirty="0">
                <a:latin typeface="+mn-ea"/>
              </a:rPr>
              <a:t>= 1</a:t>
            </a:r>
            <a:endParaRPr lang="ko-KR" alt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A62B530-FC8B-43AF-0CFF-2CCC07C13550}"/>
              </a:ext>
            </a:extLst>
          </p:cNvPr>
          <p:cNvSpPr txBox="1"/>
          <p:nvPr/>
        </p:nvSpPr>
        <p:spPr>
          <a:xfrm>
            <a:off x="5868791" y="3420010"/>
            <a:ext cx="540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pc="-40" dirty="0">
                <a:latin typeface="+mn-ea"/>
              </a:rPr>
              <a:t>= 1</a:t>
            </a:r>
            <a:endParaRPr lang="ko-KR" alt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86700F9-06F1-6184-1E6A-03AB1E0FE93A}"/>
              </a:ext>
            </a:extLst>
          </p:cNvPr>
          <p:cNvSpPr txBox="1"/>
          <p:nvPr/>
        </p:nvSpPr>
        <p:spPr>
          <a:xfrm>
            <a:off x="5868791" y="5409209"/>
            <a:ext cx="540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pc="-40" dirty="0">
                <a:latin typeface="+mn-ea"/>
              </a:rPr>
              <a:t>= 1</a:t>
            </a:r>
            <a:endParaRPr lang="ko-KR" alt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15A6173-EC78-CF94-759D-E93F0AC845BA}"/>
              </a:ext>
            </a:extLst>
          </p:cNvPr>
          <p:cNvSpPr txBox="1"/>
          <p:nvPr/>
        </p:nvSpPr>
        <p:spPr>
          <a:xfrm>
            <a:off x="5868791" y="4742240"/>
            <a:ext cx="649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pc="-40" dirty="0">
                <a:latin typeface="+mn-ea"/>
              </a:rPr>
              <a:t>= -1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0156E9-EE4C-7FDD-6E63-A8D530A1E645}"/>
              </a:ext>
            </a:extLst>
          </p:cNvPr>
          <p:cNvSpPr txBox="1"/>
          <p:nvPr/>
        </p:nvSpPr>
        <p:spPr>
          <a:xfrm>
            <a:off x="507833" y="194020"/>
            <a:ext cx="464938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Interface compatibility</a:t>
            </a:r>
            <a:r>
              <a:rPr kumimoji="1" lang="ko-Kore-KR" altLang="en-US" spc="-40" dirty="0">
                <a:latin typeface="+mn-ea"/>
              </a:rPr>
              <a:t>를 고려한 </a:t>
            </a:r>
            <a:r>
              <a:rPr kumimoji="1" lang="en-US" altLang="ko-Kore-KR" spc="-40" dirty="0">
                <a:latin typeface="+mn-ea"/>
              </a:rPr>
              <a:t>DP </a:t>
            </a:r>
            <a:r>
              <a:rPr kumimoji="1" lang="ko-Kore-KR" altLang="en-US" spc="-40" dirty="0">
                <a:latin typeface="+mn-ea"/>
              </a:rPr>
              <a:t>비례 관계</a:t>
            </a: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F2E4628-024D-F828-FC63-B7D925A4DD2F}"/>
              </a:ext>
            </a:extLst>
          </p:cNvPr>
          <p:cNvCxnSpPr>
            <a:cxnSpLocks/>
          </p:cNvCxnSpPr>
          <p:nvPr/>
        </p:nvCxnSpPr>
        <p:spPr>
          <a:xfrm flipV="1">
            <a:off x="215063" y="2844344"/>
            <a:ext cx="8740468" cy="9582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CC05FE-4E04-D6E3-6A81-A504E39C45D1}"/>
              </a:ext>
            </a:extLst>
          </p:cNvPr>
          <p:cNvSpPr txBox="1"/>
          <p:nvPr/>
        </p:nvSpPr>
        <p:spPr>
          <a:xfrm>
            <a:off x="5480861" y="1557880"/>
            <a:ext cx="191558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-1) </a:t>
            </a:r>
            <a:r>
              <a:rPr kumimoji="1" lang="en-US" altLang="ko-Kore-KR" spc="-40" dirty="0">
                <a:latin typeface="+mn-ea"/>
              </a:rPr>
              <a:t>: DP</a:t>
            </a:r>
            <a:r>
              <a:rPr kumimoji="1" lang="ko-Kore-KR" altLang="en-US" spc="-40" dirty="0">
                <a:latin typeface="+mn-ea"/>
              </a:rPr>
              <a:t> 방향 전환</a:t>
            </a:r>
            <a:r>
              <a:rPr kumimoji="1" lang="en-US" altLang="ko-Kore-KR" spc="-40" dirty="0">
                <a:latin typeface="+mn-ea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98F2B6-0282-7EB7-B2BF-895C741970F1}"/>
              </a:ext>
            </a:extLst>
          </p:cNvPr>
          <p:cNvSpPr txBox="1"/>
          <p:nvPr/>
        </p:nvSpPr>
        <p:spPr>
          <a:xfrm>
            <a:off x="5563608" y="2072562"/>
            <a:ext cx="227594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0)</a:t>
            </a:r>
            <a:r>
              <a:rPr kumimoji="1" lang="en-US" altLang="ko-Kore-KR" spc="-40" dirty="0">
                <a:latin typeface="+mn-ea"/>
              </a:rPr>
              <a:t> : DP </a:t>
            </a:r>
            <a:r>
              <a:rPr kumimoji="1" lang="ko-Kore-KR" altLang="en-US" spc="-40" dirty="0">
                <a:latin typeface="+mn-ea"/>
              </a:rPr>
              <a:t>방향 상관 없음</a:t>
            </a:r>
            <a:endParaRPr kumimoji="1" lang="en-US" altLang="ko-Kore-KR" spc="-4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5EA444-2D6E-046B-035E-B2887ED891A0}"/>
              </a:ext>
            </a:extLst>
          </p:cNvPr>
          <p:cNvSpPr txBox="1"/>
          <p:nvPr/>
        </p:nvSpPr>
        <p:spPr>
          <a:xfrm>
            <a:off x="5556634" y="978649"/>
            <a:ext cx="174791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1) </a:t>
            </a:r>
            <a:r>
              <a:rPr kumimoji="1" lang="en-US" altLang="ko-KR" spc="-40" dirty="0">
                <a:latin typeface="+mn-ea"/>
              </a:rPr>
              <a:t>: DP </a:t>
            </a:r>
            <a:r>
              <a:rPr kumimoji="1" lang="ko-KR" altLang="en-US" spc="-40" dirty="0">
                <a:latin typeface="+mn-ea"/>
              </a:rPr>
              <a:t>방향 유지</a:t>
            </a:r>
            <a:endParaRPr kumimoji="1" lang="en-US" altLang="ko-Kore-KR" spc="-4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3BC6E7-AC80-AD2A-4468-2830FD09BFA6}"/>
              </a:ext>
            </a:extLst>
          </p:cNvPr>
          <p:cNvSpPr txBox="1"/>
          <p:nvPr/>
        </p:nvSpPr>
        <p:spPr>
          <a:xfrm>
            <a:off x="7495708" y="972404"/>
            <a:ext cx="68768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+ </a:t>
            </a:r>
            <a:r>
              <a:rPr kumimoji="1" lang="en-US" altLang="ko-KR" spc="-40" dirty="0">
                <a:latin typeface="+mn-ea"/>
                <a:sym typeface="Wingdings" pitchFamily="2" charset="2"/>
              </a:rPr>
              <a:t> +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569E56-9EA9-F787-BF0D-F0CFAB8655DA}"/>
              </a:ext>
            </a:extLst>
          </p:cNvPr>
          <p:cNvSpPr txBox="1"/>
          <p:nvPr/>
        </p:nvSpPr>
        <p:spPr>
          <a:xfrm>
            <a:off x="8443516" y="968238"/>
            <a:ext cx="55303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- </a:t>
            </a:r>
            <a:r>
              <a:rPr kumimoji="1" lang="en-US" altLang="ko-KR" spc="-40" dirty="0">
                <a:latin typeface="+mn-ea"/>
                <a:sym typeface="Wingdings" pitchFamily="2" charset="2"/>
              </a:rPr>
              <a:t> -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774D17-45D9-86A3-ED03-448F8946E104}"/>
              </a:ext>
            </a:extLst>
          </p:cNvPr>
          <p:cNvSpPr txBox="1"/>
          <p:nvPr/>
        </p:nvSpPr>
        <p:spPr>
          <a:xfrm>
            <a:off x="7495708" y="1544619"/>
            <a:ext cx="62036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+ </a:t>
            </a:r>
            <a:r>
              <a:rPr kumimoji="1" lang="en-US" altLang="ko-KR" spc="-40" dirty="0">
                <a:latin typeface="+mn-ea"/>
                <a:sym typeface="Wingdings" pitchFamily="2" charset="2"/>
              </a:rPr>
              <a:t> -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A9F45F-080D-DC40-980E-36407E11A1D3}"/>
              </a:ext>
            </a:extLst>
          </p:cNvPr>
          <p:cNvSpPr txBox="1"/>
          <p:nvPr/>
        </p:nvSpPr>
        <p:spPr>
          <a:xfrm>
            <a:off x="8407890" y="1540453"/>
            <a:ext cx="62036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- </a:t>
            </a:r>
            <a:r>
              <a:rPr kumimoji="1" lang="en-US" altLang="ko-KR" spc="-40" dirty="0">
                <a:latin typeface="+mn-ea"/>
                <a:sym typeface="Wingdings" pitchFamily="2" charset="2"/>
              </a:rPr>
              <a:t> +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794D85-687B-E6F9-E144-DCA68B59E2CC}"/>
              </a:ext>
            </a:extLst>
          </p:cNvPr>
          <p:cNvSpPr txBox="1"/>
          <p:nvPr/>
        </p:nvSpPr>
        <p:spPr>
          <a:xfrm>
            <a:off x="6388925" y="414509"/>
            <a:ext cx="166135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z="2000" spc="-40" dirty="0">
                <a:latin typeface="+mn-ea"/>
              </a:rPr>
              <a:t>DP</a:t>
            </a:r>
            <a:r>
              <a:rPr kumimoji="1" lang="ko-KR" altLang="en-US" sz="2000" spc="-40" dirty="0">
                <a:latin typeface="+mn-ea"/>
              </a:rPr>
              <a:t>의 비례관계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20" name="삼각형 19">
            <a:extLst>
              <a:ext uri="{FF2B5EF4-FFF2-40B4-BE49-F238E27FC236}">
                <a16:creationId xmlns:a16="http://schemas.microsoft.com/office/drawing/2014/main" id="{231E61F5-429F-CE56-6D5F-9FEE311A93AF}"/>
              </a:ext>
            </a:extLst>
          </p:cNvPr>
          <p:cNvSpPr/>
          <p:nvPr/>
        </p:nvSpPr>
        <p:spPr>
          <a:xfrm rot="5400000">
            <a:off x="5335961" y="4834688"/>
            <a:ext cx="2921608" cy="190371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AC6CDD-F757-C330-3ACB-4C517001BB84}"/>
              </a:ext>
            </a:extLst>
          </p:cNvPr>
          <p:cNvSpPr txBox="1"/>
          <p:nvPr/>
        </p:nvSpPr>
        <p:spPr>
          <a:xfrm>
            <a:off x="507834" y="-605489"/>
            <a:ext cx="486417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Interface compatibility</a:t>
            </a:r>
            <a:r>
              <a:rPr kumimoji="1" lang="ko-Kore-KR" altLang="en-US" spc="-40" dirty="0">
                <a:latin typeface="+mn-ea"/>
              </a:rPr>
              <a:t>를 고려한 </a:t>
            </a:r>
            <a:r>
              <a:rPr kumimoji="1" lang="en-US" altLang="ko-Kore-KR" spc="-40" dirty="0">
                <a:latin typeface="+mn-ea"/>
              </a:rPr>
              <a:t>indirect DP 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8CD11C-D31C-9076-C1F4-D2012715F6C2}"/>
              </a:ext>
            </a:extLst>
          </p:cNvPr>
          <p:cNvSpPr txBox="1"/>
          <p:nvPr/>
        </p:nvSpPr>
        <p:spPr>
          <a:xfrm>
            <a:off x="6822211" y="5501542"/>
            <a:ext cx="232178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ko-Kore-KR" altLang="en-US" spc="-40" dirty="0">
                <a:latin typeface="+mn-ea"/>
              </a:rPr>
              <a:t>간접적인 관계에서</a:t>
            </a:r>
            <a:endParaRPr kumimoji="1" lang="en-US" altLang="ko-Kore-KR" spc="-40" dirty="0">
              <a:latin typeface="+mn-ea"/>
            </a:endParaRPr>
          </a:p>
          <a:p>
            <a:pPr algn="ctr"/>
            <a:r>
              <a:rPr kumimoji="1" lang="en-US" altLang="ko-Kore-KR" spc="-40" dirty="0">
                <a:latin typeface="+mn-ea"/>
              </a:rPr>
              <a:t>DP</a:t>
            </a:r>
            <a:r>
              <a:rPr kumimoji="1" lang="ko-Kore-KR" altLang="en-US" spc="-40" dirty="0">
                <a:latin typeface="+mn-ea"/>
              </a:rPr>
              <a:t>의 방향성 고려필요</a:t>
            </a:r>
          </a:p>
        </p:txBody>
      </p:sp>
    </p:spTree>
    <p:extLst>
      <p:ext uri="{BB962C8B-B14F-4D97-AF65-F5344CB8AC3E}">
        <p14:creationId xmlns:p14="http://schemas.microsoft.com/office/powerpoint/2010/main" val="7091381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387709-10B5-CA42-E283-AEA2573336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4970" y="6625848"/>
            <a:ext cx="2057400" cy="232152"/>
          </a:xfrm>
        </p:spPr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F5A7A3-E5C4-A127-1D6F-8EEACAD8E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66</a:t>
            </a:fld>
            <a:endParaRPr lang="ko-KR" altLang="en-US" dirty="0"/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AE2A73A4-771C-529A-3CD8-AB8D7AFC8471}"/>
              </a:ext>
            </a:extLst>
          </p:cNvPr>
          <p:cNvCxnSpPr>
            <a:cxnSpLocks/>
          </p:cNvCxnSpPr>
          <p:nvPr/>
        </p:nvCxnSpPr>
        <p:spPr>
          <a:xfrm flipH="1">
            <a:off x="47976" y="551843"/>
            <a:ext cx="904804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1">
            <a:extLst>
              <a:ext uri="{FF2B5EF4-FFF2-40B4-BE49-F238E27FC236}">
                <a16:creationId xmlns:a16="http://schemas.microsoft.com/office/drawing/2014/main" id="{6CA042DB-24AB-FF8A-C1BF-03136352F1D2}"/>
              </a:ext>
            </a:extLst>
          </p:cNvPr>
          <p:cNvSpPr txBox="1">
            <a:spLocks/>
          </p:cNvSpPr>
          <p:nvPr/>
        </p:nvSpPr>
        <p:spPr>
          <a:xfrm>
            <a:off x="1" y="56902"/>
            <a:ext cx="8798214" cy="461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/>
              <a:t>여러 기능적 요구사항으로 인한 설계변경을 </a:t>
            </a:r>
            <a:r>
              <a:rPr lang="ko-Kore-KR" altLang="en-US" sz="2000" dirty="0"/>
              <a:t>위한 </a:t>
            </a:r>
            <a:r>
              <a:rPr lang="en-US" altLang="ko-Kore-KR" sz="2000" dirty="0"/>
              <a:t>systematic </a:t>
            </a:r>
            <a:r>
              <a:rPr lang="ko-Kore-KR" altLang="en-US" sz="2000" dirty="0"/>
              <a:t>방법론</a:t>
            </a:r>
            <a:endParaRPr lang="ko-KR" altLang="en-US" sz="2000" dirty="0"/>
          </a:p>
        </p:txBody>
      </p:sp>
      <p:pic>
        <p:nvPicPr>
          <p:cNvPr id="170" name="그림 169">
            <a:extLst>
              <a:ext uri="{FF2B5EF4-FFF2-40B4-BE49-F238E27FC236}">
                <a16:creationId xmlns:a16="http://schemas.microsoft.com/office/drawing/2014/main" id="{B1BE4F4B-E581-74E0-8A62-AC1AF554C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459" y="733036"/>
            <a:ext cx="9148482" cy="4717874"/>
          </a:xfrm>
          <a:prstGeom prst="rect">
            <a:avLst/>
          </a:prstGeom>
        </p:spPr>
      </p:pic>
      <p:sp>
        <p:nvSpPr>
          <p:cNvPr id="171" name="삼각형 170">
            <a:extLst>
              <a:ext uri="{FF2B5EF4-FFF2-40B4-BE49-F238E27FC236}">
                <a16:creationId xmlns:a16="http://schemas.microsoft.com/office/drawing/2014/main" id="{56AD0700-F644-A6C4-766E-046C376E6401}"/>
              </a:ext>
            </a:extLst>
          </p:cNvPr>
          <p:cNvSpPr/>
          <p:nvPr/>
        </p:nvSpPr>
        <p:spPr>
          <a:xfrm rot="10800000">
            <a:off x="-4531005" y="3683297"/>
            <a:ext cx="3273647" cy="30154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999B2F23-B5CC-9786-251C-CBAB2B95B246}"/>
              </a:ext>
            </a:extLst>
          </p:cNvPr>
          <p:cNvSpPr txBox="1"/>
          <p:nvPr/>
        </p:nvSpPr>
        <p:spPr>
          <a:xfrm>
            <a:off x="-9950063" y="560846"/>
            <a:ext cx="524515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sz="2000" spc="-40" dirty="0">
                <a:latin typeface="+mn-ea"/>
              </a:rPr>
              <a:t>Feasible check of </a:t>
            </a:r>
            <a:r>
              <a:rPr kumimoji="1" lang="en-US" altLang="ko-Kore-KR" sz="2000" b="1" spc="-40" dirty="0">
                <a:solidFill>
                  <a:srgbClr val="C00000"/>
                </a:solidFill>
                <a:latin typeface="+mn-ea"/>
              </a:rPr>
              <a:t>DP options combination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CA9C707A-BC2C-7700-A370-587059FAFD46}"/>
              </a:ext>
            </a:extLst>
          </p:cNvPr>
          <p:cNvSpPr txBox="1"/>
          <p:nvPr/>
        </p:nvSpPr>
        <p:spPr>
          <a:xfrm>
            <a:off x="-9237758" y="1073302"/>
            <a:ext cx="94290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ore-KR" sz="2000" b="1" spc="-40" dirty="0">
                <a:latin typeface="+mn-ea"/>
              </a:rPr>
              <a:t>    FR</a:t>
            </a:r>
            <a:r>
              <a:rPr kumimoji="1" lang="en-US" altLang="ko-Kore-KR" sz="2000" b="1" spc="-40" baseline="-25000" dirty="0">
                <a:latin typeface="+mn-ea"/>
              </a:rPr>
              <a:t>1</a:t>
            </a:r>
            <a:endParaRPr kumimoji="1" lang="en-US" altLang="ko-Kore-KR" sz="2000" b="1" spc="-40" dirty="0">
              <a:latin typeface="+mn-ea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D1A9147-A917-5B9D-2B1D-5F145763C593}"/>
              </a:ext>
            </a:extLst>
          </p:cNvPr>
          <p:cNvSpPr/>
          <p:nvPr/>
        </p:nvSpPr>
        <p:spPr>
          <a:xfrm>
            <a:off x="-9455197" y="935828"/>
            <a:ext cx="4255428" cy="5404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13A3DDFD-5D33-610F-C6AB-CEC6DC54EB15}"/>
              </a:ext>
            </a:extLst>
          </p:cNvPr>
          <p:cNvSpPr txBox="1"/>
          <p:nvPr/>
        </p:nvSpPr>
        <p:spPr>
          <a:xfrm>
            <a:off x="-7811217" y="1073301"/>
            <a:ext cx="74505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ore-KR" sz="2000" b="1" spc="-40" dirty="0">
                <a:latin typeface="+mn-ea"/>
              </a:rPr>
              <a:t>    FR</a:t>
            </a:r>
            <a:r>
              <a:rPr kumimoji="1" lang="en-US" altLang="ko-Kore-KR" sz="2000" b="1" spc="-40" baseline="-25000" dirty="0">
                <a:latin typeface="+mn-ea"/>
              </a:rPr>
              <a:t>2</a:t>
            </a:r>
            <a:endParaRPr kumimoji="1" lang="en-US" altLang="ko-Kore-KR" sz="2000" b="1" spc="-40" dirty="0">
              <a:latin typeface="+mn-ea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761C626-37AE-65D4-AE9D-AEBB540390A5}"/>
              </a:ext>
            </a:extLst>
          </p:cNvPr>
          <p:cNvSpPr txBox="1"/>
          <p:nvPr/>
        </p:nvSpPr>
        <p:spPr>
          <a:xfrm>
            <a:off x="-6382095" y="1075050"/>
            <a:ext cx="94290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ore-KR" sz="2000" b="1" spc="-40" dirty="0">
                <a:latin typeface="+mn-ea"/>
              </a:rPr>
              <a:t>    FR</a:t>
            </a:r>
            <a:r>
              <a:rPr kumimoji="1" lang="en-US" altLang="ko-Kore-KR" sz="2000" b="1" spc="-40" baseline="-25000" dirty="0">
                <a:latin typeface="+mn-ea"/>
              </a:rPr>
              <a:t>3</a:t>
            </a:r>
            <a:endParaRPr kumimoji="1" lang="en-US" altLang="ko-Kore-KR" sz="2000" b="1" spc="-40" dirty="0">
              <a:latin typeface="+mn-ea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F9F4BCF6-14A3-E377-8CCA-11C60BC591EE}"/>
              </a:ext>
            </a:extLst>
          </p:cNvPr>
          <p:cNvSpPr txBox="1"/>
          <p:nvPr/>
        </p:nvSpPr>
        <p:spPr>
          <a:xfrm>
            <a:off x="-7718858" y="1895948"/>
            <a:ext cx="73539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z="1600" spc="-40" dirty="0">
                <a:latin typeface="+mn-ea"/>
              </a:rPr>
              <a:t>- D</a:t>
            </a:r>
            <a:r>
              <a:rPr kumimoji="1" lang="en-US" altLang="ko-Kore-KR" sz="1600" spc="-40" dirty="0">
                <a:latin typeface="+mn-ea"/>
              </a:rPr>
              <a:t>P</a:t>
            </a:r>
            <a:r>
              <a:rPr kumimoji="1" lang="en-US" altLang="ko-Kore-KR" sz="1600" spc="-40" baseline="-25000" dirty="0">
                <a:latin typeface="+mn-ea"/>
              </a:rPr>
              <a:t>31</a:t>
            </a:r>
            <a:r>
              <a:rPr kumimoji="1" lang="en-US" altLang="ko-Kore-KR" sz="1600" spc="-40" dirty="0">
                <a:latin typeface="+mn-ea"/>
              </a:rPr>
              <a:t>↓</a:t>
            </a:r>
          </a:p>
          <a:p>
            <a:r>
              <a:rPr kumimoji="1" lang="en-US" altLang="ko-KR" sz="1600" spc="-40" dirty="0">
                <a:latin typeface="+mn-ea"/>
              </a:rPr>
              <a:t>- D</a:t>
            </a:r>
            <a:r>
              <a:rPr kumimoji="1" lang="en-US" altLang="ko-Kore-KR" sz="1600" spc="-40" dirty="0">
                <a:latin typeface="+mn-ea"/>
              </a:rPr>
              <a:t>P</a:t>
            </a:r>
            <a:r>
              <a:rPr kumimoji="1" lang="en-US" altLang="ko-Kore-KR" sz="1600" spc="-40" baseline="-25000" dirty="0">
                <a:latin typeface="+mn-ea"/>
              </a:rPr>
              <a:t>32</a:t>
            </a:r>
            <a:r>
              <a:rPr kumimoji="1" lang="en-US" altLang="ko-Kore-KR" sz="1600" spc="-40" dirty="0">
                <a:latin typeface="+mn-ea"/>
              </a:rPr>
              <a:t>↑</a:t>
            </a:r>
          </a:p>
        </p:txBody>
      </p:sp>
      <p:sp>
        <p:nvSpPr>
          <p:cNvPr id="178" name="모서리가 둥근 직사각형 177">
            <a:extLst>
              <a:ext uri="{FF2B5EF4-FFF2-40B4-BE49-F238E27FC236}">
                <a16:creationId xmlns:a16="http://schemas.microsoft.com/office/drawing/2014/main" id="{AD9D5180-A19D-0CAE-A8B6-6904B6C9A232}"/>
              </a:ext>
            </a:extLst>
          </p:cNvPr>
          <p:cNvSpPr/>
          <p:nvPr/>
        </p:nvSpPr>
        <p:spPr>
          <a:xfrm>
            <a:off x="-7819228" y="1569617"/>
            <a:ext cx="952208" cy="11930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EC2FD365-440A-E4B1-8A73-97F54D3BA0A6}"/>
              </a:ext>
            </a:extLst>
          </p:cNvPr>
          <p:cNvSpPr txBox="1"/>
          <p:nvPr/>
        </p:nvSpPr>
        <p:spPr>
          <a:xfrm>
            <a:off x="-7790933" y="1419315"/>
            <a:ext cx="890308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Option 1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80" name="모서리가 둥근 직사각형 179">
            <a:extLst>
              <a:ext uri="{FF2B5EF4-FFF2-40B4-BE49-F238E27FC236}">
                <a16:creationId xmlns:a16="http://schemas.microsoft.com/office/drawing/2014/main" id="{8648118B-6CF5-4947-C137-716BF2D423ED}"/>
              </a:ext>
            </a:extLst>
          </p:cNvPr>
          <p:cNvSpPr/>
          <p:nvPr/>
        </p:nvSpPr>
        <p:spPr>
          <a:xfrm>
            <a:off x="-9222571" y="1569617"/>
            <a:ext cx="952208" cy="11930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04F525A1-3A75-13C0-4D99-4BD248E785E2}"/>
              </a:ext>
            </a:extLst>
          </p:cNvPr>
          <p:cNvSpPr txBox="1"/>
          <p:nvPr/>
        </p:nvSpPr>
        <p:spPr>
          <a:xfrm>
            <a:off x="-9148052" y="1419315"/>
            <a:ext cx="819776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Option l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B083624-C854-39B3-4691-673886511D07}"/>
              </a:ext>
            </a:extLst>
          </p:cNvPr>
          <p:cNvSpPr txBox="1"/>
          <p:nvPr/>
        </p:nvSpPr>
        <p:spPr>
          <a:xfrm>
            <a:off x="-6243242" y="1776820"/>
            <a:ext cx="73539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z="1600" spc="-40" dirty="0">
                <a:latin typeface="+mn-ea"/>
              </a:rPr>
              <a:t>- D</a:t>
            </a:r>
            <a:r>
              <a:rPr kumimoji="1" lang="en-US" altLang="ko-Kore-KR" sz="1600" spc="-40" dirty="0">
                <a:latin typeface="+mn-ea"/>
              </a:rPr>
              <a:t>P</a:t>
            </a:r>
            <a:r>
              <a:rPr kumimoji="1" lang="en-US" altLang="ko-Kore-KR" sz="1600" spc="-40" baseline="-25000" dirty="0">
                <a:latin typeface="+mn-ea"/>
              </a:rPr>
              <a:t>21</a:t>
            </a:r>
            <a:r>
              <a:rPr kumimoji="1" lang="en-US" altLang="ko-Kore-KR" sz="1600" spc="-40" dirty="0">
                <a:latin typeface="+mn-ea"/>
              </a:rPr>
              <a:t>↑</a:t>
            </a:r>
          </a:p>
          <a:p>
            <a:r>
              <a:rPr kumimoji="1" lang="en-US" altLang="ko-KR" sz="1600" spc="-40" dirty="0">
                <a:latin typeface="+mn-ea"/>
              </a:rPr>
              <a:t>- D</a:t>
            </a:r>
            <a:r>
              <a:rPr kumimoji="1" lang="en-US" altLang="ko-Kore-KR" sz="1600" spc="-40" dirty="0">
                <a:latin typeface="+mn-ea"/>
              </a:rPr>
              <a:t>P</a:t>
            </a:r>
            <a:r>
              <a:rPr kumimoji="1" lang="en-US" altLang="ko-KR" sz="1600" spc="-40" baseline="-25000" dirty="0">
                <a:latin typeface="+mn-ea"/>
              </a:rPr>
              <a:t>22</a:t>
            </a:r>
            <a:r>
              <a:rPr kumimoji="1" lang="en-US" altLang="ko-Kore-KR" sz="1600" spc="-40" dirty="0">
                <a:latin typeface="+mn-ea"/>
              </a:rPr>
              <a:t>↑</a:t>
            </a:r>
          </a:p>
          <a:p>
            <a:r>
              <a:rPr kumimoji="1" lang="en-US" altLang="ko-KR" sz="1600" spc="-40" dirty="0">
                <a:latin typeface="+mn-ea"/>
              </a:rPr>
              <a:t>- D</a:t>
            </a:r>
            <a:r>
              <a:rPr kumimoji="1" lang="en-US" altLang="ko-Kore-KR" sz="1600" spc="-40" dirty="0">
                <a:latin typeface="+mn-ea"/>
              </a:rPr>
              <a:t>P</a:t>
            </a:r>
            <a:r>
              <a:rPr kumimoji="1" lang="en-US" altLang="ko-KR" sz="1600" spc="-40" baseline="-25000" dirty="0">
                <a:latin typeface="+mn-ea"/>
              </a:rPr>
              <a:t>31</a:t>
            </a:r>
            <a:r>
              <a:rPr kumimoji="1" lang="en-US" altLang="ko-Kore-KR" sz="1600" spc="-40" dirty="0">
                <a:latin typeface="+mn-ea"/>
              </a:rPr>
              <a:t>↓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CC78C1F9-A2FC-CD6C-21C1-6348F462E761}"/>
              </a:ext>
            </a:extLst>
          </p:cNvPr>
          <p:cNvSpPr/>
          <p:nvPr/>
        </p:nvSpPr>
        <p:spPr>
          <a:xfrm>
            <a:off x="-6387801" y="1558246"/>
            <a:ext cx="952208" cy="11930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10388C36-FDDE-155E-F3AD-B862378474A5}"/>
              </a:ext>
            </a:extLst>
          </p:cNvPr>
          <p:cNvSpPr txBox="1"/>
          <p:nvPr/>
        </p:nvSpPr>
        <p:spPr>
          <a:xfrm>
            <a:off x="-6359506" y="1407944"/>
            <a:ext cx="96725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Option m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85" name="삼각형 184">
            <a:extLst>
              <a:ext uri="{FF2B5EF4-FFF2-40B4-BE49-F238E27FC236}">
                <a16:creationId xmlns:a16="http://schemas.microsoft.com/office/drawing/2014/main" id="{8D2B6E0C-7FF1-BBE6-8BC4-E251E3F20574}"/>
              </a:ext>
            </a:extLst>
          </p:cNvPr>
          <p:cNvSpPr/>
          <p:nvPr/>
        </p:nvSpPr>
        <p:spPr>
          <a:xfrm rot="10800000">
            <a:off x="-9122501" y="2887272"/>
            <a:ext cx="3777542" cy="34134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EBB4EC97-0C2C-5738-C5D9-676006CF510B}"/>
              </a:ext>
            </a:extLst>
          </p:cNvPr>
          <p:cNvSpPr txBox="1"/>
          <p:nvPr/>
        </p:nvSpPr>
        <p:spPr>
          <a:xfrm>
            <a:off x="-8359969" y="2884345"/>
            <a:ext cx="237866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Option</a:t>
            </a:r>
            <a:r>
              <a:rPr kumimoji="1" lang="en-US" altLang="ko-KR" b="1" spc="-40" dirty="0">
                <a:latin typeface="+mn-ea"/>
              </a:rPr>
              <a:t>s</a:t>
            </a:r>
            <a:r>
              <a:rPr kumimoji="1" lang="en-US" altLang="ko-Kore-KR" b="1" spc="-40" dirty="0">
                <a:latin typeface="+mn-ea"/>
              </a:rPr>
              <a:t> relation check</a:t>
            </a:r>
            <a:endParaRPr kumimoji="1" lang="ko-Kore-KR" altLang="en-US" b="1" spc="-40" dirty="0">
              <a:latin typeface="+mn-ea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EB32BB31-3A5C-97DC-6916-5EC4BEC64290}"/>
              </a:ext>
            </a:extLst>
          </p:cNvPr>
          <p:cNvSpPr txBox="1"/>
          <p:nvPr/>
        </p:nvSpPr>
        <p:spPr>
          <a:xfrm>
            <a:off x="-9105861" y="1705194"/>
            <a:ext cx="735394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z="1600" spc="-40" dirty="0">
                <a:latin typeface="+mn-ea"/>
              </a:rPr>
              <a:t>- D</a:t>
            </a:r>
            <a:r>
              <a:rPr kumimoji="1" lang="en-US" altLang="ko-Kore-KR" sz="1600" spc="-40" dirty="0">
                <a:latin typeface="+mn-ea"/>
              </a:rPr>
              <a:t>P</a:t>
            </a:r>
            <a:r>
              <a:rPr kumimoji="1" lang="en-US" altLang="ko-Kore-KR" sz="1600" spc="-40" baseline="-25000" dirty="0">
                <a:latin typeface="+mn-ea"/>
              </a:rPr>
              <a:t>21</a:t>
            </a:r>
            <a:r>
              <a:rPr kumimoji="1" lang="en-US" altLang="ko-Kore-KR" sz="1600" spc="-40" dirty="0">
                <a:latin typeface="+mn-ea"/>
              </a:rPr>
              <a:t>↑</a:t>
            </a:r>
          </a:p>
          <a:p>
            <a:r>
              <a:rPr kumimoji="1" lang="en-US" altLang="ko-KR" sz="1600" spc="-40" dirty="0">
                <a:latin typeface="+mn-ea"/>
              </a:rPr>
              <a:t>- D</a:t>
            </a:r>
            <a:r>
              <a:rPr kumimoji="1" lang="en-US" altLang="ko-Kore-KR" sz="1600" spc="-40" dirty="0">
                <a:latin typeface="+mn-ea"/>
              </a:rPr>
              <a:t>P</a:t>
            </a:r>
            <a:r>
              <a:rPr kumimoji="1" lang="en-US" altLang="ko-KR" sz="1600" spc="-40" baseline="-25000" dirty="0">
                <a:latin typeface="+mn-ea"/>
              </a:rPr>
              <a:t>22</a:t>
            </a:r>
            <a:r>
              <a:rPr kumimoji="1" lang="en-US" altLang="ko-Kore-KR" sz="1600" spc="-40" dirty="0">
                <a:latin typeface="+mn-ea"/>
              </a:rPr>
              <a:t>↑</a:t>
            </a:r>
          </a:p>
          <a:p>
            <a:r>
              <a:rPr kumimoji="1" lang="en-US" altLang="ko-KR" sz="1600" spc="-40" dirty="0">
                <a:latin typeface="+mn-ea"/>
              </a:rPr>
              <a:t>- D</a:t>
            </a:r>
            <a:r>
              <a:rPr kumimoji="1" lang="en-US" altLang="ko-Kore-KR" sz="1600" spc="-40" dirty="0">
                <a:latin typeface="+mn-ea"/>
              </a:rPr>
              <a:t>P</a:t>
            </a:r>
            <a:r>
              <a:rPr kumimoji="1" lang="en-US" altLang="ko-KR" sz="1600" spc="-40" baseline="-25000" dirty="0">
                <a:latin typeface="+mn-ea"/>
              </a:rPr>
              <a:t>31</a:t>
            </a:r>
            <a:r>
              <a:rPr kumimoji="1" lang="en-US" altLang="ko-Kore-KR" sz="1600" spc="-40" dirty="0">
                <a:latin typeface="+mn-ea"/>
              </a:rPr>
              <a:t>↓</a:t>
            </a:r>
          </a:p>
          <a:p>
            <a:r>
              <a:rPr kumimoji="1" lang="en-US" altLang="ko-Kore-KR" sz="1600" spc="-40" dirty="0">
                <a:latin typeface="+mn-ea"/>
              </a:rPr>
              <a:t>- DP</a:t>
            </a:r>
            <a:r>
              <a:rPr kumimoji="1" lang="en-US" altLang="ko-Kore-KR" sz="1600" spc="-40" baseline="-25000" dirty="0">
                <a:latin typeface="+mn-ea"/>
              </a:rPr>
              <a:t>33</a:t>
            </a:r>
            <a:r>
              <a:rPr kumimoji="1" lang="en-US" altLang="ko-Kore-KR" sz="1600" spc="-40" dirty="0">
                <a:latin typeface="+mn-ea"/>
              </a:rPr>
              <a:t>↓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898BE8F3-D49B-7B56-2F0C-D54B4B39083D}"/>
              </a:ext>
            </a:extLst>
          </p:cNvPr>
          <p:cNvSpPr txBox="1"/>
          <p:nvPr/>
        </p:nvSpPr>
        <p:spPr>
          <a:xfrm>
            <a:off x="-9148603" y="3365396"/>
            <a:ext cx="92861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solidFill>
                  <a:srgbClr val="C00000"/>
                </a:solidFill>
                <a:latin typeface="+mn-ea"/>
              </a:rPr>
              <a:t> Synergy</a:t>
            </a:r>
            <a:endParaRPr kumimoji="1" lang="ko-Kore-KR" altLang="en-US" spc="-4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DE45DBC5-C106-4D38-CF8C-A4C3C8F75F44}"/>
              </a:ext>
            </a:extLst>
          </p:cNvPr>
          <p:cNvSpPr txBox="1"/>
          <p:nvPr/>
        </p:nvSpPr>
        <p:spPr>
          <a:xfrm>
            <a:off x="-9156182" y="3787011"/>
            <a:ext cx="98941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 Irrelevant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39209196-493E-725D-37F8-AEABF05477D3}"/>
              </a:ext>
            </a:extLst>
          </p:cNvPr>
          <p:cNvSpPr txBox="1"/>
          <p:nvPr/>
        </p:nvSpPr>
        <p:spPr>
          <a:xfrm>
            <a:off x="-9156181" y="4193449"/>
            <a:ext cx="262267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solidFill>
                  <a:srgbClr val="1D6FA9"/>
                </a:solidFill>
                <a:latin typeface="+mn-ea"/>
              </a:rPr>
              <a:t> Conflict</a:t>
            </a:r>
            <a:endParaRPr kumimoji="1" lang="ko-Kore-KR" altLang="en-US" spc="-40" dirty="0">
              <a:solidFill>
                <a:srgbClr val="1D6FA9"/>
              </a:solidFill>
              <a:latin typeface="+mn-ea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E2FB8070-C3DC-6854-438C-59EA1A5FDF63}"/>
              </a:ext>
            </a:extLst>
          </p:cNvPr>
          <p:cNvSpPr/>
          <p:nvPr/>
        </p:nvSpPr>
        <p:spPr>
          <a:xfrm>
            <a:off x="-9153779" y="3319346"/>
            <a:ext cx="2620269" cy="1224280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77807622-5613-B23A-9299-B0CE2DA978F9}"/>
              </a:ext>
            </a:extLst>
          </p:cNvPr>
          <p:cNvCxnSpPr>
            <a:cxnSpLocks/>
          </p:cNvCxnSpPr>
          <p:nvPr/>
        </p:nvCxnSpPr>
        <p:spPr>
          <a:xfrm flipH="1">
            <a:off x="-9153779" y="3731376"/>
            <a:ext cx="262026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연결선[R] 193">
            <a:extLst>
              <a:ext uri="{FF2B5EF4-FFF2-40B4-BE49-F238E27FC236}">
                <a16:creationId xmlns:a16="http://schemas.microsoft.com/office/drawing/2014/main" id="{83B1A4C7-0BBF-35A2-39D7-CFE68F68E9C8}"/>
              </a:ext>
            </a:extLst>
          </p:cNvPr>
          <p:cNvCxnSpPr>
            <a:cxnSpLocks/>
          </p:cNvCxnSpPr>
          <p:nvPr/>
        </p:nvCxnSpPr>
        <p:spPr>
          <a:xfrm flipH="1">
            <a:off x="-9153779" y="4138089"/>
            <a:ext cx="262026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65FF8D5F-D288-ECCE-3D90-FA7487E68CC4}"/>
              </a:ext>
            </a:extLst>
          </p:cNvPr>
          <p:cNvSpPr txBox="1"/>
          <p:nvPr/>
        </p:nvSpPr>
        <p:spPr>
          <a:xfrm>
            <a:off x="-7934170" y="3411977"/>
            <a:ext cx="13060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z="1600" spc="-40" dirty="0">
                <a:latin typeface="+mn-ea"/>
              </a:rPr>
              <a:t>D</a:t>
            </a:r>
            <a:r>
              <a:rPr kumimoji="1" lang="en-US" altLang="ko-Kore-KR" sz="1600" spc="-40" dirty="0">
                <a:latin typeface="+mn-ea"/>
              </a:rPr>
              <a:t>P</a:t>
            </a:r>
            <a:r>
              <a:rPr kumimoji="1" lang="en-US" altLang="ko-Kore-KR" sz="1600" spc="-40" baseline="-25000" dirty="0">
                <a:latin typeface="+mn-ea"/>
              </a:rPr>
              <a:t>21 </a:t>
            </a:r>
            <a:r>
              <a:rPr kumimoji="1" lang="en-US" altLang="ko-KR" sz="1600" spc="-40" dirty="0">
                <a:latin typeface="+mn-ea"/>
              </a:rPr>
              <a:t>D</a:t>
            </a:r>
            <a:r>
              <a:rPr kumimoji="1" lang="en-US" altLang="ko-Kore-KR" sz="1600" spc="-40" dirty="0">
                <a:latin typeface="+mn-ea"/>
              </a:rPr>
              <a:t>P</a:t>
            </a:r>
            <a:r>
              <a:rPr kumimoji="1" lang="en-US" altLang="ko-KR" sz="1600" spc="-40" baseline="-25000" dirty="0">
                <a:latin typeface="+mn-ea"/>
              </a:rPr>
              <a:t>22</a:t>
            </a:r>
            <a:r>
              <a:rPr kumimoji="1" lang="en-US" altLang="ko-KR" sz="1600" spc="-40" dirty="0">
                <a:latin typeface="+mn-ea"/>
              </a:rPr>
              <a:t> D</a:t>
            </a:r>
            <a:r>
              <a:rPr kumimoji="1" lang="en-US" altLang="ko-Kore-KR" sz="1600" spc="-40" dirty="0">
                <a:latin typeface="+mn-ea"/>
              </a:rPr>
              <a:t>P</a:t>
            </a:r>
            <a:r>
              <a:rPr kumimoji="1" lang="en-US" altLang="ko-KR" sz="1600" spc="-40" baseline="-25000" dirty="0">
                <a:latin typeface="+mn-ea"/>
              </a:rPr>
              <a:t>31</a:t>
            </a:r>
            <a:endParaRPr kumimoji="1" lang="en-US" altLang="ko-Kore-KR" sz="1600" spc="-40" dirty="0">
              <a:latin typeface="+mn-ea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47CB527A-64CF-DA16-806D-912616543AF3}"/>
              </a:ext>
            </a:extLst>
          </p:cNvPr>
          <p:cNvSpPr txBox="1"/>
          <p:nvPr/>
        </p:nvSpPr>
        <p:spPr>
          <a:xfrm>
            <a:off x="-7934170" y="3800531"/>
            <a:ext cx="84093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ore-KR" sz="1600" spc="-40" dirty="0">
                <a:latin typeface="+mn-ea"/>
              </a:rPr>
              <a:t>DP</a:t>
            </a:r>
            <a:r>
              <a:rPr kumimoji="1" lang="en-US" altLang="ko-Kore-KR" sz="1600" spc="-40" baseline="-25000" dirty="0">
                <a:latin typeface="+mn-ea"/>
              </a:rPr>
              <a:t>32 </a:t>
            </a:r>
            <a:r>
              <a:rPr kumimoji="1" lang="en-US" altLang="ko-Kore-KR" sz="1600" spc="-40" dirty="0">
                <a:latin typeface="+mn-ea"/>
              </a:rPr>
              <a:t>DP</a:t>
            </a:r>
            <a:r>
              <a:rPr kumimoji="1" lang="en-US" altLang="ko-Kore-KR" sz="1600" spc="-40" baseline="-25000" dirty="0">
                <a:latin typeface="+mn-ea"/>
              </a:rPr>
              <a:t>33</a:t>
            </a:r>
            <a:endParaRPr kumimoji="1" lang="en-US" altLang="ko-Kore-KR" sz="1600" spc="-40" dirty="0">
              <a:latin typeface="+mn-ea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41C8BA96-6BA6-52E2-D9DA-DCC77BAE0238}"/>
              </a:ext>
            </a:extLst>
          </p:cNvPr>
          <p:cNvSpPr txBox="1"/>
          <p:nvPr/>
        </p:nvSpPr>
        <p:spPr>
          <a:xfrm>
            <a:off x="-6267443" y="3707553"/>
            <a:ext cx="1014392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ore-KR" i="1" spc="-40" dirty="0">
                <a:latin typeface="+mn-ea"/>
              </a:rPr>
              <a:t>If conflict:</a:t>
            </a:r>
          </a:p>
          <a:p>
            <a:pPr algn="ctr"/>
            <a:r>
              <a:rPr kumimoji="1" lang="en-US" altLang="ko-Kore-KR" i="1" u="sng" spc="-40" dirty="0">
                <a:solidFill>
                  <a:srgbClr val="1D6FA9"/>
                </a:solidFill>
                <a:latin typeface="+mn-ea"/>
              </a:rPr>
              <a:t>break</a:t>
            </a:r>
            <a:endParaRPr kumimoji="1" lang="ko-Kore-KR" altLang="en-US" i="1" u="sng" spc="-40" dirty="0">
              <a:solidFill>
                <a:srgbClr val="1D6FA9"/>
              </a:solidFill>
              <a:latin typeface="+mn-ea"/>
            </a:endParaRPr>
          </a:p>
        </p:txBody>
      </p:sp>
      <p:cxnSp>
        <p:nvCxnSpPr>
          <p:cNvPr id="198" name="꺾인 연결선[E] 197">
            <a:extLst>
              <a:ext uri="{FF2B5EF4-FFF2-40B4-BE49-F238E27FC236}">
                <a16:creationId xmlns:a16="http://schemas.microsoft.com/office/drawing/2014/main" id="{EC68C21F-49FB-1BCB-0E41-C8C6EB7C6F61}"/>
              </a:ext>
            </a:extLst>
          </p:cNvPr>
          <p:cNvCxnSpPr>
            <a:cxnSpLocks/>
            <a:stCxn id="191" idx="3"/>
            <a:endCxn id="197" idx="1"/>
          </p:cNvCxnSpPr>
          <p:nvPr/>
        </p:nvCxnSpPr>
        <p:spPr>
          <a:xfrm flipV="1">
            <a:off x="-6533509" y="3984552"/>
            <a:ext cx="266066" cy="3473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9" name="삼각형 198">
            <a:extLst>
              <a:ext uri="{FF2B5EF4-FFF2-40B4-BE49-F238E27FC236}">
                <a16:creationId xmlns:a16="http://schemas.microsoft.com/office/drawing/2014/main" id="{59682D0C-DBFC-776F-FA91-B78427E490E7}"/>
              </a:ext>
            </a:extLst>
          </p:cNvPr>
          <p:cNvSpPr/>
          <p:nvPr/>
        </p:nvSpPr>
        <p:spPr>
          <a:xfrm rot="10800000">
            <a:off x="-9122501" y="4625342"/>
            <a:ext cx="3777542" cy="34134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8756BB38-557E-4F69-9D97-2BEB91602C30}"/>
              </a:ext>
            </a:extLst>
          </p:cNvPr>
          <p:cNvSpPr txBox="1"/>
          <p:nvPr/>
        </p:nvSpPr>
        <p:spPr>
          <a:xfrm>
            <a:off x="-8564343" y="4625671"/>
            <a:ext cx="256640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DP propagation analysis</a:t>
            </a:r>
            <a:endParaRPr kumimoji="1" lang="ko-Kore-KR" altLang="en-US" b="1" spc="-40" dirty="0">
              <a:latin typeface="+mn-ea"/>
            </a:endParaRPr>
          </a:p>
        </p:txBody>
      </p:sp>
      <p:pic>
        <p:nvPicPr>
          <p:cNvPr id="201" name="그림 200">
            <a:extLst>
              <a:ext uri="{FF2B5EF4-FFF2-40B4-BE49-F238E27FC236}">
                <a16:creationId xmlns:a16="http://schemas.microsoft.com/office/drawing/2014/main" id="{0C21CC44-002A-D02F-CC5F-7DF4275B7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344447" y="5036943"/>
            <a:ext cx="2075084" cy="12288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2" name="그림 201">
            <a:extLst>
              <a:ext uri="{FF2B5EF4-FFF2-40B4-BE49-F238E27FC236}">
                <a16:creationId xmlns:a16="http://schemas.microsoft.com/office/drawing/2014/main" id="{7F77889F-C879-C9DC-893A-7AFF74484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357226" y="5009690"/>
            <a:ext cx="1943185" cy="1267030"/>
          </a:xfrm>
          <a:prstGeom prst="rect">
            <a:avLst/>
          </a:prstGeom>
        </p:spPr>
      </p:pic>
      <p:sp>
        <p:nvSpPr>
          <p:cNvPr id="203" name="TextBox 202">
            <a:extLst>
              <a:ext uri="{FF2B5EF4-FFF2-40B4-BE49-F238E27FC236}">
                <a16:creationId xmlns:a16="http://schemas.microsoft.com/office/drawing/2014/main" id="{5C53A832-7C5A-0FDF-79B1-7CD9B7291827}"/>
              </a:ext>
            </a:extLst>
          </p:cNvPr>
          <p:cNvSpPr txBox="1"/>
          <p:nvPr/>
        </p:nvSpPr>
        <p:spPr>
          <a:xfrm>
            <a:off x="-3168278" y="307353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kumimoji="1" lang="ko-Kore-KR" altLang="en-US" b="1" spc="-40" dirty="0">
              <a:latin typeface="+mn-ea"/>
            </a:endParaRPr>
          </a:p>
        </p:txBody>
      </p:sp>
      <p:sp>
        <p:nvSpPr>
          <p:cNvPr id="204" name="삼각형 203">
            <a:extLst>
              <a:ext uri="{FF2B5EF4-FFF2-40B4-BE49-F238E27FC236}">
                <a16:creationId xmlns:a16="http://schemas.microsoft.com/office/drawing/2014/main" id="{CC7EE14B-75FE-95B0-AEC6-E9906BCE4106}"/>
              </a:ext>
            </a:extLst>
          </p:cNvPr>
          <p:cNvSpPr/>
          <p:nvPr/>
        </p:nvSpPr>
        <p:spPr>
          <a:xfrm rot="5400000">
            <a:off x="-12174809" y="3350253"/>
            <a:ext cx="3023112" cy="217602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82FE8356-5F65-4E8A-CDE4-14640D9BAA1B}"/>
              </a:ext>
            </a:extLst>
          </p:cNvPr>
          <p:cNvSpPr txBox="1"/>
          <p:nvPr/>
        </p:nvSpPr>
        <p:spPr>
          <a:xfrm>
            <a:off x="-13750558" y="1192327"/>
            <a:ext cx="281278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sz="2000" b="1" spc="-40" dirty="0">
                <a:solidFill>
                  <a:srgbClr val="C00000"/>
                </a:solidFill>
                <a:latin typeface="+mn-ea"/>
              </a:rPr>
              <a:t>DP options </a:t>
            </a:r>
            <a:r>
              <a:rPr kumimoji="1" lang="en-US" altLang="ko-Kore-KR" sz="2000" spc="-40" dirty="0">
                <a:latin typeface="+mn-ea"/>
              </a:rPr>
              <a:t>of each FR </a:t>
            </a:r>
            <a:endParaRPr kumimoji="1" lang="ko-Kore-KR" altLang="en-US" sz="2000" spc="-40" dirty="0">
              <a:latin typeface="+mn-ea"/>
            </a:endParaRPr>
          </a:p>
        </p:txBody>
      </p:sp>
      <p:pic>
        <p:nvPicPr>
          <p:cNvPr id="206" name="그림 205">
            <a:extLst>
              <a:ext uri="{FF2B5EF4-FFF2-40B4-BE49-F238E27FC236}">
                <a16:creationId xmlns:a16="http://schemas.microsoft.com/office/drawing/2014/main" id="{F24EFCAA-773D-C85C-84FA-CD9D5EB73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015357" y="1289130"/>
            <a:ext cx="3145721" cy="4138870"/>
          </a:xfrm>
          <a:prstGeom prst="rect">
            <a:avLst/>
          </a:prstGeom>
        </p:spPr>
      </p:pic>
      <p:sp>
        <p:nvSpPr>
          <p:cNvPr id="207" name="TextBox 206">
            <a:extLst>
              <a:ext uri="{FF2B5EF4-FFF2-40B4-BE49-F238E27FC236}">
                <a16:creationId xmlns:a16="http://schemas.microsoft.com/office/drawing/2014/main" id="{FFB622D1-95E4-5A35-30E0-7707B9C1EA26}"/>
              </a:ext>
            </a:extLst>
          </p:cNvPr>
          <p:cNvSpPr txBox="1"/>
          <p:nvPr/>
        </p:nvSpPr>
        <p:spPr>
          <a:xfrm>
            <a:off x="-14149894" y="454362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kumimoji="1" lang="ko-KR" altLang="en-US" spc="-40" dirty="0">
              <a:latin typeface="+mn-ea"/>
            </a:endParaRPr>
          </a:p>
        </p:txBody>
      </p:sp>
      <p:sp>
        <p:nvSpPr>
          <p:cNvPr id="208" name="오른쪽 중괄호 13">
            <a:extLst>
              <a:ext uri="{FF2B5EF4-FFF2-40B4-BE49-F238E27FC236}">
                <a16:creationId xmlns:a16="http://schemas.microsoft.com/office/drawing/2014/main" id="{42B3FBCC-C454-2081-CB57-AA539272C961}"/>
              </a:ext>
            </a:extLst>
          </p:cNvPr>
          <p:cNvSpPr/>
          <p:nvPr/>
        </p:nvSpPr>
        <p:spPr>
          <a:xfrm rot="10800000">
            <a:off x="-9863295" y="1684943"/>
            <a:ext cx="382720" cy="205416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오른쪽 중괄호 14">
            <a:extLst>
              <a:ext uri="{FF2B5EF4-FFF2-40B4-BE49-F238E27FC236}">
                <a16:creationId xmlns:a16="http://schemas.microsoft.com/office/drawing/2014/main" id="{C25CAD03-5B45-AA14-5A47-D701AB8E1158}"/>
              </a:ext>
            </a:extLst>
          </p:cNvPr>
          <p:cNvSpPr/>
          <p:nvPr/>
        </p:nvSpPr>
        <p:spPr>
          <a:xfrm rot="10800000">
            <a:off x="-9863295" y="3787010"/>
            <a:ext cx="382720" cy="230706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D3A50B8B-B239-DCB6-544B-3B269D1C90A2}"/>
              </a:ext>
            </a:extLst>
          </p:cNvPr>
          <p:cNvSpPr txBox="1"/>
          <p:nvPr/>
        </p:nvSpPr>
        <p:spPr>
          <a:xfrm rot="5400000">
            <a:off x="-11224859" y="2597384"/>
            <a:ext cx="216485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en-US" sz="2000" spc="-40" dirty="0">
                <a:latin typeface="+mn-ea"/>
              </a:rPr>
              <a:t>Direct DP relation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3A2DD0F1-54D2-E566-F8B3-142EEBE9B37A}"/>
              </a:ext>
            </a:extLst>
          </p:cNvPr>
          <p:cNvSpPr txBox="1"/>
          <p:nvPr/>
        </p:nvSpPr>
        <p:spPr>
          <a:xfrm rot="5400000">
            <a:off x="-10931644" y="4729107"/>
            <a:ext cx="157590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en-US" sz="2000" spc="-40" dirty="0">
                <a:latin typeface="+mn-ea"/>
              </a:rPr>
              <a:t>Indirect DP propagation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144CCA9E-1A40-0B58-D532-351BC2187BB1}"/>
              </a:ext>
            </a:extLst>
          </p:cNvPr>
          <p:cNvSpPr txBox="1"/>
          <p:nvPr/>
        </p:nvSpPr>
        <p:spPr>
          <a:xfrm>
            <a:off x="-9849114" y="2556519"/>
            <a:ext cx="33931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en-US" sz="2000" b="1" spc="-40" dirty="0">
                <a:latin typeface="+mn-ea"/>
              </a:rPr>
              <a:t>(1)</a:t>
            </a:r>
            <a:endParaRPr kumimoji="1" lang="ko-Kore-KR" altLang="en-US" sz="2000" b="1" spc="-40" dirty="0">
              <a:latin typeface="+mn-ea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87D46C48-CF50-0621-4C19-5ABA184458D9}"/>
              </a:ext>
            </a:extLst>
          </p:cNvPr>
          <p:cNvSpPr txBox="1"/>
          <p:nvPr/>
        </p:nvSpPr>
        <p:spPr>
          <a:xfrm>
            <a:off x="-9849114" y="4748781"/>
            <a:ext cx="33931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en-US" sz="2000" b="1" spc="-40" dirty="0">
                <a:latin typeface="+mn-ea"/>
              </a:rPr>
              <a:t>(2)</a:t>
            </a:r>
            <a:endParaRPr kumimoji="1" lang="ko-Kore-KR" altLang="en-US" sz="2000" b="1" spc="-40" dirty="0">
              <a:latin typeface="+mn-ea"/>
            </a:endParaRPr>
          </a:p>
        </p:txBody>
      </p:sp>
      <p:sp>
        <p:nvSpPr>
          <p:cNvPr id="214" name="삼각형 213">
            <a:extLst>
              <a:ext uri="{FF2B5EF4-FFF2-40B4-BE49-F238E27FC236}">
                <a16:creationId xmlns:a16="http://schemas.microsoft.com/office/drawing/2014/main" id="{DDE2EC2C-55F6-C5A1-A618-503626ADFE99}"/>
              </a:ext>
            </a:extLst>
          </p:cNvPr>
          <p:cNvSpPr/>
          <p:nvPr/>
        </p:nvSpPr>
        <p:spPr>
          <a:xfrm rot="5400000">
            <a:off x="-6398526" y="3350253"/>
            <a:ext cx="3023112" cy="217602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27591BDD-B43B-1493-25F2-B2C0553E75E4}"/>
              </a:ext>
            </a:extLst>
          </p:cNvPr>
          <p:cNvSpPr txBox="1"/>
          <p:nvPr/>
        </p:nvSpPr>
        <p:spPr>
          <a:xfrm>
            <a:off x="-4806872" y="1062617"/>
            <a:ext cx="3719290" cy="3077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ore-KR" sz="2000" spc="-40" dirty="0">
                <a:latin typeface="+mn-ea"/>
              </a:rPr>
              <a:t>Find </a:t>
            </a:r>
            <a:r>
              <a:rPr kumimoji="1" lang="en-US" altLang="ko-Kore-KR" sz="2000" b="1" spc="-40" dirty="0">
                <a:solidFill>
                  <a:srgbClr val="C00000"/>
                </a:solidFill>
                <a:latin typeface="+mn-ea"/>
              </a:rPr>
              <a:t>optimal set of DP options</a:t>
            </a:r>
            <a:endParaRPr kumimoji="1" lang="ko-Kore-KR" altLang="en-US" sz="2000" b="1" spc="-40" dirty="0">
              <a:solidFill>
                <a:srgbClr val="C00000"/>
              </a:solidFill>
              <a:latin typeface="+mn-ea"/>
            </a:endParaRPr>
          </a:p>
        </p:txBody>
      </p:sp>
      <p:graphicFrame>
        <p:nvGraphicFramePr>
          <p:cNvPr id="216" name="표 6">
            <a:extLst>
              <a:ext uri="{FF2B5EF4-FFF2-40B4-BE49-F238E27FC236}">
                <a16:creationId xmlns:a16="http://schemas.microsoft.com/office/drawing/2014/main" id="{FE93933E-D251-1E90-8D4D-CF09A68BA9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595768"/>
              </p:ext>
            </p:extLst>
          </p:nvPr>
        </p:nvGraphicFramePr>
        <p:xfrm>
          <a:off x="-4531005" y="1959847"/>
          <a:ext cx="3055350" cy="16475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1050">
                  <a:extLst>
                    <a:ext uri="{9D8B030D-6E8A-4147-A177-3AD203B41FA5}">
                      <a16:colId xmlns:a16="http://schemas.microsoft.com/office/drawing/2014/main" val="1223708999"/>
                    </a:ext>
                  </a:extLst>
                </a:gridCol>
                <a:gridCol w="553532">
                  <a:extLst>
                    <a:ext uri="{9D8B030D-6E8A-4147-A177-3AD203B41FA5}">
                      <a16:colId xmlns:a16="http://schemas.microsoft.com/office/drawing/2014/main" val="2132387630"/>
                    </a:ext>
                  </a:extLst>
                </a:gridCol>
                <a:gridCol w="420579">
                  <a:extLst>
                    <a:ext uri="{9D8B030D-6E8A-4147-A177-3AD203B41FA5}">
                      <a16:colId xmlns:a16="http://schemas.microsoft.com/office/drawing/2014/main" val="1372662273"/>
                    </a:ext>
                  </a:extLst>
                </a:gridCol>
                <a:gridCol w="403611">
                  <a:extLst>
                    <a:ext uri="{9D8B030D-6E8A-4147-A177-3AD203B41FA5}">
                      <a16:colId xmlns:a16="http://schemas.microsoft.com/office/drawing/2014/main" val="1999170121"/>
                    </a:ext>
                  </a:extLst>
                </a:gridCol>
                <a:gridCol w="437548">
                  <a:extLst>
                    <a:ext uri="{9D8B030D-6E8A-4147-A177-3AD203B41FA5}">
                      <a16:colId xmlns:a16="http://schemas.microsoft.com/office/drawing/2014/main" val="971049935"/>
                    </a:ext>
                  </a:extLst>
                </a:gridCol>
                <a:gridCol w="454515">
                  <a:extLst>
                    <a:ext uri="{9D8B030D-6E8A-4147-A177-3AD203B41FA5}">
                      <a16:colId xmlns:a16="http://schemas.microsoft.com/office/drawing/2014/main" val="2499008506"/>
                    </a:ext>
                  </a:extLst>
                </a:gridCol>
                <a:gridCol w="454515">
                  <a:extLst>
                    <a:ext uri="{9D8B030D-6E8A-4147-A177-3AD203B41FA5}">
                      <a16:colId xmlns:a16="http://schemas.microsoft.com/office/drawing/2014/main" val="3114795183"/>
                    </a:ext>
                  </a:extLst>
                </a:gridCol>
              </a:tblGrid>
              <a:tr h="2651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1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528" marR="40528" marT="20263" marB="20263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40528" marR="40528" marT="20263" marB="20263"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chemeClr val="bg1"/>
                          </a:solidFill>
                          <a:latin typeface="+mj-lt"/>
                        </a:rPr>
                        <a:t>Comp. 1</a:t>
                      </a:r>
                      <a:endParaRPr lang="ko-Kore-KR" altLang="en-US" sz="11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87652" marR="87652" marT="43826" marB="43826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dirty="0">
                          <a:solidFill>
                            <a:schemeClr val="bg1"/>
                          </a:solidFill>
                          <a:latin typeface="+mj-lt"/>
                        </a:rPr>
                        <a:t>Comp. 2</a:t>
                      </a:r>
                      <a:endParaRPr lang="ko-Kore-KR" altLang="en-US" sz="11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87652" marR="87652" marT="43826" marB="43826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469483"/>
                  </a:ext>
                </a:extLst>
              </a:tr>
              <a:tr h="2351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1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528" marR="40528" marT="20263" marB="20263" vert="eaVert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DP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0528" marR="40528" marT="20263" marB="202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0528" marR="40528" marT="20263" marB="2026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0528" marR="40528" marT="20263" marB="2026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0528" marR="40528" marT="20263" marB="2026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0528" marR="40528" marT="20263" marB="20263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0528" marR="40528" marT="20263" marB="20263"/>
                </a:tc>
                <a:extLst>
                  <a:ext uri="{0D108BD9-81ED-4DB2-BD59-A6C34878D82A}">
                    <a16:rowId xmlns:a16="http://schemas.microsoft.com/office/drawing/2014/main" val="1509310541"/>
                  </a:ext>
                </a:extLst>
              </a:tr>
              <a:tr h="201221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Comp. 1</a:t>
                      </a:r>
                    </a:p>
                  </a:txBody>
                  <a:tcPr marL="87652" marR="87652" marT="43826" marB="43826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0528" marR="40528" marT="20263" marB="2026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0528" marR="40528" marT="20263" marB="202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0</a:t>
                      </a:r>
                      <a:endParaRPr lang="ko-Kore-KR" altLang="en-US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528" marR="40528" marT="20263" marB="2026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- </a:t>
                      </a:r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ore-KR" altLang="en-US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528" marR="40528" marT="20263" marB="2026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0528" marR="40528" marT="20263" marB="202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0528" marR="40528" marT="20263" marB="20263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290227"/>
                  </a:ext>
                </a:extLst>
              </a:tr>
              <a:tr h="20122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0528" marR="40528" marT="20263" marB="2026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0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0528" marR="40528" marT="20263" marB="202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0528" marR="40528" marT="20263" marB="20263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+mj-lt"/>
                        </a:rPr>
                        <a:t> </a:t>
                      </a:r>
                      <a:r>
                        <a:rPr lang="en-US" altLang="ko-Kore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+ </a:t>
                      </a:r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</a:t>
                      </a:r>
                      <a:endParaRPr lang="ko-Kore-KR" altLang="en-US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528" marR="40528" marT="20263" marB="2026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0528" marR="40528" marT="20263" marB="202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0528" marR="40528" marT="20263" marB="20263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766992"/>
                  </a:ext>
                </a:extLst>
              </a:tr>
              <a:tr h="20122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0528" marR="40528" marT="20263" marB="2026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- </a:t>
                      </a:r>
                      <a:r>
                        <a:rPr lang="en-US" altLang="ko-Kore-KR" sz="1100" b="0" dirty="0">
                          <a:latin typeface="+mj-lt"/>
                        </a:rPr>
                        <a:t>0.</a:t>
                      </a:r>
                      <a:r>
                        <a:rPr lang="en-US" altLang="ko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0528" marR="40528" marT="20263" marB="202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+ </a:t>
                      </a:r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</a:t>
                      </a:r>
                      <a:endParaRPr lang="ko-Kore-KR" altLang="en-US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528" marR="40528" marT="20263" marB="2026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0528" marR="40528" marT="20263" marB="2026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40528" marR="40528" marT="20263" marB="202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0528" marR="40528" marT="20263" marB="2026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105521"/>
                  </a:ext>
                </a:extLst>
              </a:tr>
              <a:tr h="23058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Comp.</a:t>
                      </a:r>
                      <a:r>
                        <a:rPr lang="en-US" altLang="ko-KR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87652" marR="87652" marT="43826" marB="43826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0528" marR="40528" marT="20263" marB="20263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0528" marR="40528" marT="20263" marB="2026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solidFill>
                            <a:srgbClr val="C00000"/>
                          </a:solidFill>
                          <a:latin typeface="+mj-lt"/>
                        </a:rPr>
                        <a:t>0</a:t>
                      </a:r>
                      <a:endParaRPr lang="ko-Kore-KR" altLang="en-US" sz="11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40528" marR="40528" marT="20263" marB="2026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0528" marR="40528" marT="20263" marB="2026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0528" marR="40528" marT="20263" marB="202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+ </a:t>
                      </a:r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0528" marR="40528" marT="20263" marB="2026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1473572"/>
                  </a:ext>
                </a:extLst>
              </a:tr>
              <a:tr h="292223">
                <a:tc vMerge="1">
                  <a:txBody>
                    <a:bodyPr/>
                    <a:lstStyle/>
                    <a:p>
                      <a:pPr algn="ctr"/>
                      <a:endParaRPr lang="ko-Kore-KR" altLang="en-US" sz="1800" b="0" dirty="0">
                        <a:latin typeface="+mj-lt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0528" marR="40528" marT="20263" marB="20263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0528" marR="40528" marT="20263" marB="20263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0528" marR="40528" marT="20263" marB="20263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0528" marR="40528" marT="20263" marB="2026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+ </a:t>
                      </a:r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0528" marR="40528" marT="20263" marB="202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0528" marR="40528" marT="20263" marB="2026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87819"/>
                  </a:ext>
                </a:extLst>
              </a:tr>
            </a:tbl>
          </a:graphicData>
        </a:graphic>
      </p:graphicFrame>
      <p:sp>
        <p:nvSpPr>
          <p:cNvPr id="217" name="TextBox 216">
            <a:extLst>
              <a:ext uri="{FF2B5EF4-FFF2-40B4-BE49-F238E27FC236}">
                <a16:creationId xmlns:a16="http://schemas.microsoft.com/office/drawing/2014/main" id="{5DB65524-E4BB-554B-EC58-3E918C6D4EC1}"/>
              </a:ext>
            </a:extLst>
          </p:cNvPr>
          <p:cNvSpPr txBox="1"/>
          <p:nvPr/>
        </p:nvSpPr>
        <p:spPr>
          <a:xfrm>
            <a:off x="-3805143" y="1683743"/>
            <a:ext cx="218668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400" spc="-40" dirty="0">
                <a:latin typeface="+mn-ea"/>
              </a:rPr>
              <a:t>Design Effort Matrix (=DEM)</a:t>
            </a:r>
            <a:endParaRPr kumimoji="1" lang="ko-Kore-KR" altLang="en-US" sz="1400" spc="-40" dirty="0">
              <a:latin typeface="+mn-ea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259B9A85-D7A7-6CAF-31AD-2A68410A1673}"/>
              </a:ext>
            </a:extLst>
          </p:cNvPr>
          <p:cNvSpPr txBox="1"/>
          <p:nvPr/>
        </p:nvSpPr>
        <p:spPr>
          <a:xfrm>
            <a:off x="-4504576" y="405920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kumimoji="1" lang="ko-KR" altLang="en-US" spc="-40" dirty="0">
              <a:latin typeface="+mn-ea"/>
            </a:endParaRPr>
          </a:p>
        </p:txBody>
      </p:sp>
      <p:pic>
        <p:nvPicPr>
          <p:cNvPr id="219" name="그림 218">
            <a:extLst>
              <a:ext uri="{FF2B5EF4-FFF2-40B4-BE49-F238E27FC236}">
                <a16:creationId xmlns:a16="http://schemas.microsoft.com/office/drawing/2014/main" id="{ABBAACFE-C712-E7D4-398E-8F51B9C7F73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8288" b="12964"/>
          <a:stretch/>
        </p:blipFill>
        <p:spPr>
          <a:xfrm>
            <a:off x="-4531005" y="4167173"/>
            <a:ext cx="3167556" cy="1504420"/>
          </a:xfrm>
          <a:prstGeom prst="rect">
            <a:avLst/>
          </a:prstGeom>
        </p:spPr>
      </p:pic>
      <p:sp>
        <p:nvSpPr>
          <p:cNvPr id="220" name="TextBox 219">
            <a:extLst>
              <a:ext uri="{FF2B5EF4-FFF2-40B4-BE49-F238E27FC236}">
                <a16:creationId xmlns:a16="http://schemas.microsoft.com/office/drawing/2014/main" id="{707A5250-7AFE-977E-3A81-500E67493BAC}"/>
              </a:ext>
            </a:extLst>
          </p:cNvPr>
          <p:cNvSpPr txBox="1"/>
          <p:nvPr/>
        </p:nvSpPr>
        <p:spPr>
          <a:xfrm>
            <a:off x="-4531005" y="3617191"/>
            <a:ext cx="33741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800" b="1" spc="-40" dirty="0">
                <a:latin typeface="+mn-ea"/>
              </a:rPr>
              <a:t>Calculate redesign duration</a:t>
            </a:r>
            <a:endParaRPr kumimoji="1" lang="ko-Kore-KR" altLang="en-US" sz="1800" b="1" spc="-40" dirty="0">
              <a:latin typeface="+mn-ea"/>
            </a:endParaRPr>
          </a:p>
        </p:txBody>
      </p:sp>
      <p:cxnSp>
        <p:nvCxnSpPr>
          <p:cNvPr id="221" name="꺾인 연결선[E] 220">
            <a:extLst>
              <a:ext uri="{FF2B5EF4-FFF2-40B4-BE49-F238E27FC236}">
                <a16:creationId xmlns:a16="http://schemas.microsoft.com/office/drawing/2014/main" id="{03FAE647-1859-BF21-B1F8-E8A46E767343}"/>
              </a:ext>
            </a:extLst>
          </p:cNvPr>
          <p:cNvCxnSpPr>
            <a:cxnSpLocks/>
            <a:stCxn id="201" idx="3"/>
          </p:cNvCxnSpPr>
          <p:nvPr/>
        </p:nvCxnSpPr>
        <p:spPr>
          <a:xfrm flipV="1">
            <a:off x="-5269363" y="5151260"/>
            <a:ext cx="764787" cy="500094"/>
          </a:xfrm>
          <a:prstGeom prst="bentConnector3">
            <a:avLst>
              <a:gd name="adj1" fmla="val 50000"/>
            </a:avLst>
          </a:prstGeom>
          <a:ln w="2222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2DE013-5B45-BB59-8DFB-1866B6587C57}"/>
              </a:ext>
            </a:extLst>
          </p:cNvPr>
          <p:cNvSpPr/>
          <p:nvPr/>
        </p:nvSpPr>
        <p:spPr>
          <a:xfrm>
            <a:off x="-4631544" y="1500104"/>
            <a:ext cx="3374186" cy="42809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C96ADC20-E2D7-3E24-E47F-37CEB26AD0D9}"/>
              </a:ext>
            </a:extLst>
          </p:cNvPr>
          <p:cNvSpPr txBox="1"/>
          <p:nvPr/>
        </p:nvSpPr>
        <p:spPr>
          <a:xfrm>
            <a:off x="4027417" y="5587494"/>
            <a:ext cx="171187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Part 1) </a:t>
            </a:r>
            <a:r>
              <a:rPr kumimoji="1" lang="ko-Kore-KR" altLang="en-US" spc="-40" dirty="0">
                <a:latin typeface="+mn-ea"/>
              </a:rPr>
              <a:t>대안 선정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87E4CF8-DE50-1E7B-7E55-F29A264BE89D}"/>
              </a:ext>
            </a:extLst>
          </p:cNvPr>
          <p:cNvSpPr txBox="1"/>
          <p:nvPr/>
        </p:nvSpPr>
        <p:spPr>
          <a:xfrm>
            <a:off x="7017505" y="5587494"/>
            <a:ext cx="171187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Part 2) </a:t>
            </a:r>
            <a:r>
              <a:rPr kumimoji="1" lang="ko-Kore-KR" altLang="en-US" spc="-40" dirty="0">
                <a:latin typeface="+mn-ea"/>
              </a:rPr>
              <a:t>대안 평가</a:t>
            </a:r>
          </a:p>
        </p:txBody>
      </p:sp>
    </p:spTree>
    <p:extLst>
      <p:ext uri="{BB962C8B-B14F-4D97-AF65-F5344CB8AC3E}">
        <p14:creationId xmlns:p14="http://schemas.microsoft.com/office/powerpoint/2010/main" val="41656751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DA36226-9A3F-2467-0B01-3E87EC63F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516E8D-3345-D3D0-E277-2C2A8CF89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67</a:t>
            </a:fld>
            <a:endParaRPr lang="ko-KR" altLang="en-US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01BB3144-A544-1D78-2CCD-8C2A3DCE218E}"/>
              </a:ext>
            </a:extLst>
          </p:cNvPr>
          <p:cNvGraphicFramePr>
            <a:graphicFrameLocks noGrp="1"/>
          </p:cNvGraphicFramePr>
          <p:nvPr/>
        </p:nvGraphicFramePr>
        <p:xfrm>
          <a:off x="431005" y="964430"/>
          <a:ext cx="6278919" cy="40637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3096">
                  <a:extLst>
                    <a:ext uri="{9D8B030D-6E8A-4147-A177-3AD203B41FA5}">
                      <a16:colId xmlns:a16="http://schemas.microsoft.com/office/drawing/2014/main" val="119374587"/>
                    </a:ext>
                  </a:extLst>
                </a:gridCol>
                <a:gridCol w="620647">
                  <a:extLst>
                    <a:ext uri="{9D8B030D-6E8A-4147-A177-3AD203B41FA5}">
                      <a16:colId xmlns:a16="http://schemas.microsoft.com/office/drawing/2014/main" val="2997601113"/>
                    </a:ext>
                  </a:extLst>
                </a:gridCol>
                <a:gridCol w="620647">
                  <a:extLst>
                    <a:ext uri="{9D8B030D-6E8A-4147-A177-3AD203B41FA5}">
                      <a16:colId xmlns:a16="http://schemas.microsoft.com/office/drawing/2014/main" val="3948831755"/>
                    </a:ext>
                  </a:extLst>
                </a:gridCol>
                <a:gridCol w="620647">
                  <a:extLst>
                    <a:ext uri="{9D8B030D-6E8A-4147-A177-3AD203B41FA5}">
                      <a16:colId xmlns:a16="http://schemas.microsoft.com/office/drawing/2014/main" val="3114410377"/>
                    </a:ext>
                  </a:extLst>
                </a:gridCol>
                <a:gridCol w="620647">
                  <a:extLst>
                    <a:ext uri="{9D8B030D-6E8A-4147-A177-3AD203B41FA5}">
                      <a16:colId xmlns:a16="http://schemas.microsoft.com/office/drawing/2014/main" val="2710453477"/>
                    </a:ext>
                  </a:extLst>
                </a:gridCol>
                <a:gridCol w="620647">
                  <a:extLst>
                    <a:ext uri="{9D8B030D-6E8A-4147-A177-3AD203B41FA5}">
                      <a16:colId xmlns:a16="http://schemas.microsoft.com/office/drawing/2014/main" val="3266673721"/>
                    </a:ext>
                  </a:extLst>
                </a:gridCol>
                <a:gridCol w="620647">
                  <a:extLst>
                    <a:ext uri="{9D8B030D-6E8A-4147-A177-3AD203B41FA5}">
                      <a16:colId xmlns:a16="http://schemas.microsoft.com/office/drawing/2014/main" val="1926833475"/>
                    </a:ext>
                  </a:extLst>
                </a:gridCol>
                <a:gridCol w="620647">
                  <a:extLst>
                    <a:ext uri="{9D8B030D-6E8A-4147-A177-3AD203B41FA5}">
                      <a16:colId xmlns:a16="http://schemas.microsoft.com/office/drawing/2014/main" val="1655439164"/>
                    </a:ext>
                  </a:extLst>
                </a:gridCol>
                <a:gridCol w="620647">
                  <a:extLst>
                    <a:ext uri="{9D8B030D-6E8A-4147-A177-3AD203B41FA5}">
                      <a16:colId xmlns:a16="http://schemas.microsoft.com/office/drawing/2014/main" val="3047862111"/>
                    </a:ext>
                  </a:extLst>
                </a:gridCol>
                <a:gridCol w="620647">
                  <a:extLst>
                    <a:ext uri="{9D8B030D-6E8A-4147-A177-3AD203B41FA5}">
                      <a16:colId xmlns:a16="http://schemas.microsoft.com/office/drawing/2014/main" val="1268014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8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</a:t>
                      </a:r>
                      <a:endParaRPr lang="ko-Kore-KR" altLang="en-US" sz="18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0323" marR="70323" marT="35161" marB="35161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bg1"/>
                          </a:solidFill>
                          <a:latin typeface="+mj-lt"/>
                        </a:rPr>
                        <a:t>Comp. 1</a:t>
                      </a:r>
                      <a:endParaRPr lang="ko-Kore-KR" altLang="en-US" sz="18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01399" marR="101399" marT="50699" marB="50699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800" b="0" dirty="0">
                          <a:solidFill>
                            <a:schemeClr val="bg1"/>
                          </a:solidFill>
                          <a:latin typeface="+mj-lt"/>
                        </a:rPr>
                        <a:t>Comp. 2</a:t>
                      </a:r>
                      <a:endParaRPr lang="ko-Kore-KR" altLang="en-US" sz="18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01399" marR="101399" marT="50699" marB="50699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bg1"/>
                          </a:solidFill>
                          <a:latin typeface="+mj-lt"/>
                        </a:rPr>
                        <a:t>Comp. 3</a:t>
                      </a:r>
                      <a:endParaRPr lang="ko-Kore-KR" altLang="en-US" sz="18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01399" marR="101399" marT="50699" marB="50699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01399" marR="101399" marT="50699" marB="50699" anchor="ctr"/>
                </a:tc>
                <a:extLst>
                  <a:ext uri="{0D108BD9-81ED-4DB2-BD59-A6C34878D82A}">
                    <a16:rowId xmlns:a16="http://schemas.microsoft.com/office/drawing/2014/main" val="4046960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latin typeface="+mj-lt"/>
                        </a:rPr>
                        <a:t>DP</a:t>
                      </a:r>
                      <a:endParaRPr lang="ko-Kore-KR" altLang="en-US" sz="1800" b="0" dirty="0">
                        <a:latin typeface="+mj-lt"/>
                      </a:endParaRPr>
                    </a:p>
                  </a:txBody>
                  <a:tcPr marL="70323" marR="70323" marT="35161" marB="3516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0" dirty="0">
                          <a:latin typeface="+mj-lt"/>
                        </a:rPr>
                        <a:t>1</a:t>
                      </a:r>
                      <a:endParaRPr lang="ko-Kore-KR" altLang="en-US" sz="1800" b="0" dirty="0">
                        <a:latin typeface="+mj-lt"/>
                      </a:endParaRPr>
                    </a:p>
                  </a:txBody>
                  <a:tcPr marL="70323" marR="70323" marT="35161" marB="3516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latin typeface="+mj-lt"/>
                        </a:rPr>
                        <a:t>2</a:t>
                      </a:r>
                      <a:endParaRPr lang="ko-Kore-KR" altLang="en-US" sz="1800" b="0" dirty="0">
                        <a:latin typeface="+mj-lt"/>
                      </a:endParaRPr>
                    </a:p>
                  </a:txBody>
                  <a:tcPr marL="70323" marR="70323" marT="35161" marB="3516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latin typeface="+mj-lt"/>
                        </a:rPr>
                        <a:t>3</a:t>
                      </a:r>
                      <a:endParaRPr lang="ko-Kore-KR" altLang="en-US" sz="1800" b="0" dirty="0">
                        <a:latin typeface="+mj-lt"/>
                      </a:endParaRPr>
                    </a:p>
                  </a:txBody>
                  <a:tcPr marL="70323" marR="70323" marT="35161" marB="3516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0" dirty="0">
                          <a:latin typeface="+mj-lt"/>
                        </a:rPr>
                        <a:t>1</a:t>
                      </a:r>
                      <a:endParaRPr lang="ko-Kore-KR" altLang="en-US" sz="1800" b="0" dirty="0">
                        <a:latin typeface="+mj-lt"/>
                      </a:endParaRPr>
                    </a:p>
                  </a:txBody>
                  <a:tcPr marL="70323" marR="70323" marT="35161" marB="3516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latin typeface="+mj-lt"/>
                        </a:rPr>
                        <a:t>2</a:t>
                      </a:r>
                      <a:endParaRPr lang="ko-Kore-KR" altLang="en-US" sz="1800" b="0" dirty="0">
                        <a:latin typeface="+mj-lt"/>
                      </a:endParaRPr>
                    </a:p>
                  </a:txBody>
                  <a:tcPr marL="70323" marR="70323" marT="35161" marB="3516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0" dirty="0">
                          <a:latin typeface="+mj-lt"/>
                        </a:rPr>
                        <a:t>1</a:t>
                      </a:r>
                      <a:endParaRPr lang="ko-Kore-KR" altLang="en-US" sz="1800" b="0" dirty="0">
                        <a:latin typeface="+mj-lt"/>
                      </a:endParaRPr>
                    </a:p>
                  </a:txBody>
                  <a:tcPr marL="70323" marR="70323" marT="35161" marB="3516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latin typeface="+mj-lt"/>
                        </a:rPr>
                        <a:t>2</a:t>
                      </a:r>
                      <a:endParaRPr lang="ko-Kore-KR" altLang="en-US" sz="1800" b="0" dirty="0">
                        <a:latin typeface="+mj-lt"/>
                      </a:endParaRPr>
                    </a:p>
                  </a:txBody>
                  <a:tcPr marL="70323" marR="70323" marT="35161" marB="3516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latin typeface="+mj-lt"/>
                        </a:rPr>
                        <a:t>3</a:t>
                      </a:r>
                      <a:endParaRPr lang="ko-Kore-KR" altLang="en-US" sz="1800" b="0" dirty="0">
                        <a:latin typeface="+mj-lt"/>
                      </a:endParaRPr>
                    </a:p>
                  </a:txBody>
                  <a:tcPr marL="70323" marR="70323" marT="35161" marB="3516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latin typeface="+mj-lt"/>
                        </a:rPr>
                        <a:t>4</a:t>
                      </a:r>
                      <a:endParaRPr lang="ko-Kore-KR" altLang="en-US" sz="1800" b="0" dirty="0">
                        <a:latin typeface="+mj-lt"/>
                      </a:endParaRPr>
                    </a:p>
                  </a:txBody>
                  <a:tcPr marL="70323" marR="70323" marT="35161" marB="3516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747431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FR. 1</a:t>
                      </a:r>
                      <a:endParaRPr lang="ko-Kore-KR" altLang="en-US" sz="1800" dirty="0"/>
                    </a:p>
                  </a:txBody>
                  <a:tcPr vert="ea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spc="-40" dirty="0">
                          <a:latin typeface="+mn-ea"/>
                        </a:rPr>
                        <a:t>1</a:t>
                      </a:r>
                      <a:endParaRPr lang="ko-Kore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spc="-40" dirty="0">
                          <a:latin typeface="+mn-ea"/>
                        </a:rPr>
                        <a:t>1</a:t>
                      </a:r>
                      <a:endParaRPr lang="ko-Kore-KR" alt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-</a:t>
                      </a:r>
                      <a:r>
                        <a:rPr lang="en-US" altLang="ko-KR" sz="1800" dirty="0"/>
                        <a:t>1</a:t>
                      </a:r>
                      <a:endParaRPr lang="ko-Kore-KR" alt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26844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spc="-40" dirty="0">
                          <a:latin typeface="+mn-ea"/>
                        </a:rPr>
                        <a:t>1</a:t>
                      </a:r>
                      <a:endParaRPr lang="ko-Kore-KR" altLang="en-US" sz="18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spc="-40" dirty="0">
                          <a:latin typeface="+mn-ea"/>
                        </a:rPr>
                        <a:t>1</a:t>
                      </a:r>
                      <a:endParaRPr lang="ko-Kore-KR" altLang="en-US" sz="18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17503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spc="-40" dirty="0">
                          <a:latin typeface="+mn-ea"/>
                        </a:rPr>
                        <a:t>1</a:t>
                      </a:r>
                      <a:endParaRPr lang="ko-Kore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spc="-40" dirty="0">
                          <a:latin typeface="+mn-ea"/>
                        </a:rPr>
                        <a:t>1</a:t>
                      </a:r>
                      <a:endParaRPr lang="ko-Kore-KR" altLang="en-US" sz="18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spc="-40" dirty="0">
                          <a:latin typeface="+mn-ea"/>
                        </a:rPr>
                        <a:t>-1</a:t>
                      </a:r>
                      <a:endParaRPr lang="ko-Kore-KR" altLang="en-US" sz="18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spc="-40" dirty="0">
                          <a:latin typeface="+mn-ea"/>
                        </a:rPr>
                        <a:t>-1</a:t>
                      </a:r>
                      <a:endParaRPr lang="ko-Kore-KR" altLang="en-US" sz="18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9103537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FR. 2</a:t>
                      </a:r>
                      <a:endParaRPr lang="ko-Kore-KR" altLang="en-US" sz="1800" dirty="0"/>
                    </a:p>
                  </a:txBody>
                  <a:tcPr vert="ea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1</a:t>
                      </a:r>
                      <a:endParaRPr lang="ko-Kore-KR" alt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1</a:t>
                      </a:r>
                      <a:endParaRPr lang="ko-Kore-KR" alt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1</a:t>
                      </a:r>
                      <a:endParaRPr lang="ko-Kore-KR" alt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1</a:t>
                      </a:r>
                      <a:endParaRPr lang="ko-Kore-KR" alt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96566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-</a:t>
                      </a:r>
                      <a:r>
                        <a:rPr lang="en-US" altLang="ko-KR" sz="1800" dirty="0"/>
                        <a:t>1</a:t>
                      </a:r>
                      <a:endParaRPr lang="ko-Kore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-</a:t>
                      </a:r>
                      <a:r>
                        <a:rPr lang="en-US" altLang="ko-KR" sz="1800" dirty="0"/>
                        <a:t>1</a:t>
                      </a:r>
                      <a:endParaRPr lang="ko-Kore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1</a:t>
                      </a:r>
                      <a:endParaRPr lang="ko-Kore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/>
                        <a:t>1</a:t>
                      </a:r>
                      <a:endParaRPr lang="ko-Kore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1</a:t>
                      </a:r>
                      <a:endParaRPr lang="ko-Kore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2180425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1</a:t>
                      </a:r>
                      <a:endParaRPr lang="ko-Kore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1</a:t>
                      </a:r>
                      <a:endParaRPr lang="ko-Kore-KR" altLang="en-US" sz="18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1</a:t>
                      </a:r>
                      <a:endParaRPr lang="ko-Kore-KR" altLang="en-US" sz="18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75183"/>
                  </a:ext>
                </a:extLst>
              </a:tr>
              <a:tr h="337234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-</a:t>
                      </a:r>
                      <a:r>
                        <a:rPr lang="en-US" altLang="ko-KR" sz="1800" dirty="0"/>
                        <a:t>1</a:t>
                      </a:r>
                      <a:endParaRPr lang="ko-Kore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-</a:t>
                      </a:r>
                      <a:r>
                        <a:rPr lang="en-US" altLang="ko-KR" sz="1800" dirty="0"/>
                        <a:t>1</a:t>
                      </a:r>
                      <a:endParaRPr lang="ko-Kore-KR" altLang="en-US" sz="18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1</a:t>
                      </a:r>
                      <a:endParaRPr lang="ko-Kore-KR" altLang="en-US" sz="18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1</a:t>
                      </a:r>
                      <a:endParaRPr lang="ko-Kore-KR" altLang="en-US" sz="18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1</a:t>
                      </a:r>
                      <a:endParaRPr lang="ko-Kore-KR" altLang="en-US" sz="18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925255"/>
                  </a:ext>
                </a:extLst>
              </a:tr>
              <a:tr h="30870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FR.  3</a:t>
                      </a:r>
                      <a:endParaRPr lang="ko-Kore-KR" altLang="en-US" sz="1800" dirty="0"/>
                    </a:p>
                  </a:txBody>
                  <a:tcPr vert="ea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1</a:t>
                      </a:r>
                      <a:endParaRPr lang="ko-Kore-KR" alt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1</a:t>
                      </a:r>
                      <a:endParaRPr lang="ko-Kore-KR" alt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-</a:t>
                      </a:r>
                      <a:r>
                        <a:rPr lang="en-US" altLang="ko-KR" sz="1800" dirty="0"/>
                        <a:t>1</a:t>
                      </a:r>
                      <a:endParaRPr lang="ko-Kore-KR" alt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-</a:t>
                      </a:r>
                      <a:r>
                        <a:rPr lang="en-US" altLang="ko-KR" sz="1800" dirty="0"/>
                        <a:t>1</a:t>
                      </a:r>
                      <a:endParaRPr lang="ko-Kore-KR" alt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22499617"/>
                  </a:ext>
                </a:extLst>
              </a:tr>
              <a:tr h="280182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1</a:t>
                      </a:r>
                      <a:endParaRPr lang="ko-Kore-KR" altLang="en-US" sz="18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1</a:t>
                      </a:r>
                      <a:endParaRPr lang="ko-Kore-KR" altLang="en-US" sz="18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1</a:t>
                      </a:r>
                      <a:endParaRPr lang="ko-Kore-KR" altLang="en-US" sz="18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1</a:t>
                      </a:r>
                      <a:endParaRPr lang="ko-Kore-KR" altLang="en-US" sz="18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644025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8992CEB-028B-9C3C-FE76-86AD8D01E532}"/>
              </a:ext>
            </a:extLst>
          </p:cNvPr>
          <p:cNvSpPr txBox="1"/>
          <p:nvPr/>
        </p:nvSpPr>
        <p:spPr>
          <a:xfrm>
            <a:off x="7154025" y="2732896"/>
            <a:ext cx="132202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- FR</a:t>
            </a:r>
            <a:r>
              <a:rPr kumimoji="1" lang="en-US" altLang="ko-Kore-KR" spc="-40" baseline="-25000" dirty="0">
                <a:latin typeface="+mn-ea"/>
              </a:rPr>
              <a:t>11</a:t>
            </a:r>
            <a:r>
              <a:rPr kumimoji="1" lang="en-US" altLang="ko-Kore-KR" spc="-40" dirty="0">
                <a:latin typeface="+mn-ea"/>
              </a:rPr>
              <a:t> &amp; FR</a:t>
            </a:r>
            <a:r>
              <a:rPr kumimoji="1" lang="en-US" altLang="ko-Kore-KR" spc="-40" baseline="-25000" dirty="0">
                <a:latin typeface="+mn-ea"/>
              </a:rPr>
              <a:t>23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B240E7-1282-BE9E-1C48-7635314DFA17}"/>
              </a:ext>
            </a:extLst>
          </p:cNvPr>
          <p:cNvSpPr txBox="1"/>
          <p:nvPr/>
        </p:nvSpPr>
        <p:spPr>
          <a:xfrm>
            <a:off x="6862482" y="2279269"/>
            <a:ext cx="143661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b="1" spc="-40" dirty="0">
                <a:solidFill>
                  <a:srgbClr val="C00000"/>
                </a:solidFill>
                <a:latin typeface="+mn-ea"/>
              </a:rPr>
              <a:t>Good group</a:t>
            </a:r>
            <a:endParaRPr kumimoji="1" lang="ko-Kore-KR" altLang="en-US" sz="2000" b="1" spc="-4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F47321-B4EF-A4D3-B662-C76B779849F3}"/>
              </a:ext>
            </a:extLst>
          </p:cNvPr>
          <p:cNvSpPr txBox="1"/>
          <p:nvPr/>
        </p:nvSpPr>
        <p:spPr>
          <a:xfrm>
            <a:off x="7154025" y="1445312"/>
            <a:ext cx="132202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- FR</a:t>
            </a:r>
            <a:r>
              <a:rPr kumimoji="1" lang="en-US" altLang="ko-Kore-KR" spc="-40" baseline="-25000" dirty="0">
                <a:latin typeface="+mn-ea"/>
              </a:rPr>
              <a:t>11</a:t>
            </a:r>
            <a:r>
              <a:rPr kumimoji="1" lang="en-US" altLang="ko-Kore-KR" spc="-40" dirty="0">
                <a:latin typeface="+mn-ea"/>
              </a:rPr>
              <a:t> &amp; FR</a:t>
            </a:r>
            <a:r>
              <a:rPr kumimoji="1" lang="en-US" altLang="ko-Kore-KR" spc="-40" baseline="-25000" dirty="0">
                <a:latin typeface="+mn-ea"/>
              </a:rPr>
              <a:t>21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2D737B-8505-382D-F5D1-DECEA179A12F}"/>
              </a:ext>
            </a:extLst>
          </p:cNvPr>
          <p:cNvSpPr txBox="1"/>
          <p:nvPr/>
        </p:nvSpPr>
        <p:spPr>
          <a:xfrm>
            <a:off x="6862482" y="991685"/>
            <a:ext cx="135325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b="1" spc="-40" dirty="0">
                <a:latin typeface="+mn-ea"/>
              </a:rPr>
              <a:t>No synergy</a:t>
            </a:r>
            <a:endParaRPr kumimoji="1" lang="ko-Kore-KR" altLang="en-US" sz="2000" b="1" spc="-4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3132C5-2048-E9B4-CDCB-25CD1C15843C}"/>
              </a:ext>
            </a:extLst>
          </p:cNvPr>
          <p:cNvSpPr txBox="1"/>
          <p:nvPr/>
        </p:nvSpPr>
        <p:spPr>
          <a:xfrm>
            <a:off x="7154025" y="4581726"/>
            <a:ext cx="132202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- FR</a:t>
            </a:r>
            <a:r>
              <a:rPr kumimoji="1" lang="en-US" altLang="ko-Kore-KR" spc="-40" baseline="-25000" dirty="0">
                <a:latin typeface="+mn-ea"/>
              </a:rPr>
              <a:t>13</a:t>
            </a:r>
            <a:r>
              <a:rPr kumimoji="1" lang="en-US" altLang="ko-Kore-KR" spc="-40" dirty="0">
                <a:latin typeface="+mn-ea"/>
              </a:rPr>
              <a:t> &amp; FR</a:t>
            </a:r>
            <a:r>
              <a:rPr kumimoji="1" lang="en-US" altLang="ko-Kore-KR" spc="-40" baseline="-25000" dirty="0">
                <a:latin typeface="+mn-ea"/>
              </a:rPr>
              <a:t>24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D90C72-3991-2E65-AB93-04BEA5D1EE88}"/>
              </a:ext>
            </a:extLst>
          </p:cNvPr>
          <p:cNvSpPr txBox="1"/>
          <p:nvPr/>
        </p:nvSpPr>
        <p:spPr>
          <a:xfrm>
            <a:off x="6862482" y="4128099"/>
            <a:ext cx="184294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b="1" spc="-40" dirty="0">
                <a:latin typeface="+mn-ea"/>
              </a:rPr>
              <a:t>Negative group</a:t>
            </a:r>
            <a:endParaRPr kumimoji="1" lang="ko-Kore-KR" altLang="en-US" sz="2000" b="1" spc="-4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C47095-CAA3-F733-7D84-0C98CD47288F}"/>
              </a:ext>
            </a:extLst>
          </p:cNvPr>
          <p:cNvSpPr txBox="1"/>
          <p:nvPr/>
        </p:nvSpPr>
        <p:spPr>
          <a:xfrm>
            <a:off x="845038" y="5466863"/>
            <a:ext cx="272542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latin typeface="+mn-ea"/>
              </a:rPr>
              <a:t>FR1 , FR2  </a:t>
            </a:r>
            <a:r>
              <a:rPr kumimoji="1" lang="en-US" altLang="ko-Kore-KR" sz="2000" spc="-40" dirty="0">
                <a:latin typeface="+mn-ea"/>
                <a:sym typeface="Wingdings" pitchFamily="2" charset="2"/>
              </a:rPr>
              <a:t>= </a:t>
            </a:r>
            <a:r>
              <a:rPr kumimoji="1" lang="en-US" altLang="ko-Kore-KR" sz="2000" spc="-40" dirty="0">
                <a:latin typeface="+mn-ea"/>
              </a:rPr>
              <a:t>{FR</a:t>
            </a:r>
            <a:r>
              <a:rPr kumimoji="1" lang="en-US" altLang="ko-Kore-KR" sz="2000" spc="-40" baseline="-25000" dirty="0">
                <a:latin typeface="+mn-ea"/>
              </a:rPr>
              <a:t>11 </a:t>
            </a:r>
            <a:r>
              <a:rPr kumimoji="1" lang="en-US" altLang="ko-Kore-KR" sz="2000" spc="-40" dirty="0">
                <a:latin typeface="+mn-ea"/>
              </a:rPr>
              <a:t>, FR</a:t>
            </a:r>
            <a:r>
              <a:rPr kumimoji="1" lang="en-US" altLang="ko-Kore-KR" sz="2000" spc="-40" baseline="-25000" dirty="0">
                <a:latin typeface="+mn-ea"/>
              </a:rPr>
              <a:t>23</a:t>
            </a:r>
            <a:r>
              <a:rPr kumimoji="1" lang="en-US" altLang="ko-Kore-KR" sz="2000" spc="-40" dirty="0">
                <a:latin typeface="+mn-ea"/>
              </a:rPr>
              <a:t>}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8B2505-4878-6E39-2AB0-8F4D22287D8C}"/>
              </a:ext>
            </a:extLst>
          </p:cNvPr>
          <p:cNvSpPr txBox="1"/>
          <p:nvPr/>
        </p:nvSpPr>
        <p:spPr>
          <a:xfrm>
            <a:off x="4572000" y="5525385"/>
            <a:ext cx="4359632" cy="83099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 FR</a:t>
            </a:r>
            <a:r>
              <a:rPr kumimoji="1" lang="ko-Kore-KR" altLang="en-US" spc="-40" dirty="0">
                <a:latin typeface="+mn-ea"/>
              </a:rPr>
              <a:t>의 </a:t>
            </a:r>
            <a:r>
              <a:rPr kumimoji="1" lang="en-US" altLang="ko-Kore-KR" spc="-40" dirty="0">
                <a:latin typeface="+mn-ea"/>
              </a:rPr>
              <a:t>c</a:t>
            </a:r>
            <a:r>
              <a:rPr kumimoji="1" lang="en-US" altLang="ko-KR" spc="-40" dirty="0">
                <a:latin typeface="+mn-ea"/>
              </a:rPr>
              <a:t>andidate</a:t>
            </a:r>
            <a:r>
              <a:rPr kumimoji="1" lang="ko-KR" altLang="en-US" spc="-40" dirty="0">
                <a:latin typeface="+mn-ea"/>
              </a:rPr>
              <a:t>을 기준으로 </a:t>
            </a:r>
            <a:r>
              <a:rPr kumimoji="1" lang="en-US" altLang="ko-KR" spc="-40" dirty="0">
                <a:latin typeface="+mn-ea"/>
              </a:rPr>
              <a:t>grouping</a:t>
            </a:r>
          </a:p>
          <a:p>
            <a:pPr algn="l"/>
            <a:r>
              <a:rPr kumimoji="1" lang="ko-KR" altLang="en-US" spc="-40" dirty="0">
                <a:latin typeface="+mn-ea"/>
              </a:rPr>
              <a:t>  </a:t>
            </a:r>
            <a:r>
              <a:rPr kumimoji="1" lang="en-US" altLang="ko-KR" spc="-40" dirty="0">
                <a:latin typeface="+mn-ea"/>
              </a:rPr>
              <a:t>- </a:t>
            </a:r>
            <a:r>
              <a:rPr kumimoji="1" lang="ko-KR" altLang="en-US" spc="-40" dirty="0">
                <a:latin typeface="+mn-ea"/>
              </a:rPr>
              <a:t>그러나 이것은 </a:t>
            </a:r>
            <a:r>
              <a:rPr kumimoji="1" lang="en-US" altLang="ko-KR" spc="-40" dirty="0">
                <a:latin typeface="+mn-ea"/>
              </a:rPr>
              <a:t>Direct interaction</a:t>
            </a:r>
            <a:r>
              <a:rPr kumimoji="1" lang="ko-KR" altLang="en-US" spc="-40" dirty="0">
                <a:latin typeface="+mn-ea"/>
              </a:rPr>
              <a:t>만 고려</a:t>
            </a:r>
            <a:endParaRPr kumimoji="1" lang="en-US" altLang="ko-KR" spc="-40" dirty="0">
              <a:latin typeface="+mn-ea"/>
            </a:endParaRPr>
          </a:p>
          <a:p>
            <a:pPr algn="l"/>
            <a:r>
              <a:rPr kumimoji="1" lang="en-US" altLang="ko-Kore-KR" spc="-40" dirty="0">
                <a:latin typeface="+mn-ea"/>
              </a:rPr>
              <a:t>  </a:t>
            </a:r>
            <a:r>
              <a:rPr kumimoji="1" lang="en-US" altLang="ko-KR" spc="-40" dirty="0">
                <a:latin typeface="+mn-ea"/>
              </a:rPr>
              <a:t>- </a:t>
            </a:r>
            <a:r>
              <a:rPr kumimoji="1" lang="en-US" altLang="ko-Kore-KR" spc="-40" dirty="0">
                <a:latin typeface="+mn-ea"/>
              </a:rPr>
              <a:t>Indirect flow</a:t>
            </a:r>
            <a:r>
              <a:rPr kumimoji="1" lang="ko-Kore-KR" altLang="en-US" spc="-40" dirty="0">
                <a:latin typeface="+mn-ea"/>
              </a:rPr>
              <a:t>도 고려가 필요함</a:t>
            </a:r>
            <a:r>
              <a:rPr kumimoji="1" lang="en-US" altLang="ko-Kore-KR" spc="-40" dirty="0">
                <a:latin typeface="+mn-ea"/>
              </a:rPr>
              <a:t>.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4BA077-2C5D-6C97-DDFC-1946978D9B1E}"/>
              </a:ext>
            </a:extLst>
          </p:cNvPr>
          <p:cNvSpPr txBox="1"/>
          <p:nvPr/>
        </p:nvSpPr>
        <p:spPr>
          <a:xfrm>
            <a:off x="8524902" y="3538710"/>
            <a:ext cx="39498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z="2000" spc="-40" dirty="0">
                <a:latin typeface="+mn-ea"/>
              </a:rPr>
              <a:t>= 2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1AB0A8-B5FE-1DF0-B9DE-851936A20A5C}"/>
              </a:ext>
            </a:extLst>
          </p:cNvPr>
          <p:cNvSpPr txBox="1"/>
          <p:nvPr/>
        </p:nvSpPr>
        <p:spPr>
          <a:xfrm>
            <a:off x="8524902" y="1806041"/>
            <a:ext cx="39498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z="2000" spc="-40" dirty="0">
                <a:latin typeface="+mn-ea"/>
              </a:rPr>
              <a:t>= 0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E58AD2-E103-D26F-54A8-E87D76A23EA7}"/>
              </a:ext>
            </a:extLst>
          </p:cNvPr>
          <p:cNvSpPr txBox="1"/>
          <p:nvPr/>
        </p:nvSpPr>
        <p:spPr>
          <a:xfrm>
            <a:off x="8524902" y="4849070"/>
            <a:ext cx="49564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z="2000" spc="-40" dirty="0">
                <a:latin typeface="+mn-ea"/>
              </a:rPr>
              <a:t>= -3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12B1DD0-E56E-7065-1A67-B9DE3DCCB075}"/>
              </a:ext>
            </a:extLst>
          </p:cNvPr>
          <p:cNvSpPr txBox="1">
            <a:spLocks/>
          </p:cNvSpPr>
          <p:nvPr/>
        </p:nvSpPr>
        <p:spPr>
          <a:xfrm>
            <a:off x="40577" y="26798"/>
            <a:ext cx="9365660" cy="586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0" dirty="0">
                <a:sym typeface="Wingdings" pitchFamily="2" charset="2"/>
              </a:rPr>
              <a:t>Choose DP option of each FR &lt;without considering DP interface compatibility&gt;</a:t>
            </a:r>
            <a:endParaRPr lang="ko-KR" altLang="en-US" sz="2400" b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F4DEFB-BAAA-C062-46A5-EA10B0495FB2}"/>
              </a:ext>
            </a:extLst>
          </p:cNvPr>
          <p:cNvSpPr txBox="1"/>
          <p:nvPr/>
        </p:nvSpPr>
        <p:spPr>
          <a:xfrm>
            <a:off x="7154025" y="3121779"/>
            <a:ext cx="132202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- FR</a:t>
            </a:r>
            <a:r>
              <a:rPr kumimoji="1" lang="en-US" altLang="ko-Kore-KR" spc="-40" baseline="-25000" dirty="0">
                <a:latin typeface="+mn-ea"/>
              </a:rPr>
              <a:t>1</a:t>
            </a:r>
            <a:r>
              <a:rPr kumimoji="1" lang="en-US" altLang="ko-KR" spc="-40" baseline="-25000" dirty="0">
                <a:latin typeface="+mn-ea"/>
              </a:rPr>
              <a:t>2</a:t>
            </a:r>
            <a:r>
              <a:rPr kumimoji="1" lang="en-US" altLang="ko-Kore-KR" spc="-40" dirty="0">
                <a:latin typeface="+mn-ea"/>
              </a:rPr>
              <a:t> &amp; FR</a:t>
            </a:r>
            <a:r>
              <a:rPr kumimoji="1" lang="en-US" altLang="ko-Kore-KR" spc="-40" baseline="-25000" dirty="0">
                <a:latin typeface="+mn-ea"/>
              </a:rPr>
              <a:t>2</a:t>
            </a:r>
            <a:r>
              <a:rPr kumimoji="1" lang="en-US" altLang="ko-KR" spc="-40" baseline="-25000" dirty="0">
                <a:latin typeface="+mn-ea"/>
              </a:rPr>
              <a:t>1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6AA2A1-7680-1D6D-5597-3E1A2DDF9119}"/>
              </a:ext>
            </a:extLst>
          </p:cNvPr>
          <p:cNvSpPr txBox="1"/>
          <p:nvPr/>
        </p:nvSpPr>
        <p:spPr>
          <a:xfrm>
            <a:off x="8524902" y="2816115"/>
            <a:ext cx="11990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3200" spc="-40" dirty="0">
                <a:solidFill>
                  <a:srgbClr val="C00000"/>
                </a:solidFill>
                <a:latin typeface="+mn-ea"/>
              </a:rPr>
              <a:t>}</a:t>
            </a:r>
            <a:endParaRPr kumimoji="1" lang="ko-Kore-KR" altLang="en-US" spc="-4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3DA02-472D-50C1-850E-FBD5781ABC85}"/>
              </a:ext>
            </a:extLst>
          </p:cNvPr>
          <p:cNvSpPr txBox="1"/>
          <p:nvPr/>
        </p:nvSpPr>
        <p:spPr>
          <a:xfrm>
            <a:off x="845038" y="6124785"/>
            <a:ext cx="272542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latin typeface="+mn-ea"/>
              </a:rPr>
              <a:t>FR1 , FR2  </a:t>
            </a:r>
            <a:r>
              <a:rPr kumimoji="1" lang="en-US" altLang="ko-Kore-KR" sz="2000" spc="-40" dirty="0">
                <a:latin typeface="+mn-ea"/>
                <a:sym typeface="Wingdings" pitchFamily="2" charset="2"/>
              </a:rPr>
              <a:t>= </a:t>
            </a:r>
            <a:r>
              <a:rPr kumimoji="1" lang="en-US" altLang="ko-Kore-KR" sz="2000" spc="-40" dirty="0">
                <a:latin typeface="+mn-ea"/>
              </a:rPr>
              <a:t>{FR</a:t>
            </a:r>
            <a:r>
              <a:rPr kumimoji="1" lang="en-US" altLang="ko-Kore-KR" sz="2000" spc="-40" baseline="-25000" dirty="0">
                <a:latin typeface="+mn-ea"/>
              </a:rPr>
              <a:t>12 </a:t>
            </a:r>
            <a:r>
              <a:rPr kumimoji="1" lang="en-US" altLang="ko-Kore-KR" sz="2000" spc="-40" dirty="0">
                <a:latin typeface="+mn-ea"/>
              </a:rPr>
              <a:t>, FR</a:t>
            </a:r>
            <a:r>
              <a:rPr kumimoji="1" lang="en-US" altLang="ko-Kore-KR" sz="2000" spc="-40" baseline="-25000" dirty="0">
                <a:latin typeface="+mn-ea"/>
              </a:rPr>
              <a:t>21</a:t>
            </a:r>
            <a:r>
              <a:rPr kumimoji="1" lang="en-US" altLang="ko-Kore-KR" sz="2000" spc="-40" dirty="0">
                <a:latin typeface="+mn-ea"/>
              </a:rPr>
              <a:t>}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1C12D7-0496-9CB0-A94C-31AC89F2F9AC}"/>
              </a:ext>
            </a:extLst>
          </p:cNvPr>
          <p:cNvSpPr txBox="1"/>
          <p:nvPr/>
        </p:nvSpPr>
        <p:spPr>
          <a:xfrm>
            <a:off x="1903582" y="5811213"/>
            <a:ext cx="35169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solidFill>
                  <a:srgbClr val="C00000"/>
                </a:solidFill>
                <a:latin typeface="+mn-ea"/>
              </a:rPr>
              <a:t>V S</a:t>
            </a:r>
            <a:endParaRPr kumimoji="1" lang="ko-Kore-KR" altLang="en-US" b="1" spc="-4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71923E-7FB5-6F2E-CE21-81AB347FBE1A}"/>
              </a:ext>
            </a:extLst>
          </p:cNvPr>
          <p:cNvSpPr txBox="1"/>
          <p:nvPr/>
        </p:nvSpPr>
        <p:spPr>
          <a:xfrm>
            <a:off x="3914112" y="5672713"/>
            <a:ext cx="48699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3600" spc="-40" dirty="0">
                <a:solidFill>
                  <a:srgbClr val="C00000"/>
                </a:solidFill>
                <a:latin typeface="+mn-ea"/>
                <a:sym typeface="Wingdings" pitchFamily="2" charset="2"/>
              </a:rPr>
              <a:t></a:t>
            </a:r>
            <a:endParaRPr kumimoji="1" lang="ko-Kore-KR" altLang="en-US" sz="3600" spc="-40" dirty="0">
              <a:solidFill>
                <a:srgbClr val="C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8268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DA36226-9A3F-2467-0B01-3E87EC63F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516E8D-3345-D3D0-E277-2C2A8CF89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68</a:t>
            </a:fld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6A7F72E4-1A07-1DF4-9A8F-06314E17CF0A}"/>
              </a:ext>
            </a:extLst>
          </p:cNvPr>
          <p:cNvSpPr txBox="1">
            <a:spLocks/>
          </p:cNvSpPr>
          <p:nvPr/>
        </p:nvSpPr>
        <p:spPr>
          <a:xfrm>
            <a:off x="40577" y="26798"/>
            <a:ext cx="9020864" cy="586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0" dirty="0"/>
              <a:t>DP option set comparing</a:t>
            </a:r>
            <a:r>
              <a:rPr lang="en-US" altLang="ko-KR" sz="2400" b="0" dirty="0">
                <a:sym typeface="Wingdings" pitchFamily="2" charset="2"/>
              </a:rPr>
              <a:t> with considering DP interface compatibility</a:t>
            </a:r>
            <a:endParaRPr lang="ko-KR" altLang="en-US" sz="2400" b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3BD0DE-AC27-145A-3D4E-49B91BC459FD}"/>
              </a:ext>
            </a:extLst>
          </p:cNvPr>
          <p:cNvSpPr txBox="1"/>
          <p:nvPr/>
        </p:nvSpPr>
        <p:spPr>
          <a:xfrm>
            <a:off x="176452" y="671227"/>
            <a:ext cx="387232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latin typeface="+mn-ea"/>
              </a:rPr>
              <a:t>1) </a:t>
            </a:r>
            <a:r>
              <a:rPr kumimoji="1" lang="en-US" altLang="ko-Kore-KR" spc="-40" dirty="0">
                <a:latin typeface="+mn-ea"/>
              </a:rPr>
              <a:t>FR</a:t>
            </a:r>
            <a:r>
              <a:rPr kumimoji="1" lang="en-US" altLang="ko-Kore-KR" spc="-40" baseline="-25000" dirty="0">
                <a:latin typeface="+mn-ea"/>
              </a:rPr>
              <a:t>11</a:t>
            </a:r>
            <a:r>
              <a:rPr kumimoji="1" lang="en-US" altLang="ko-Kore-KR" spc="-40" dirty="0">
                <a:latin typeface="+mn-ea"/>
              </a:rPr>
              <a:t> &amp; FR</a:t>
            </a:r>
            <a:r>
              <a:rPr kumimoji="1" lang="en-US" altLang="ko-Kore-KR" spc="-40" baseline="-25000" dirty="0">
                <a:latin typeface="+mn-ea"/>
              </a:rPr>
              <a:t>23</a:t>
            </a:r>
            <a:r>
              <a:rPr kumimoji="1" lang="en-US" altLang="ko-Kore-KR" spc="-40" dirty="0">
                <a:latin typeface="+mn-ea"/>
              </a:rPr>
              <a:t> </a:t>
            </a:r>
            <a:r>
              <a:rPr kumimoji="1" lang="en-US" altLang="ko-KR" spc="-40" dirty="0">
                <a:latin typeface="+mn-ea"/>
              </a:rPr>
              <a:t>={</a:t>
            </a:r>
            <a:r>
              <a:rPr kumimoji="1" lang="en-US" altLang="ko-KR" spc="-40" dirty="0">
                <a:solidFill>
                  <a:srgbClr val="C00000"/>
                </a:solidFill>
                <a:latin typeface="+mn-ea"/>
              </a:rPr>
              <a:t>DP</a:t>
            </a:r>
            <a:r>
              <a:rPr kumimoji="1" lang="en-US" altLang="ko-KR" spc="-40" baseline="-25000" dirty="0">
                <a:solidFill>
                  <a:srgbClr val="C00000"/>
                </a:solidFill>
                <a:latin typeface="+mn-ea"/>
              </a:rPr>
              <a:t>11</a:t>
            </a:r>
            <a:r>
              <a:rPr kumimoji="1" lang="en-US" altLang="ko-KR" spc="-40" dirty="0">
                <a:solidFill>
                  <a:srgbClr val="C00000"/>
                </a:solidFill>
                <a:latin typeface="+mn-ea"/>
              </a:rPr>
              <a:t>, DP</a:t>
            </a:r>
            <a:r>
              <a:rPr kumimoji="1" lang="en-US" altLang="ko-KR" spc="-40" baseline="-25000" dirty="0">
                <a:solidFill>
                  <a:srgbClr val="C00000"/>
                </a:solidFill>
                <a:latin typeface="+mn-ea"/>
              </a:rPr>
              <a:t>21</a:t>
            </a:r>
            <a:r>
              <a:rPr kumimoji="1" lang="en-US" altLang="ko-KR" spc="-40" dirty="0">
                <a:solidFill>
                  <a:srgbClr val="C00000"/>
                </a:solidFill>
                <a:latin typeface="+mn-ea"/>
              </a:rPr>
              <a:t>, DP</a:t>
            </a:r>
            <a:r>
              <a:rPr kumimoji="1" lang="en-US" altLang="ko-KR" spc="-40" baseline="-25000" dirty="0">
                <a:solidFill>
                  <a:srgbClr val="C00000"/>
                </a:solidFill>
                <a:latin typeface="+mn-ea"/>
              </a:rPr>
              <a:t>31</a:t>
            </a:r>
            <a:r>
              <a:rPr kumimoji="1" lang="en-US" altLang="ko-KR" spc="-40" dirty="0">
                <a:solidFill>
                  <a:srgbClr val="C00000"/>
                </a:solidFill>
                <a:latin typeface="+mn-ea"/>
              </a:rPr>
              <a:t>, </a:t>
            </a:r>
            <a:r>
              <a:rPr kumimoji="1" lang="en-US" altLang="ko-KR" spc="-40" dirty="0">
                <a:solidFill>
                  <a:srgbClr val="1D6FA9"/>
                </a:solidFill>
                <a:latin typeface="+mn-ea"/>
              </a:rPr>
              <a:t>DP</a:t>
            </a:r>
            <a:r>
              <a:rPr kumimoji="1" lang="en-US" altLang="ko-KR" spc="-40" baseline="-25000" dirty="0">
                <a:solidFill>
                  <a:srgbClr val="1D6FA9"/>
                </a:solidFill>
                <a:latin typeface="+mn-ea"/>
              </a:rPr>
              <a:t>34</a:t>
            </a:r>
            <a:r>
              <a:rPr kumimoji="1" lang="en-US" altLang="ko-KR" spc="-40" dirty="0">
                <a:latin typeface="+mn-ea"/>
              </a:rPr>
              <a:t>}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3F77FD-4176-1A06-BEA0-8F8C01CB738C}"/>
              </a:ext>
            </a:extLst>
          </p:cNvPr>
          <p:cNvSpPr txBox="1"/>
          <p:nvPr/>
        </p:nvSpPr>
        <p:spPr>
          <a:xfrm>
            <a:off x="5015059" y="685448"/>
            <a:ext cx="390482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latin typeface="+mn-ea"/>
              </a:rPr>
              <a:t>2) </a:t>
            </a:r>
            <a:r>
              <a:rPr kumimoji="1" lang="en-US" altLang="ko-Kore-KR" spc="-40" dirty="0">
                <a:latin typeface="+mn-ea"/>
              </a:rPr>
              <a:t>FR</a:t>
            </a:r>
            <a:r>
              <a:rPr kumimoji="1" lang="en-US" altLang="ko-Kore-KR" spc="-40" baseline="-25000" dirty="0">
                <a:latin typeface="+mn-ea"/>
              </a:rPr>
              <a:t>1</a:t>
            </a:r>
            <a:r>
              <a:rPr kumimoji="1" lang="en-US" altLang="ko-KR" spc="-40" baseline="-25000" dirty="0">
                <a:latin typeface="+mn-ea"/>
              </a:rPr>
              <a:t>2</a:t>
            </a:r>
            <a:r>
              <a:rPr kumimoji="1" lang="en-US" altLang="ko-Kore-KR" spc="-40" dirty="0">
                <a:latin typeface="+mn-ea"/>
              </a:rPr>
              <a:t> &amp; FR</a:t>
            </a:r>
            <a:r>
              <a:rPr kumimoji="1" lang="en-US" altLang="ko-Kore-KR" spc="-40" baseline="-25000" dirty="0">
                <a:latin typeface="+mn-ea"/>
              </a:rPr>
              <a:t>2</a:t>
            </a:r>
            <a:r>
              <a:rPr kumimoji="1" lang="en-US" altLang="ko-KR" spc="-40" baseline="-25000" dirty="0">
                <a:latin typeface="+mn-ea"/>
              </a:rPr>
              <a:t>1</a:t>
            </a:r>
            <a:r>
              <a:rPr kumimoji="1" lang="en-US" altLang="ko-KR" spc="-40" dirty="0">
                <a:latin typeface="+mn-ea"/>
              </a:rPr>
              <a:t> ={</a:t>
            </a:r>
            <a:r>
              <a:rPr kumimoji="1" lang="en-US" altLang="ko-KR" spc="-40" dirty="0">
                <a:solidFill>
                  <a:srgbClr val="C00000"/>
                </a:solidFill>
                <a:latin typeface="+mn-ea"/>
              </a:rPr>
              <a:t>DP</a:t>
            </a:r>
            <a:r>
              <a:rPr kumimoji="1" lang="en-US" altLang="ko-KR" spc="-40" baseline="-25000" dirty="0">
                <a:solidFill>
                  <a:srgbClr val="C00000"/>
                </a:solidFill>
                <a:latin typeface="+mn-ea"/>
              </a:rPr>
              <a:t>12</a:t>
            </a:r>
            <a:r>
              <a:rPr kumimoji="1" lang="en-US" altLang="ko-KR" spc="-40" dirty="0">
                <a:solidFill>
                  <a:srgbClr val="C00000"/>
                </a:solidFill>
                <a:latin typeface="+mn-ea"/>
              </a:rPr>
              <a:t>, DP</a:t>
            </a:r>
            <a:r>
              <a:rPr kumimoji="1" lang="en-US" altLang="ko-KR" spc="-40" baseline="-25000" dirty="0">
                <a:solidFill>
                  <a:srgbClr val="C00000"/>
                </a:solidFill>
                <a:latin typeface="+mn-ea"/>
              </a:rPr>
              <a:t>13</a:t>
            </a:r>
            <a:r>
              <a:rPr kumimoji="1" lang="en-US" altLang="ko-KR" spc="-40" dirty="0">
                <a:solidFill>
                  <a:srgbClr val="C00000"/>
                </a:solidFill>
                <a:latin typeface="+mn-ea"/>
              </a:rPr>
              <a:t>, DP</a:t>
            </a:r>
            <a:r>
              <a:rPr kumimoji="1" lang="en-US" altLang="ko-KR" spc="-40" baseline="-25000" dirty="0">
                <a:solidFill>
                  <a:srgbClr val="C00000"/>
                </a:solidFill>
                <a:latin typeface="+mn-ea"/>
              </a:rPr>
              <a:t>31</a:t>
            </a:r>
            <a:r>
              <a:rPr kumimoji="1" lang="en-US" altLang="ko-KR" spc="-40" dirty="0">
                <a:solidFill>
                  <a:srgbClr val="C00000"/>
                </a:solidFill>
                <a:latin typeface="+mn-ea"/>
              </a:rPr>
              <a:t>, DP</a:t>
            </a:r>
            <a:r>
              <a:rPr kumimoji="1" lang="en-US" altLang="ko-KR" spc="-40" baseline="-25000" dirty="0">
                <a:solidFill>
                  <a:srgbClr val="C00000"/>
                </a:solidFill>
                <a:latin typeface="+mn-ea"/>
              </a:rPr>
              <a:t>32</a:t>
            </a:r>
            <a:r>
              <a:rPr kumimoji="1" lang="en-US" altLang="ko-KR" spc="-40" dirty="0">
                <a:latin typeface="+mn-ea"/>
              </a:rPr>
              <a:t>}</a:t>
            </a:r>
            <a:endParaRPr kumimoji="1" lang="ko-Kore-KR" altLang="en-US" spc="-40" dirty="0">
              <a:latin typeface="+mn-ea"/>
            </a:endParaRPr>
          </a:p>
        </p:txBody>
      </p:sp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BDAB73E2-CAA1-D2DE-3C13-10FB676E2FB4}"/>
              </a:ext>
            </a:extLst>
          </p:cNvPr>
          <p:cNvGraphicFramePr>
            <a:graphicFrameLocks noGrp="1"/>
          </p:cNvGraphicFramePr>
          <p:nvPr/>
        </p:nvGraphicFramePr>
        <p:xfrm>
          <a:off x="103500" y="1155989"/>
          <a:ext cx="4331340" cy="263174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9726">
                  <a:extLst>
                    <a:ext uri="{9D8B030D-6E8A-4147-A177-3AD203B41FA5}">
                      <a16:colId xmlns:a16="http://schemas.microsoft.com/office/drawing/2014/main" val="1223708999"/>
                    </a:ext>
                  </a:extLst>
                </a:gridCol>
                <a:gridCol w="517877">
                  <a:extLst>
                    <a:ext uri="{9D8B030D-6E8A-4147-A177-3AD203B41FA5}">
                      <a16:colId xmlns:a16="http://schemas.microsoft.com/office/drawing/2014/main" val="2132387630"/>
                    </a:ext>
                  </a:extLst>
                </a:gridCol>
                <a:gridCol w="393488">
                  <a:extLst>
                    <a:ext uri="{9D8B030D-6E8A-4147-A177-3AD203B41FA5}">
                      <a16:colId xmlns:a16="http://schemas.microsoft.com/office/drawing/2014/main" val="1372662273"/>
                    </a:ext>
                  </a:extLst>
                </a:gridCol>
                <a:gridCol w="377613">
                  <a:extLst>
                    <a:ext uri="{9D8B030D-6E8A-4147-A177-3AD203B41FA5}">
                      <a16:colId xmlns:a16="http://schemas.microsoft.com/office/drawing/2014/main" val="1999170121"/>
                    </a:ext>
                  </a:extLst>
                </a:gridCol>
                <a:gridCol w="409363">
                  <a:extLst>
                    <a:ext uri="{9D8B030D-6E8A-4147-A177-3AD203B41FA5}">
                      <a16:colId xmlns:a16="http://schemas.microsoft.com/office/drawing/2014/main" val="971049935"/>
                    </a:ext>
                  </a:extLst>
                </a:gridCol>
                <a:gridCol w="425238">
                  <a:extLst>
                    <a:ext uri="{9D8B030D-6E8A-4147-A177-3AD203B41FA5}">
                      <a16:colId xmlns:a16="http://schemas.microsoft.com/office/drawing/2014/main" val="2499008506"/>
                    </a:ext>
                  </a:extLst>
                </a:gridCol>
                <a:gridCol w="425238">
                  <a:extLst>
                    <a:ext uri="{9D8B030D-6E8A-4147-A177-3AD203B41FA5}">
                      <a16:colId xmlns:a16="http://schemas.microsoft.com/office/drawing/2014/main" val="3114795183"/>
                    </a:ext>
                  </a:extLst>
                </a:gridCol>
                <a:gridCol w="367902">
                  <a:extLst>
                    <a:ext uri="{9D8B030D-6E8A-4147-A177-3AD203B41FA5}">
                      <a16:colId xmlns:a16="http://schemas.microsoft.com/office/drawing/2014/main" val="3108966744"/>
                    </a:ext>
                  </a:extLst>
                </a:gridCol>
                <a:gridCol w="367902">
                  <a:extLst>
                    <a:ext uri="{9D8B030D-6E8A-4147-A177-3AD203B41FA5}">
                      <a16:colId xmlns:a16="http://schemas.microsoft.com/office/drawing/2014/main" val="3347967339"/>
                    </a:ext>
                  </a:extLst>
                </a:gridCol>
                <a:gridCol w="425238">
                  <a:extLst>
                    <a:ext uri="{9D8B030D-6E8A-4147-A177-3AD203B41FA5}">
                      <a16:colId xmlns:a16="http://schemas.microsoft.com/office/drawing/2014/main" val="2355570405"/>
                    </a:ext>
                  </a:extLst>
                </a:gridCol>
                <a:gridCol w="311755">
                  <a:extLst>
                    <a:ext uri="{9D8B030D-6E8A-4147-A177-3AD203B41FA5}">
                      <a16:colId xmlns:a16="http://schemas.microsoft.com/office/drawing/2014/main" val="2735236718"/>
                    </a:ext>
                  </a:extLst>
                </a:gridCol>
              </a:tblGrid>
              <a:tr h="2901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1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344" marR="44344" marT="22171" marB="2217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44344" marR="44344" marT="22171" marB="22171"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chemeClr val="bg1"/>
                          </a:solidFill>
                          <a:latin typeface="+mj-lt"/>
                        </a:rPr>
                        <a:t>Comp. 1</a:t>
                      </a:r>
                      <a:endParaRPr lang="ko-Kore-KR" altLang="en-US" sz="11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4633" marR="94633" marT="47316" marB="47316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dirty="0">
                          <a:solidFill>
                            <a:schemeClr val="bg1"/>
                          </a:solidFill>
                          <a:latin typeface="+mj-lt"/>
                        </a:rPr>
                        <a:t>Comp. 2</a:t>
                      </a:r>
                      <a:endParaRPr lang="ko-Kore-KR" altLang="en-US" sz="11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4633" marR="94633" marT="47316" marB="47316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chemeClr val="bg1"/>
                          </a:solidFill>
                          <a:latin typeface="+mj-lt"/>
                        </a:rPr>
                        <a:t>Comp. 3</a:t>
                      </a:r>
                      <a:endParaRPr lang="ko-Kore-KR" altLang="en-US" sz="11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4633" marR="94633" marT="47316" marB="47316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469483"/>
                  </a:ext>
                </a:extLst>
              </a:tr>
              <a:tr h="2573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1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344" marR="44344" marT="22171" marB="22171" vert="eaVert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DP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4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310541"/>
                  </a:ext>
                </a:extLst>
              </a:tr>
              <a:tr h="219357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Comp. 1</a:t>
                      </a:r>
                    </a:p>
                  </a:txBody>
                  <a:tcPr marL="94633" marR="94633" marT="47316" marB="47316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290227"/>
                  </a:ext>
                </a:extLst>
              </a:tr>
              <a:tr h="219357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± </a:t>
                      </a:r>
                      <a:r>
                        <a:rPr lang="en-US" altLang="ko-Kore-KR" sz="1100" b="0" dirty="0">
                          <a:latin typeface="+mj-lt"/>
                        </a:rPr>
                        <a:t>0.4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 + </a:t>
                      </a:r>
                      <a:r>
                        <a:rPr lang="en-US" altLang="ko-Kore-KR" sz="1100" b="0" dirty="0">
                          <a:latin typeface="+mj-lt"/>
                        </a:rPr>
                        <a:t>0.1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766992"/>
                  </a:ext>
                </a:extLst>
              </a:tr>
              <a:tr h="219357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± </a:t>
                      </a:r>
                      <a:r>
                        <a:rPr lang="en-US" altLang="ko-Kore-KR" sz="1100" b="0" dirty="0">
                          <a:latin typeface="+mj-lt"/>
                        </a:rPr>
                        <a:t>0.6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+ </a:t>
                      </a:r>
                      <a:r>
                        <a:rPr lang="en-US" altLang="ko-Kore-KR" sz="1100" b="0" dirty="0">
                          <a:latin typeface="+mj-lt"/>
                        </a:rPr>
                        <a:t>0.3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±</a:t>
                      </a:r>
                      <a:r>
                        <a:rPr lang="en-US" altLang="ko-Kore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 </a:t>
                      </a:r>
                      <a:r>
                        <a:rPr lang="en-US" altLang="ko-Kore-KR" sz="1100" b="0" dirty="0">
                          <a:solidFill>
                            <a:srgbClr val="C00000"/>
                          </a:solidFill>
                          <a:latin typeface="+mj-lt"/>
                        </a:rPr>
                        <a:t>0.5</a:t>
                      </a:r>
                      <a:endParaRPr lang="ko-Kore-KR" altLang="en-US" sz="11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44344" marR="44344" marT="22171" marB="221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solidFill>
                            <a:srgbClr val="C00000"/>
                          </a:solidFill>
                          <a:latin typeface="+mj-lt"/>
                        </a:rPr>
                        <a:t>- </a:t>
                      </a:r>
                      <a:r>
                        <a:rPr lang="en-US" altLang="ko-Kore-KR" sz="1100" b="0" dirty="0">
                          <a:solidFill>
                            <a:srgbClr val="C00000"/>
                          </a:solidFill>
                          <a:latin typeface="+mj-lt"/>
                        </a:rPr>
                        <a:t>0.7</a:t>
                      </a:r>
                      <a:endParaRPr lang="ko-Kore-KR" altLang="en-US" sz="11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105521"/>
                  </a:ext>
                </a:extLst>
              </a:tr>
              <a:tr h="21935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Comp.</a:t>
                      </a:r>
                      <a:r>
                        <a:rPr lang="en-US" altLang="ko-KR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94633" marR="94633" marT="47316" marB="47316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solidFill>
                            <a:srgbClr val="C00000"/>
                          </a:solidFill>
                          <a:latin typeface="+mj-lt"/>
                        </a:rPr>
                        <a:t>+ </a:t>
                      </a:r>
                      <a:r>
                        <a:rPr lang="en-US" altLang="ko-Kore-KR" sz="1100" b="0" dirty="0">
                          <a:solidFill>
                            <a:srgbClr val="C00000"/>
                          </a:solidFill>
                          <a:latin typeface="+mj-lt"/>
                        </a:rPr>
                        <a:t>0.2</a:t>
                      </a:r>
                      <a:endParaRPr lang="ko-Kore-KR" altLang="en-US" sz="11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44344" marR="44344" marT="22171" marB="2217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- </a:t>
                      </a:r>
                      <a:r>
                        <a:rPr lang="en-US" altLang="ko-Kore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1473572"/>
                  </a:ext>
                </a:extLst>
              </a:tr>
              <a:tr h="329333">
                <a:tc vMerge="1">
                  <a:txBody>
                    <a:bodyPr/>
                    <a:lstStyle/>
                    <a:p>
                      <a:pPr algn="ctr"/>
                      <a:endParaRPr lang="ko-Kore-KR" altLang="en-US" sz="1800" b="0" dirty="0">
                        <a:latin typeface="+mj-lt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87819"/>
                  </a:ext>
                </a:extLst>
              </a:tr>
              <a:tr h="219357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 .</a:t>
                      </a:r>
                      <a:r>
                        <a:rPr lang="en-US" altLang="ko-KR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ore-KR" altLang="en-US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633" marR="94633" marT="47316" marB="47316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± </a:t>
                      </a:r>
                      <a:r>
                        <a:rPr lang="en-US" altLang="ko-Kore-KR" sz="1100" b="0" dirty="0">
                          <a:latin typeface="+mj-lt"/>
                        </a:rPr>
                        <a:t>0.4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870981"/>
                  </a:ext>
                </a:extLst>
              </a:tr>
              <a:tr h="219357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± </a:t>
                      </a:r>
                      <a:r>
                        <a:rPr lang="en-US" altLang="ko-Kore-KR" sz="1100" b="0" dirty="0">
                          <a:solidFill>
                            <a:srgbClr val="C00000"/>
                          </a:solidFill>
                          <a:latin typeface="+mj-lt"/>
                        </a:rPr>
                        <a:t>0.3</a:t>
                      </a:r>
                      <a:endParaRPr lang="ko-Kore-KR" altLang="en-US" sz="11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44344" marR="44344" marT="22171" marB="2217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3553724"/>
                  </a:ext>
                </a:extLst>
              </a:tr>
              <a:tr h="219357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+ </a:t>
                      </a:r>
                      <a:r>
                        <a:rPr lang="en-US" altLang="ko-Kore-KR" sz="1100" b="0" dirty="0">
                          <a:latin typeface="+mj-lt"/>
                        </a:rPr>
                        <a:t>0.3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944541"/>
                  </a:ext>
                </a:extLst>
              </a:tr>
              <a:tr h="219357">
                <a:tc vMerge="1">
                  <a:txBody>
                    <a:bodyPr/>
                    <a:lstStyle/>
                    <a:p>
                      <a:pPr algn="ctr"/>
                      <a:endParaRPr lang="ko-Kore-KR" altLang="en-US" sz="1800" b="0" dirty="0">
                        <a:latin typeface="+mj-lt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4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- </a:t>
                      </a:r>
                      <a:r>
                        <a:rPr lang="en-US" altLang="ko-Kore-KR" sz="1100" b="0" dirty="0">
                          <a:latin typeface="+mj-lt"/>
                        </a:rPr>
                        <a:t>0.5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+ </a:t>
                      </a:r>
                      <a:r>
                        <a:rPr lang="en-US" altLang="ko-Kore-KR" sz="1100" b="0" dirty="0">
                          <a:latin typeface="+mj-lt"/>
                        </a:rPr>
                        <a:t>0.4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435024"/>
                  </a:ext>
                </a:extLst>
              </a:tr>
            </a:tbl>
          </a:graphicData>
        </a:graphic>
      </p:graphicFrame>
      <p:graphicFrame>
        <p:nvGraphicFramePr>
          <p:cNvPr id="21" name="표 6">
            <a:extLst>
              <a:ext uri="{FF2B5EF4-FFF2-40B4-BE49-F238E27FC236}">
                <a16:creationId xmlns:a16="http://schemas.microsoft.com/office/drawing/2014/main" id="{528F1F20-D3A6-22EE-7902-655639D7826C}"/>
              </a:ext>
            </a:extLst>
          </p:cNvPr>
          <p:cNvGraphicFramePr>
            <a:graphicFrameLocks noGrp="1"/>
          </p:cNvGraphicFramePr>
          <p:nvPr/>
        </p:nvGraphicFramePr>
        <p:xfrm>
          <a:off x="4663523" y="1151808"/>
          <a:ext cx="4397918" cy="26372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9939">
                  <a:extLst>
                    <a:ext uri="{9D8B030D-6E8A-4147-A177-3AD203B41FA5}">
                      <a16:colId xmlns:a16="http://schemas.microsoft.com/office/drawing/2014/main" val="1223708999"/>
                    </a:ext>
                  </a:extLst>
                </a:gridCol>
                <a:gridCol w="612550">
                  <a:extLst>
                    <a:ext uri="{9D8B030D-6E8A-4147-A177-3AD203B41FA5}">
                      <a16:colId xmlns:a16="http://schemas.microsoft.com/office/drawing/2014/main" val="2132387630"/>
                    </a:ext>
                  </a:extLst>
                </a:gridCol>
                <a:gridCol w="426460">
                  <a:extLst>
                    <a:ext uri="{9D8B030D-6E8A-4147-A177-3AD203B41FA5}">
                      <a16:colId xmlns:a16="http://schemas.microsoft.com/office/drawing/2014/main" val="1372662273"/>
                    </a:ext>
                  </a:extLst>
                </a:gridCol>
                <a:gridCol w="378835">
                  <a:extLst>
                    <a:ext uri="{9D8B030D-6E8A-4147-A177-3AD203B41FA5}">
                      <a16:colId xmlns:a16="http://schemas.microsoft.com/office/drawing/2014/main" val="1999170121"/>
                    </a:ext>
                  </a:extLst>
                </a:gridCol>
                <a:gridCol w="378835">
                  <a:extLst>
                    <a:ext uri="{9D8B030D-6E8A-4147-A177-3AD203B41FA5}">
                      <a16:colId xmlns:a16="http://schemas.microsoft.com/office/drawing/2014/main" val="971049935"/>
                    </a:ext>
                  </a:extLst>
                </a:gridCol>
                <a:gridCol w="426460">
                  <a:extLst>
                    <a:ext uri="{9D8B030D-6E8A-4147-A177-3AD203B41FA5}">
                      <a16:colId xmlns:a16="http://schemas.microsoft.com/office/drawing/2014/main" val="2499008506"/>
                    </a:ext>
                  </a:extLst>
                </a:gridCol>
                <a:gridCol w="426460">
                  <a:extLst>
                    <a:ext uri="{9D8B030D-6E8A-4147-A177-3AD203B41FA5}">
                      <a16:colId xmlns:a16="http://schemas.microsoft.com/office/drawing/2014/main" val="3114795183"/>
                    </a:ext>
                  </a:extLst>
                </a:gridCol>
                <a:gridCol w="350260">
                  <a:extLst>
                    <a:ext uri="{9D8B030D-6E8A-4147-A177-3AD203B41FA5}">
                      <a16:colId xmlns:a16="http://schemas.microsoft.com/office/drawing/2014/main" val="3108966744"/>
                    </a:ext>
                  </a:extLst>
                </a:gridCol>
                <a:gridCol w="378835">
                  <a:extLst>
                    <a:ext uri="{9D8B030D-6E8A-4147-A177-3AD203B41FA5}">
                      <a16:colId xmlns:a16="http://schemas.microsoft.com/office/drawing/2014/main" val="3347967339"/>
                    </a:ext>
                  </a:extLst>
                </a:gridCol>
                <a:gridCol w="426460">
                  <a:extLst>
                    <a:ext uri="{9D8B030D-6E8A-4147-A177-3AD203B41FA5}">
                      <a16:colId xmlns:a16="http://schemas.microsoft.com/office/drawing/2014/main" val="2355570405"/>
                    </a:ext>
                  </a:extLst>
                </a:gridCol>
                <a:gridCol w="312824">
                  <a:extLst>
                    <a:ext uri="{9D8B030D-6E8A-4147-A177-3AD203B41FA5}">
                      <a16:colId xmlns:a16="http://schemas.microsoft.com/office/drawing/2014/main" val="2735236718"/>
                    </a:ext>
                  </a:extLst>
                </a:gridCol>
              </a:tblGrid>
              <a:tr h="2774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1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955" marR="44955" marT="22477" marB="224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44955" marR="44955" marT="22477" marB="22477"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chemeClr val="bg1"/>
                          </a:solidFill>
                          <a:latin typeface="+mj-lt"/>
                        </a:rPr>
                        <a:t>Comp. 1</a:t>
                      </a:r>
                      <a:endParaRPr lang="ko-Kore-KR" altLang="en-US" sz="11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89901" marR="89901" marT="44950" marB="44950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dirty="0">
                          <a:solidFill>
                            <a:schemeClr val="bg1"/>
                          </a:solidFill>
                          <a:latin typeface="+mj-lt"/>
                        </a:rPr>
                        <a:t>Comp. 2</a:t>
                      </a:r>
                      <a:endParaRPr lang="ko-Kore-KR" altLang="en-US" sz="11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89901" marR="89901" marT="44950" marB="44950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chemeClr val="bg1"/>
                          </a:solidFill>
                          <a:latin typeface="+mj-lt"/>
                        </a:rPr>
                        <a:t>Comp. 3</a:t>
                      </a:r>
                      <a:endParaRPr lang="ko-Kore-KR" altLang="en-US" sz="11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89901" marR="89901" marT="44950" marB="44950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469483"/>
                  </a:ext>
                </a:extLst>
              </a:tr>
              <a:tr h="2609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1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955" marR="44955" marT="22477" marB="22477" vert="eaVert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DP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4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/>
                </a:tc>
                <a:extLst>
                  <a:ext uri="{0D108BD9-81ED-4DB2-BD59-A6C34878D82A}">
                    <a16:rowId xmlns:a16="http://schemas.microsoft.com/office/drawing/2014/main" val="1509310541"/>
                  </a:ext>
                </a:extLst>
              </a:tr>
              <a:tr h="220621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Comp. 1</a:t>
                      </a:r>
                    </a:p>
                  </a:txBody>
                  <a:tcPr marL="89901" marR="89901" marT="44950" marB="44950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>
                        <a:latin typeface="+mj-lt"/>
                      </a:endParaRPr>
                    </a:p>
                  </a:txBody>
                  <a:tcPr marL="44955" marR="44955" marT="22477" marB="22477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>
                        <a:latin typeface="+mj-lt"/>
                      </a:endParaRPr>
                    </a:p>
                  </a:txBody>
                  <a:tcPr marL="44955" marR="44955" marT="22477" marB="22477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/>
                </a:tc>
                <a:extLst>
                  <a:ext uri="{0D108BD9-81ED-4DB2-BD59-A6C34878D82A}">
                    <a16:rowId xmlns:a16="http://schemas.microsoft.com/office/drawing/2014/main" val="971290227"/>
                  </a:ext>
                </a:extLst>
              </a:tr>
              <a:tr h="22062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± </a:t>
                      </a:r>
                      <a:r>
                        <a:rPr lang="en-US" altLang="ko-Kore-KR" sz="1100" b="0" dirty="0">
                          <a:latin typeface="+mj-lt"/>
                        </a:rPr>
                        <a:t>0.4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+ </a:t>
                      </a:r>
                      <a:r>
                        <a:rPr lang="en-US" altLang="ko-Kore-KR" sz="1100" b="0" dirty="0">
                          <a:latin typeface="+mj-lt"/>
                        </a:rPr>
                        <a:t>0.1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>
                        <a:latin typeface="+mj-lt"/>
                      </a:endParaRPr>
                    </a:p>
                  </a:txBody>
                  <a:tcPr marL="44955" marR="44955" marT="22477" marB="22477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>
                        <a:latin typeface="+mj-lt"/>
                      </a:endParaRPr>
                    </a:p>
                  </a:txBody>
                  <a:tcPr marL="44955" marR="44955" marT="22477" marB="22477"/>
                </a:tc>
                <a:extLst>
                  <a:ext uri="{0D108BD9-81ED-4DB2-BD59-A6C34878D82A}">
                    <a16:rowId xmlns:a16="http://schemas.microsoft.com/office/drawing/2014/main" val="3409766992"/>
                  </a:ext>
                </a:extLst>
              </a:tr>
              <a:tr h="22062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± </a:t>
                      </a:r>
                      <a:r>
                        <a:rPr lang="en-US" altLang="ko-Kore-KR" sz="1100" b="0" dirty="0">
                          <a:latin typeface="+mj-lt"/>
                        </a:rPr>
                        <a:t>0.6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+ </a:t>
                      </a:r>
                      <a:r>
                        <a:rPr lang="en-US" altLang="ko-Kore-KR" sz="1100" b="0" dirty="0">
                          <a:latin typeface="+mj-lt"/>
                        </a:rPr>
                        <a:t>0.3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± </a:t>
                      </a:r>
                      <a:r>
                        <a:rPr lang="en-US" altLang="ko-Kore-KR" sz="1100" b="0" dirty="0">
                          <a:solidFill>
                            <a:srgbClr val="C00000"/>
                          </a:solidFill>
                          <a:latin typeface="+mj-lt"/>
                        </a:rPr>
                        <a:t>0.5</a:t>
                      </a:r>
                      <a:endParaRPr lang="ko-Kore-KR" altLang="en-US" sz="11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44955" marR="44955" marT="22477" marB="224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solidFill>
                            <a:srgbClr val="C00000"/>
                          </a:solidFill>
                          <a:latin typeface="+mj-lt"/>
                        </a:rPr>
                        <a:t>- </a:t>
                      </a:r>
                      <a:r>
                        <a:rPr lang="en-US" altLang="ko-Kore-KR" sz="1100" b="0" dirty="0">
                          <a:solidFill>
                            <a:srgbClr val="C00000"/>
                          </a:solidFill>
                          <a:latin typeface="+mj-lt"/>
                        </a:rPr>
                        <a:t>0.7</a:t>
                      </a:r>
                      <a:endParaRPr lang="ko-Kore-KR" altLang="en-US" sz="11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44955" marR="44955" marT="22477" marB="22477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/>
                </a:tc>
                <a:extLst>
                  <a:ext uri="{0D108BD9-81ED-4DB2-BD59-A6C34878D82A}">
                    <a16:rowId xmlns:a16="http://schemas.microsoft.com/office/drawing/2014/main" val="1055105521"/>
                  </a:ext>
                </a:extLst>
              </a:tr>
              <a:tr h="220621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Comp.</a:t>
                      </a:r>
                      <a:r>
                        <a:rPr lang="en-US" altLang="ko-KR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89901" marR="89901" marT="44950" marB="44950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solidFill>
                            <a:srgbClr val="C00000"/>
                          </a:solidFill>
                          <a:latin typeface="+mj-lt"/>
                        </a:rPr>
                        <a:t>+ </a:t>
                      </a:r>
                      <a:r>
                        <a:rPr lang="en-US" altLang="ko-Kore-KR" sz="1100" b="0" dirty="0">
                          <a:solidFill>
                            <a:srgbClr val="C00000"/>
                          </a:solidFill>
                          <a:latin typeface="+mj-lt"/>
                        </a:rPr>
                        <a:t>0.2</a:t>
                      </a:r>
                      <a:endParaRPr lang="ko-Kore-KR" altLang="en-US" sz="11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44955" marR="44955" marT="22477" marB="22477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/>
                </a:tc>
                <a:extLst>
                  <a:ext uri="{0D108BD9-81ED-4DB2-BD59-A6C34878D82A}">
                    <a16:rowId xmlns:a16="http://schemas.microsoft.com/office/drawing/2014/main" val="1631473572"/>
                  </a:ext>
                </a:extLst>
              </a:tr>
              <a:tr h="333873">
                <a:tc vMerge="1">
                  <a:txBody>
                    <a:bodyPr/>
                    <a:lstStyle/>
                    <a:p>
                      <a:pPr algn="ctr"/>
                      <a:endParaRPr lang="ko-Kore-KR" altLang="en-US" sz="1800" b="0" dirty="0">
                        <a:latin typeface="+mj-lt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287819"/>
                  </a:ext>
                </a:extLst>
              </a:tr>
              <a:tr h="220621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 .</a:t>
                      </a:r>
                      <a:r>
                        <a:rPr lang="en-US" altLang="ko-KR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ore-KR" altLang="en-US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901" marR="89901" marT="44950" marB="44950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± </a:t>
                      </a:r>
                      <a:r>
                        <a:rPr lang="en-US" altLang="ko-Kore-KR" sz="1100" b="0" dirty="0">
                          <a:latin typeface="+mj-lt"/>
                        </a:rPr>
                        <a:t>0.4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66870981"/>
                  </a:ext>
                </a:extLst>
              </a:tr>
              <a:tr h="22062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± </a:t>
                      </a:r>
                      <a:r>
                        <a:rPr lang="en-US" altLang="ko-Kore-KR" sz="1100" b="0" dirty="0">
                          <a:solidFill>
                            <a:srgbClr val="C00000"/>
                          </a:solidFill>
                          <a:latin typeface="+mj-lt"/>
                        </a:rPr>
                        <a:t>0.3</a:t>
                      </a:r>
                      <a:endParaRPr lang="ko-Kore-KR" altLang="en-US" sz="11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44955" marR="44955" marT="22477" marB="2247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3553724"/>
                  </a:ext>
                </a:extLst>
              </a:tr>
              <a:tr h="22062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+ </a:t>
                      </a:r>
                      <a:r>
                        <a:rPr lang="en-US" altLang="ko-Kore-KR" sz="1100" b="0" dirty="0">
                          <a:latin typeface="+mj-lt"/>
                        </a:rPr>
                        <a:t>0.3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06944541"/>
                  </a:ext>
                </a:extLst>
              </a:tr>
              <a:tr h="220621">
                <a:tc vMerge="1">
                  <a:txBody>
                    <a:bodyPr/>
                    <a:lstStyle/>
                    <a:p>
                      <a:pPr algn="ctr"/>
                      <a:endParaRPr lang="ko-Kore-KR" altLang="en-US" sz="1800" b="0" dirty="0">
                        <a:latin typeface="+mj-lt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4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- </a:t>
                      </a:r>
                      <a:r>
                        <a:rPr lang="en-US" altLang="ko-Kore-KR" sz="1100" b="0" dirty="0">
                          <a:latin typeface="+mj-lt"/>
                        </a:rPr>
                        <a:t>0.5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+ </a:t>
                      </a:r>
                      <a:r>
                        <a:rPr lang="en-US" altLang="ko-Kore-KR" sz="1100" b="0" dirty="0">
                          <a:latin typeface="+mj-lt"/>
                        </a:rPr>
                        <a:t>0.4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955" marR="44955" marT="22477" marB="2247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7435024"/>
                  </a:ext>
                </a:extLst>
              </a:tr>
            </a:tbl>
          </a:graphicData>
        </a:graphic>
      </p:graphicFrame>
      <p:sp>
        <p:nvSpPr>
          <p:cNvPr id="65" name="TextBox 64">
            <a:extLst>
              <a:ext uri="{FF2B5EF4-FFF2-40B4-BE49-F238E27FC236}">
                <a16:creationId xmlns:a16="http://schemas.microsoft.com/office/drawing/2014/main" id="{FEA5DC5B-217C-CCD1-B73A-0BFA1DDEB2FB}"/>
              </a:ext>
            </a:extLst>
          </p:cNvPr>
          <p:cNvSpPr txBox="1"/>
          <p:nvPr/>
        </p:nvSpPr>
        <p:spPr>
          <a:xfrm>
            <a:off x="1053895" y="3964225"/>
            <a:ext cx="97539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direct</a:t>
            </a:r>
            <a:r>
              <a:rPr kumimoji="1" lang="ko-Kore-KR" altLang="en-US" b="1" spc="-40" dirty="0">
                <a:latin typeface="+mn-ea"/>
              </a:rPr>
              <a:t> </a:t>
            </a:r>
            <a:r>
              <a:rPr kumimoji="1" lang="en-US" altLang="ko-Kore-KR" b="1" spc="-40" dirty="0">
                <a:latin typeface="+mn-ea"/>
              </a:rPr>
              <a:t>DP</a:t>
            </a:r>
            <a:endParaRPr kumimoji="1" lang="ko-Kore-KR" altLang="en-US" b="1" spc="-40" dirty="0">
              <a:latin typeface="+mn-ea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72EF9BF-C556-547C-DF82-EE61A20B1319}"/>
              </a:ext>
            </a:extLst>
          </p:cNvPr>
          <p:cNvSpPr txBox="1"/>
          <p:nvPr/>
        </p:nvSpPr>
        <p:spPr>
          <a:xfrm>
            <a:off x="1212220" y="4504531"/>
            <a:ext cx="52931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DP11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DBD2BE4-FD05-0857-968F-AE401EF7A532}"/>
              </a:ext>
            </a:extLst>
          </p:cNvPr>
          <p:cNvSpPr txBox="1"/>
          <p:nvPr/>
        </p:nvSpPr>
        <p:spPr>
          <a:xfrm>
            <a:off x="2181153" y="3964225"/>
            <a:ext cx="77899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1</a:t>
            </a:r>
            <a:r>
              <a:rPr kumimoji="1" lang="en-US" altLang="ko-Kore-KR" b="1" spc="-40" baseline="30000" dirty="0">
                <a:latin typeface="+mn-ea"/>
              </a:rPr>
              <a:t>st</a:t>
            </a:r>
            <a:r>
              <a:rPr kumimoji="1" lang="ko-Kore-KR" altLang="en-US" b="1" spc="-40" dirty="0">
                <a:latin typeface="+mn-ea"/>
              </a:rPr>
              <a:t> 전파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D21178C-CBAD-9536-3DF4-F1C29E20F332}"/>
              </a:ext>
            </a:extLst>
          </p:cNvPr>
          <p:cNvSpPr txBox="1"/>
          <p:nvPr/>
        </p:nvSpPr>
        <p:spPr>
          <a:xfrm>
            <a:off x="3422689" y="3964225"/>
            <a:ext cx="83830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2</a:t>
            </a:r>
            <a:r>
              <a:rPr kumimoji="1" lang="en-US" altLang="ko-Kore-KR" b="1" spc="-40" baseline="30000" dirty="0">
                <a:latin typeface="+mn-ea"/>
              </a:rPr>
              <a:t>nd</a:t>
            </a:r>
            <a:r>
              <a:rPr kumimoji="1" lang="en-US" altLang="ko-Kore-KR" b="1" spc="-40" dirty="0">
                <a:latin typeface="+mn-ea"/>
              </a:rPr>
              <a:t> </a:t>
            </a:r>
            <a:r>
              <a:rPr kumimoji="1" lang="ko-Kore-KR" altLang="en-US" b="1" spc="-40" dirty="0">
                <a:latin typeface="+mn-ea"/>
              </a:rPr>
              <a:t>전파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D2BC731-0B86-E5B3-BE39-0180DF230C63}"/>
              </a:ext>
            </a:extLst>
          </p:cNvPr>
          <p:cNvSpPr txBox="1"/>
          <p:nvPr/>
        </p:nvSpPr>
        <p:spPr>
          <a:xfrm>
            <a:off x="1212220" y="5022510"/>
            <a:ext cx="52931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DP21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7D6048D-5F33-5A69-8BA8-EFD5F603C791}"/>
              </a:ext>
            </a:extLst>
          </p:cNvPr>
          <p:cNvSpPr txBox="1"/>
          <p:nvPr/>
        </p:nvSpPr>
        <p:spPr>
          <a:xfrm>
            <a:off x="2297244" y="4375173"/>
            <a:ext cx="52931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DP12</a:t>
            </a:r>
          </a:p>
          <a:p>
            <a:pPr algn="l"/>
            <a:r>
              <a:rPr kumimoji="1" lang="en-US" altLang="ko-Kore-KR" spc="-40" dirty="0">
                <a:latin typeface="+mn-ea"/>
              </a:rPr>
              <a:t>DP13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E6A9A99-E0A2-1CCD-ECE8-C4690543C8C0}"/>
              </a:ext>
            </a:extLst>
          </p:cNvPr>
          <p:cNvSpPr txBox="1"/>
          <p:nvPr/>
        </p:nvSpPr>
        <p:spPr>
          <a:xfrm>
            <a:off x="2297244" y="5022511"/>
            <a:ext cx="52931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DP13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E788E64-B7BC-E5F6-5BE0-63BCF26AFDF2}"/>
              </a:ext>
            </a:extLst>
          </p:cNvPr>
          <p:cNvSpPr txBox="1"/>
          <p:nvPr/>
        </p:nvSpPr>
        <p:spPr>
          <a:xfrm>
            <a:off x="3427433" y="4647292"/>
            <a:ext cx="85953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localized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EECDB67-0405-1DD7-7160-3504961A178C}"/>
              </a:ext>
            </a:extLst>
          </p:cNvPr>
          <p:cNvSpPr txBox="1"/>
          <p:nvPr/>
        </p:nvSpPr>
        <p:spPr>
          <a:xfrm>
            <a:off x="1212220" y="5606971"/>
            <a:ext cx="52931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DP31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5F7C70A-D452-0D1D-5821-7AFB62BD1BED}"/>
              </a:ext>
            </a:extLst>
          </p:cNvPr>
          <p:cNvSpPr txBox="1"/>
          <p:nvPr/>
        </p:nvSpPr>
        <p:spPr>
          <a:xfrm>
            <a:off x="1212220" y="6106592"/>
            <a:ext cx="529312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DP34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124E769-8D24-F600-CD2A-2694A10D9D0F}"/>
              </a:ext>
            </a:extLst>
          </p:cNvPr>
          <p:cNvSpPr txBox="1"/>
          <p:nvPr/>
        </p:nvSpPr>
        <p:spPr>
          <a:xfrm>
            <a:off x="2297244" y="5605489"/>
            <a:ext cx="529312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DP34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8495774-5A05-514A-1EA4-0C244560B077}"/>
              </a:ext>
            </a:extLst>
          </p:cNvPr>
          <p:cNvSpPr txBox="1"/>
          <p:nvPr/>
        </p:nvSpPr>
        <p:spPr>
          <a:xfrm>
            <a:off x="3292557" y="5792605"/>
            <a:ext cx="10857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terminated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938AF52-78DD-95CB-020B-B34C7EEF0B88}"/>
              </a:ext>
            </a:extLst>
          </p:cNvPr>
          <p:cNvSpPr txBox="1"/>
          <p:nvPr/>
        </p:nvSpPr>
        <p:spPr>
          <a:xfrm>
            <a:off x="285733" y="4698377"/>
            <a:ext cx="27828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G1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4A3CEF7-A596-9955-5017-1913D915B68C}"/>
              </a:ext>
            </a:extLst>
          </p:cNvPr>
          <p:cNvSpPr txBox="1"/>
          <p:nvPr/>
        </p:nvSpPr>
        <p:spPr>
          <a:xfrm>
            <a:off x="271846" y="5720381"/>
            <a:ext cx="27828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G2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D9A04CD-0EAE-7DDF-7472-08150CDBB985}"/>
              </a:ext>
            </a:extLst>
          </p:cNvPr>
          <p:cNvSpPr txBox="1"/>
          <p:nvPr/>
        </p:nvSpPr>
        <p:spPr>
          <a:xfrm>
            <a:off x="113122" y="3964225"/>
            <a:ext cx="65928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Group</a:t>
            </a:r>
            <a:endParaRPr kumimoji="1" lang="ko-Kore-KR" altLang="en-US" b="1" spc="-40" dirty="0">
              <a:latin typeface="+mn-ea"/>
            </a:endParaRPr>
          </a:p>
        </p:txBody>
      </p: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017E74FC-B3F2-D996-D0B4-EDE7E0B4758E}"/>
              </a:ext>
            </a:extLst>
          </p:cNvPr>
          <p:cNvCxnSpPr>
            <a:cxnSpLocks/>
          </p:cNvCxnSpPr>
          <p:nvPr/>
        </p:nvCxnSpPr>
        <p:spPr>
          <a:xfrm>
            <a:off x="895547" y="3964225"/>
            <a:ext cx="0" cy="25402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BAF38D5-F9F6-DA80-5ED3-DBA37048DA49}"/>
              </a:ext>
            </a:extLst>
          </p:cNvPr>
          <p:cNvCxnSpPr>
            <a:cxnSpLocks/>
          </p:cNvCxnSpPr>
          <p:nvPr/>
        </p:nvCxnSpPr>
        <p:spPr>
          <a:xfrm>
            <a:off x="2064471" y="3964225"/>
            <a:ext cx="0" cy="25402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967BF95D-47C5-99B8-69E3-443C722E570D}"/>
              </a:ext>
            </a:extLst>
          </p:cNvPr>
          <p:cNvCxnSpPr>
            <a:cxnSpLocks/>
          </p:cNvCxnSpPr>
          <p:nvPr/>
        </p:nvCxnSpPr>
        <p:spPr>
          <a:xfrm>
            <a:off x="3148553" y="3964225"/>
            <a:ext cx="0" cy="25402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[R] 92">
            <a:extLst>
              <a:ext uri="{FF2B5EF4-FFF2-40B4-BE49-F238E27FC236}">
                <a16:creationId xmlns:a16="http://schemas.microsoft.com/office/drawing/2014/main" id="{804CA12F-9AE8-F1E5-3D21-A5284B1C3E9C}"/>
              </a:ext>
            </a:extLst>
          </p:cNvPr>
          <p:cNvCxnSpPr>
            <a:cxnSpLocks/>
          </p:cNvCxnSpPr>
          <p:nvPr/>
        </p:nvCxnSpPr>
        <p:spPr>
          <a:xfrm flipH="1">
            <a:off x="0" y="4328038"/>
            <a:ext cx="437830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75CB0A16-DD4F-89E0-2E4E-F4015A324A45}"/>
              </a:ext>
            </a:extLst>
          </p:cNvPr>
          <p:cNvSpPr txBox="1"/>
          <p:nvPr/>
        </p:nvSpPr>
        <p:spPr>
          <a:xfrm rot="10800000">
            <a:off x="2873178" y="4743534"/>
            <a:ext cx="13593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3600" spc="-40" dirty="0">
                <a:solidFill>
                  <a:srgbClr val="C00000"/>
                </a:solidFill>
                <a:latin typeface="+mn-ea"/>
              </a:rPr>
              <a:t>{</a:t>
            </a:r>
            <a:endParaRPr kumimoji="1" lang="ko-Kore-KR" altLang="en-US" sz="3600" spc="-4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3167234-8BAC-3AD2-84DB-73C1BB0F8AC1}"/>
              </a:ext>
            </a:extLst>
          </p:cNvPr>
          <p:cNvSpPr txBox="1"/>
          <p:nvPr/>
        </p:nvSpPr>
        <p:spPr>
          <a:xfrm>
            <a:off x="2507232" y="6150710"/>
            <a:ext cx="13433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X</a:t>
            </a:r>
            <a:endParaRPr kumimoji="1" lang="ko-Kore-KR" altLang="en-US" spc="-40" dirty="0">
              <a:latin typeface="+mn-ea"/>
            </a:endParaRP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D7BDAF8B-A376-3D8D-9973-CD3021981914}"/>
              </a:ext>
            </a:extLst>
          </p:cNvPr>
          <p:cNvCxnSpPr>
            <a:cxnSpLocks/>
          </p:cNvCxnSpPr>
          <p:nvPr/>
        </p:nvCxnSpPr>
        <p:spPr>
          <a:xfrm flipH="1">
            <a:off x="0" y="5496962"/>
            <a:ext cx="437830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C3402446-8637-16A0-7969-32600E1CBE0A}"/>
              </a:ext>
            </a:extLst>
          </p:cNvPr>
          <p:cNvSpPr txBox="1"/>
          <p:nvPr/>
        </p:nvSpPr>
        <p:spPr>
          <a:xfrm>
            <a:off x="5757871" y="3964225"/>
            <a:ext cx="97539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direct</a:t>
            </a:r>
            <a:r>
              <a:rPr kumimoji="1" lang="ko-Kore-KR" altLang="en-US" b="1" spc="-40" dirty="0">
                <a:latin typeface="+mn-ea"/>
              </a:rPr>
              <a:t> </a:t>
            </a:r>
            <a:r>
              <a:rPr kumimoji="1" lang="en-US" altLang="ko-Kore-KR" b="1" spc="-40" dirty="0">
                <a:latin typeface="+mn-ea"/>
              </a:rPr>
              <a:t>DP</a:t>
            </a:r>
            <a:endParaRPr kumimoji="1" lang="ko-Kore-KR" altLang="en-US" b="1" spc="-40" dirty="0">
              <a:latin typeface="+mn-ea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5EF1A43-1127-0DD3-1AFC-747F8FC99CEB}"/>
              </a:ext>
            </a:extLst>
          </p:cNvPr>
          <p:cNvSpPr txBox="1"/>
          <p:nvPr/>
        </p:nvSpPr>
        <p:spPr>
          <a:xfrm>
            <a:off x="5916196" y="4504531"/>
            <a:ext cx="529312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DP12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C2CA5CE-250B-3C21-FD33-E474BED04539}"/>
              </a:ext>
            </a:extLst>
          </p:cNvPr>
          <p:cNvSpPr txBox="1"/>
          <p:nvPr/>
        </p:nvSpPr>
        <p:spPr>
          <a:xfrm>
            <a:off x="6885129" y="3964225"/>
            <a:ext cx="77899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1</a:t>
            </a:r>
            <a:r>
              <a:rPr kumimoji="1" lang="en-US" altLang="ko-Kore-KR" b="1" spc="-40" baseline="30000" dirty="0">
                <a:latin typeface="+mn-ea"/>
              </a:rPr>
              <a:t>st</a:t>
            </a:r>
            <a:r>
              <a:rPr kumimoji="1" lang="ko-Kore-KR" altLang="en-US" b="1" spc="-40" dirty="0">
                <a:latin typeface="+mn-ea"/>
              </a:rPr>
              <a:t> 전파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A627B20-9030-6A85-D18E-71E390427572}"/>
              </a:ext>
            </a:extLst>
          </p:cNvPr>
          <p:cNvSpPr txBox="1"/>
          <p:nvPr/>
        </p:nvSpPr>
        <p:spPr>
          <a:xfrm>
            <a:off x="8126665" y="3964225"/>
            <a:ext cx="83830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2</a:t>
            </a:r>
            <a:r>
              <a:rPr kumimoji="1" lang="en-US" altLang="ko-Kore-KR" b="1" spc="-40" baseline="30000" dirty="0">
                <a:latin typeface="+mn-ea"/>
              </a:rPr>
              <a:t>nd</a:t>
            </a:r>
            <a:r>
              <a:rPr kumimoji="1" lang="en-US" altLang="ko-Kore-KR" b="1" spc="-40" dirty="0">
                <a:latin typeface="+mn-ea"/>
              </a:rPr>
              <a:t> </a:t>
            </a:r>
            <a:r>
              <a:rPr kumimoji="1" lang="ko-Kore-KR" altLang="en-US" b="1" spc="-40" dirty="0">
                <a:latin typeface="+mn-ea"/>
              </a:rPr>
              <a:t>전파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464C652-F5B4-812E-BB72-AA22FA781CD1}"/>
              </a:ext>
            </a:extLst>
          </p:cNvPr>
          <p:cNvSpPr txBox="1"/>
          <p:nvPr/>
        </p:nvSpPr>
        <p:spPr>
          <a:xfrm>
            <a:off x="5916196" y="5022510"/>
            <a:ext cx="529312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DP13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03CCF5C-B0C2-0CDC-EE44-F37868F06D10}"/>
              </a:ext>
            </a:extLst>
          </p:cNvPr>
          <p:cNvSpPr txBox="1"/>
          <p:nvPr/>
        </p:nvSpPr>
        <p:spPr>
          <a:xfrm>
            <a:off x="7001220" y="4375173"/>
            <a:ext cx="529312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DP13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8BD8840-B6A8-A162-68A6-F16428DC0B63}"/>
              </a:ext>
            </a:extLst>
          </p:cNvPr>
          <p:cNvSpPr txBox="1"/>
          <p:nvPr/>
        </p:nvSpPr>
        <p:spPr>
          <a:xfrm>
            <a:off x="7001220" y="5022511"/>
            <a:ext cx="529312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DP12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76794B2-6C3A-DA43-1F0C-898AF7B80834}"/>
              </a:ext>
            </a:extLst>
          </p:cNvPr>
          <p:cNvSpPr txBox="1"/>
          <p:nvPr/>
        </p:nvSpPr>
        <p:spPr>
          <a:xfrm>
            <a:off x="5916196" y="5606971"/>
            <a:ext cx="529312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DP31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B27FBC0-8E55-ECD4-19A5-1A3C51EC3104}"/>
              </a:ext>
            </a:extLst>
          </p:cNvPr>
          <p:cNvSpPr txBox="1"/>
          <p:nvPr/>
        </p:nvSpPr>
        <p:spPr>
          <a:xfrm>
            <a:off x="5916196" y="6106592"/>
            <a:ext cx="52931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DP32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07400C8-1571-DB2E-02FE-1B63B840E67B}"/>
              </a:ext>
            </a:extLst>
          </p:cNvPr>
          <p:cNvSpPr txBox="1"/>
          <p:nvPr/>
        </p:nvSpPr>
        <p:spPr>
          <a:xfrm>
            <a:off x="7001220" y="5581881"/>
            <a:ext cx="52931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DP34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44ACFDF-DA82-BBFE-79D6-036D5FF4FDA2}"/>
              </a:ext>
            </a:extLst>
          </p:cNvPr>
          <p:cNvSpPr txBox="1"/>
          <p:nvPr/>
        </p:nvSpPr>
        <p:spPr>
          <a:xfrm>
            <a:off x="4989709" y="5272968"/>
            <a:ext cx="27828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G1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C10C005-8BC0-A9D5-2BCC-24ECFAF429A5}"/>
              </a:ext>
            </a:extLst>
          </p:cNvPr>
          <p:cNvSpPr txBox="1"/>
          <p:nvPr/>
        </p:nvSpPr>
        <p:spPr>
          <a:xfrm>
            <a:off x="4817098" y="3964225"/>
            <a:ext cx="65928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Group</a:t>
            </a:r>
            <a:endParaRPr kumimoji="1" lang="ko-Kore-KR" altLang="en-US" b="1" spc="-40" dirty="0">
              <a:latin typeface="+mn-ea"/>
            </a:endParaRPr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8DADE647-E405-1E80-A46B-FE3B65FA5324}"/>
              </a:ext>
            </a:extLst>
          </p:cNvPr>
          <p:cNvCxnSpPr>
            <a:cxnSpLocks/>
          </p:cNvCxnSpPr>
          <p:nvPr/>
        </p:nvCxnSpPr>
        <p:spPr>
          <a:xfrm>
            <a:off x="5599523" y="3964225"/>
            <a:ext cx="0" cy="25402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37DB2990-05AA-02C8-C070-718CED746D9A}"/>
              </a:ext>
            </a:extLst>
          </p:cNvPr>
          <p:cNvCxnSpPr>
            <a:cxnSpLocks/>
          </p:cNvCxnSpPr>
          <p:nvPr/>
        </p:nvCxnSpPr>
        <p:spPr>
          <a:xfrm>
            <a:off x="6768447" y="3964225"/>
            <a:ext cx="0" cy="25402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[R] 115">
            <a:extLst>
              <a:ext uri="{FF2B5EF4-FFF2-40B4-BE49-F238E27FC236}">
                <a16:creationId xmlns:a16="http://schemas.microsoft.com/office/drawing/2014/main" id="{A5BE8A4F-0923-7512-03AE-7DC47A89E51E}"/>
              </a:ext>
            </a:extLst>
          </p:cNvPr>
          <p:cNvCxnSpPr>
            <a:cxnSpLocks/>
          </p:cNvCxnSpPr>
          <p:nvPr/>
        </p:nvCxnSpPr>
        <p:spPr>
          <a:xfrm>
            <a:off x="7852529" y="3964225"/>
            <a:ext cx="0" cy="25402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[R] 116">
            <a:extLst>
              <a:ext uri="{FF2B5EF4-FFF2-40B4-BE49-F238E27FC236}">
                <a16:creationId xmlns:a16="http://schemas.microsoft.com/office/drawing/2014/main" id="{DB7E597F-211C-D6FB-78C5-DC0B6B2F7C26}"/>
              </a:ext>
            </a:extLst>
          </p:cNvPr>
          <p:cNvCxnSpPr>
            <a:cxnSpLocks/>
          </p:cNvCxnSpPr>
          <p:nvPr/>
        </p:nvCxnSpPr>
        <p:spPr>
          <a:xfrm flipH="1">
            <a:off x="4703976" y="4328038"/>
            <a:ext cx="437830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1BB0D62E-ED59-FD15-99BC-BDCC9BF5C21D}"/>
              </a:ext>
            </a:extLst>
          </p:cNvPr>
          <p:cNvSpPr txBox="1"/>
          <p:nvPr/>
        </p:nvSpPr>
        <p:spPr>
          <a:xfrm>
            <a:off x="7001220" y="5882488"/>
            <a:ext cx="52931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DP34</a:t>
            </a:r>
          </a:p>
          <a:p>
            <a:pPr algn="l"/>
            <a:r>
              <a:rPr kumimoji="1" lang="en-US" altLang="ko-Kore-KR" spc="-40" dirty="0">
                <a:latin typeface="+mn-ea"/>
              </a:rPr>
              <a:t>DP33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88C9A84-831A-690F-7EAA-A9624908BBDC}"/>
              </a:ext>
            </a:extLst>
          </p:cNvPr>
          <p:cNvSpPr txBox="1"/>
          <p:nvPr/>
        </p:nvSpPr>
        <p:spPr>
          <a:xfrm rot="10800000">
            <a:off x="7577154" y="5631749"/>
            <a:ext cx="13593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3600" spc="-40" dirty="0">
                <a:solidFill>
                  <a:srgbClr val="1D6FA9"/>
                </a:solidFill>
                <a:latin typeface="+mn-ea"/>
              </a:rPr>
              <a:t>{</a:t>
            </a:r>
            <a:endParaRPr kumimoji="1" lang="ko-Kore-KR" altLang="en-US" sz="3600" spc="-40" dirty="0">
              <a:solidFill>
                <a:srgbClr val="1D6FA9"/>
              </a:solidFill>
              <a:latin typeface="+mn-ea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A55ECE4-2CBC-E226-23E5-3FB188DB3E50}"/>
              </a:ext>
            </a:extLst>
          </p:cNvPr>
          <p:cNvSpPr txBox="1"/>
          <p:nvPr/>
        </p:nvSpPr>
        <p:spPr>
          <a:xfrm>
            <a:off x="8217924" y="6185747"/>
            <a:ext cx="529312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DP13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7BDF40C-51C7-7349-5AEF-86E31A09CE53}"/>
              </a:ext>
            </a:extLst>
          </p:cNvPr>
          <p:cNvSpPr txBox="1"/>
          <p:nvPr/>
        </p:nvSpPr>
        <p:spPr>
          <a:xfrm>
            <a:off x="7001220" y="4647292"/>
            <a:ext cx="52931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DP21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88208F5A-9376-55D0-AAD9-7B23F2EEC672}"/>
              </a:ext>
            </a:extLst>
          </p:cNvPr>
          <p:cNvSpPr txBox="1"/>
          <p:nvPr/>
        </p:nvSpPr>
        <p:spPr>
          <a:xfrm>
            <a:off x="8200800" y="5873711"/>
            <a:ext cx="529312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DP31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56F6C92-EFA4-A7FA-C6CC-4556F258A103}"/>
              </a:ext>
            </a:extLst>
          </p:cNvPr>
          <p:cNvSpPr txBox="1"/>
          <p:nvPr/>
        </p:nvSpPr>
        <p:spPr>
          <a:xfrm>
            <a:off x="8013833" y="4647292"/>
            <a:ext cx="85953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localized</a:t>
            </a:r>
            <a:endParaRPr kumimoji="1" lang="ko-Kore-KR" altLang="en-US" spc="-40" dirty="0">
              <a:latin typeface="+mn-ea"/>
            </a:endParaRPr>
          </a:p>
        </p:txBody>
      </p:sp>
      <p:cxnSp>
        <p:nvCxnSpPr>
          <p:cNvPr id="135" name="직선 연결선[R] 134">
            <a:extLst>
              <a:ext uri="{FF2B5EF4-FFF2-40B4-BE49-F238E27FC236}">
                <a16:creationId xmlns:a16="http://schemas.microsoft.com/office/drawing/2014/main" id="{CBD1F451-D9A6-C6A8-5E79-803DFDE39F1A}"/>
              </a:ext>
            </a:extLst>
          </p:cNvPr>
          <p:cNvCxnSpPr>
            <a:stCxn id="100" idx="1"/>
            <a:endCxn id="103" idx="1"/>
          </p:cNvCxnSpPr>
          <p:nvPr/>
        </p:nvCxnSpPr>
        <p:spPr>
          <a:xfrm rot="10800000" flipV="1">
            <a:off x="5916196" y="4643030"/>
            <a:ext cx="12700" cy="517979"/>
          </a:xfrm>
          <a:prstGeom prst="curvedConnector3">
            <a:avLst>
              <a:gd name="adj1" fmla="val 180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직선 연결선[R] 134">
            <a:extLst>
              <a:ext uri="{FF2B5EF4-FFF2-40B4-BE49-F238E27FC236}">
                <a16:creationId xmlns:a16="http://schemas.microsoft.com/office/drawing/2014/main" id="{DDD112D5-2CF8-2B3E-02C3-34ABA45CAC19}"/>
              </a:ext>
            </a:extLst>
          </p:cNvPr>
          <p:cNvCxnSpPr>
            <a:cxnSpLocks/>
            <a:stCxn id="107" idx="1"/>
            <a:endCxn id="108" idx="1"/>
          </p:cNvCxnSpPr>
          <p:nvPr/>
        </p:nvCxnSpPr>
        <p:spPr>
          <a:xfrm rot="10800000" flipV="1">
            <a:off x="5916196" y="5745470"/>
            <a:ext cx="12700" cy="499621"/>
          </a:xfrm>
          <a:prstGeom prst="curvedConnector3">
            <a:avLst>
              <a:gd name="adj1" fmla="val 180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직선 연결선[R] 134">
            <a:extLst>
              <a:ext uri="{FF2B5EF4-FFF2-40B4-BE49-F238E27FC236}">
                <a16:creationId xmlns:a16="http://schemas.microsoft.com/office/drawing/2014/main" id="{09F167D3-F585-01E7-C20F-8F42D3254319}"/>
              </a:ext>
            </a:extLst>
          </p:cNvPr>
          <p:cNvCxnSpPr>
            <a:cxnSpLocks/>
            <a:stCxn id="100" idx="3"/>
            <a:endCxn id="108" idx="3"/>
          </p:cNvCxnSpPr>
          <p:nvPr/>
        </p:nvCxnSpPr>
        <p:spPr>
          <a:xfrm>
            <a:off x="6445508" y="4643031"/>
            <a:ext cx="12700" cy="1602061"/>
          </a:xfrm>
          <a:prstGeom prst="curvedConnector3">
            <a:avLst>
              <a:gd name="adj1" fmla="val 180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34">
            <a:extLst>
              <a:ext uri="{FF2B5EF4-FFF2-40B4-BE49-F238E27FC236}">
                <a16:creationId xmlns:a16="http://schemas.microsoft.com/office/drawing/2014/main" id="{F05BB002-1D75-2BE6-C385-73E458AA7B43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6445508" y="5161010"/>
            <a:ext cx="228716" cy="292231"/>
          </a:xfrm>
          <a:prstGeom prst="curvedConnector2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34">
            <a:extLst>
              <a:ext uri="{FF2B5EF4-FFF2-40B4-BE49-F238E27FC236}">
                <a16:creationId xmlns:a16="http://schemas.microsoft.com/office/drawing/2014/main" id="{B85C324A-AADD-60B6-D423-ED954AF55D95}"/>
              </a:ext>
            </a:extLst>
          </p:cNvPr>
          <p:cNvCxnSpPr>
            <a:cxnSpLocks/>
            <a:stCxn id="66" idx="1"/>
            <a:endCxn id="69" idx="1"/>
          </p:cNvCxnSpPr>
          <p:nvPr/>
        </p:nvCxnSpPr>
        <p:spPr>
          <a:xfrm rot="10800000" flipV="1">
            <a:off x="1212220" y="4643030"/>
            <a:ext cx="12700" cy="517979"/>
          </a:xfrm>
          <a:prstGeom prst="curvedConnector3">
            <a:avLst>
              <a:gd name="adj1" fmla="val 180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34">
            <a:extLst>
              <a:ext uri="{FF2B5EF4-FFF2-40B4-BE49-F238E27FC236}">
                <a16:creationId xmlns:a16="http://schemas.microsoft.com/office/drawing/2014/main" id="{DE87DCB2-D369-CC5C-F207-40170EBED18B}"/>
              </a:ext>
            </a:extLst>
          </p:cNvPr>
          <p:cNvCxnSpPr>
            <a:cxnSpLocks/>
            <a:stCxn id="75" idx="1"/>
            <a:endCxn id="76" idx="1"/>
          </p:cNvCxnSpPr>
          <p:nvPr/>
        </p:nvCxnSpPr>
        <p:spPr>
          <a:xfrm rot="10800000" flipV="1">
            <a:off x="1212220" y="5745470"/>
            <a:ext cx="12700" cy="499621"/>
          </a:xfrm>
          <a:prstGeom prst="curvedConnector3">
            <a:avLst>
              <a:gd name="adj1" fmla="val 180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C548661-F91F-75E6-8CF4-E8C232667440}"/>
              </a:ext>
            </a:extLst>
          </p:cNvPr>
          <p:cNvSpPr txBox="1"/>
          <p:nvPr/>
        </p:nvSpPr>
        <p:spPr>
          <a:xfrm rot="13765934">
            <a:off x="2001946" y="5847747"/>
            <a:ext cx="13593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3600" spc="-40" dirty="0">
                <a:solidFill>
                  <a:srgbClr val="C00000"/>
                </a:solidFill>
                <a:latin typeface="+mn-ea"/>
              </a:rPr>
              <a:t>{</a:t>
            </a:r>
            <a:endParaRPr kumimoji="1" lang="ko-Kore-KR" altLang="en-US" sz="3600" spc="-40" dirty="0">
              <a:solidFill>
                <a:srgbClr val="C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571958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387709-10B5-CA42-E283-AEA257333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F5A7A3-E5C4-A127-1D6F-8EEACAD8E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69</a:t>
            </a:fld>
            <a:endParaRPr lang="ko-KR" altLang="en-US" dirty="0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0ABC84D3-691D-54B7-CA13-80F03F0D13F0}"/>
              </a:ext>
            </a:extLst>
          </p:cNvPr>
          <p:cNvSpPr txBox="1">
            <a:spLocks/>
          </p:cNvSpPr>
          <p:nvPr/>
        </p:nvSpPr>
        <p:spPr>
          <a:xfrm>
            <a:off x="75553" y="-1254354"/>
            <a:ext cx="9068448" cy="586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0" dirty="0"/>
              <a:t>스토리 그려봐라</a:t>
            </a:r>
            <a:r>
              <a:rPr lang="en-US" altLang="ko-KR" sz="2400" b="0" dirty="0"/>
              <a:t>. [</a:t>
            </a:r>
            <a:r>
              <a:rPr lang="en-US" altLang="ko-KR" sz="2400" dirty="0">
                <a:solidFill>
                  <a:srgbClr val="C00000"/>
                </a:solidFill>
              </a:rPr>
              <a:t>Conflict resolution</a:t>
            </a:r>
            <a:r>
              <a:rPr lang="en-US" altLang="ko-KR" sz="2400" b="0" dirty="0"/>
              <a:t> strategy for ~~]</a:t>
            </a:r>
            <a:endParaRPr lang="ko-KR" altLang="en-US" sz="2400" b="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5DD0D56-46D8-BFF6-653B-668FD9D346F8}"/>
              </a:ext>
            </a:extLst>
          </p:cNvPr>
          <p:cNvSpPr txBox="1">
            <a:spLocks/>
          </p:cNvSpPr>
          <p:nvPr/>
        </p:nvSpPr>
        <p:spPr>
          <a:xfrm>
            <a:off x="75553" y="-697881"/>
            <a:ext cx="6773440" cy="5657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solidFill>
                  <a:srgbClr val="C00000"/>
                </a:solidFill>
              </a:rPr>
              <a:t>문제 상황 </a:t>
            </a:r>
            <a:r>
              <a:rPr lang="en-US" altLang="ko-KR" sz="2400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ko-KR" altLang="en-US" sz="2400" dirty="0">
                <a:solidFill>
                  <a:srgbClr val="C00000"/>
                </a:solidFill>
                <a:sym typeface="Wingdings" pitchFamily="2" charset="2"/>
              </a:rPr>
              <a:t>문제점 </a:t>
            </a:r>
            <a:r>
              <a:rPr lang="en-US" altLang="ko-KR" sz="2400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ko-KR" altLang="en-US" sz="2400" dirty="0">
                <a:solidFill>
                  <a:srgbClr val="C00000"/>
                </a:solidFill>
                <a:sym typeface="Wingdings" pitchFamily="2" charset="2"/>
              </a:rPr>
              <a:t>한계</a:t>
            </a:r>
            <a:r>
              <a:rPr lang="ko-KR" altLang="en-US" sz="2400" b="0" dirty="0">
                <a:sym typeface="Wingdings" pitchFamily="2" charset="2"/>
              </a:rPr>
              <a:t> </a:t>
            </a:r>
            <a:r>
              <a:rPr lang="en-US" altLang="ko-KR" sz="2400" b="0" dirty="0">
                <a:sym typeface="Wingdings" pitchFamily="2" charset="2"/>
              </a:rPr>
              <a:t> </a:t>
            </a:r>
            <a:r>
              <a:rPr lang="ko-KR" altLang="en-US" sz="2400" b="0" dirty="0">
                <a:sym typeface="Wingdings" pitchFamily="2" charset="2"/>
              </a:rPr>
              <a:t>아이디어 </a:t>
            </a:r>
            <a:r>
              <a:rPr lang="en-US" altLang="ko-KR" sz="2400" b="0" dirty="0">
                <a:sym typeface="Wingdings" pitchFamily="2" charset="2"/>
              </a:rPr>
              <a:t> </a:t>
            </a:r>
            <a:r>
              <a:rPr lang="ko-KR" altLang="en-US" sz="2400" b="0" dirty="0">
                <a:sym typeface="Wingdings" pitchFamily="2" charset="2"/>
              </a:rPr>
              <a:t>방법론</a:t>
            </a:r>
            <a:endParaRPr lang="en-US" altLang="ko-KR" sz="2400" b="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BFFFCF6C-4809-2DB4-2483-3E5AF2046529}"/>
              </a:ext>
            </a:extLst>
          </p:cNvPr>
          <p:cNvSpPr txBox="1"/>
          <p:nvPr/>
        </p:nvSpPr>
        <p:spPr>
          <a:xfrm>
            <a:off x="-3836148" y="223795"/>
            <a:ext cx="3692036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l">
              <a:buFontTx/>
              <a:buChar char="-"/>
            </a:pPr>
            <a:r>
              <a:rPr kumimoji="1" lang="en-US" altLang="ko-Kore-KR" sz="1800" spc="-40" dirty="0">
                <a:solidFill>
                  <a:srgbClr val="7030A0"/>
                </a:solidFill>
                <a:latin typeface="+mn-ea"/>
              </a:rPr>
              <a:t>Performance</a:t>
            </a:r>
            <a:r>
              <a:rPr kumimoji="1" lang="ko-Kore-KR" altLang="en-US" sz="1800" spc="-40" dirty="0">
                <a:solidFill>
                  <a:srgbClr val="7030A0"/>
                </a:solidFill>
                <a:latin typeface="+mn-ea"/>
              </a:rPr>
              <a:t>가 맞나</a:t>
            </a:r>
            <a:r>
              <a:rPr kumimoji="1" lang="en-US" altLang="ko-Kore-KR" sz="1800" spc="-40" dirty="0">
                <a:solidFill>
                  <a:srgbClr val="7030A0"/>
                </a:solidFill>
                <a:latin typeface="+mn-ea"/>
              </a:rPr>
              <a:t>?</a:t>
            </a:r>
          </a:p>
          <a:p>
            <a:pPr marL="285750" indent="-285750" algn="l">
              <a:buFontTx/>
              <a:buChar char="-"/>
            </a:pPr>
            <a:endParaRPr kumimoji="1" lang="en-US" altLang="ko-Kore-KR" spc="-40" dirty="0">
              <a:solidFill>
                <a:srgbClr val="7030A0"/>
              </a:solidFill>
              <a:latin typeface="+mn-ea"/>
            </a:endParaRPr>
          </a:p>
          <a:p>
            <a:pPr algn="l"/>
            <a:r>
              <a:rPr kumimoji="1" lang="ko-Kore-KR" altLang="en-US" spc="-40" dirty="0">
                <a:solidFill>
                  <a:srgbClr val="7030A0"/>
                </a:solidFill>
                <a:latin typeface="+mn-ea"/>
              </a:rPr>
              <a:t>원하고자 하는 뉘앙스는</a:t>
            </a:r>
            <a:endParaRPr kumimoji="1" lang="en-US" altLang="ko-Kore-KR" spc="-40" dirty="0">
              <a:solidFill>
                <a:srgbClr val="7030A0"/>
              </a:solidFill>
              <a:latin typeface="+mn-ea"/>
            </a:endParaRPr>
          </a:p>
          <a:p>
            <a:pPr algn="l"/>
            <a:r>
              <a:rPr kumimoji="1" lang="ko-Kore-KR" altLang="en-US" spc="-40" dirty="0">
                <a:latin typeface="+mn-ea"/>
              </a:rPr>
              <a:t>소비자가 원하는 요구사항을 얼마나 </a:t>
            </a:r>
            <a:endParaRPr kumimoji="1" lang="en-US" altLang="ko-Kore-KR" spc="-40" dirty="0">
              <a:latin typeface="+mn-ea"/>
            </a:endParaRPr>
          </a:p>
          <a:p>
            <a:pPr algn="l"/>
            <a:r>
              <a:rPr kumimoji="1" lang="ko-Kore-KR" altLang="en-US" spc="-40" dirty="0">
                <a:latin typeface="+mn-ea"/>
              </a:rPr>
              <a:t>충족했는가에 영향을 준다 안준다</a:t>
            </a:r>
            <a:r>
              <a:rPr kumimoji="1" lang="en-US" altLang="ko-Kore-KR" spc="-40" dirty="0">
                <a:latin typeface="+mn-ea"/>
              </a:rPr>
              <a:t>.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91993C7-FE17-AA32-9A9E-87E625FCDAE7}"/>
              </a:ext>
            </a:extLst>
          </p:cNvPr>
          <p:cNvSpPr txBox="1"/>
          <p:nvPr/>
        </p:nvSpPr>
        <p:spPr>
          <a:xfrm>
            <a:off x="-3935819" y="1829580"/>
            <a:ext cx="2266518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latin typeface="+mn-ea"/>
              </a:rPr>
              <a:t>- </a:t>
            </a:r>
            <a:r>
              <a:rPr kumimoji="1" lang="en-US" altLang="ko-Kore-KR" spc="-40" dirty="0">
                <a:latin typeface="+mn-ea"/>
              </a:rPr>
              <a:t>Decision variable</a:t>
            </a:r>
          </a:p>
          <a:p>
            <a:pPr algn="l"/>
            <a:r>
              <a:rPr kumimoji="1" lang="en-US" altLang="ko-KR" spc="-40" dirty="0">
                <a:latin typeface="+mn-ea"/>
              </a:rPr>
              <a:t>- </a:t>
            </a:r>
            <a:r>
              <a:rPr kumimoji="1" lang="en-US" altLang="ko-Kore-KR" spc="-40" dirty="0">
                <a:latin typeface="+mn-ea"/>
              </a:rPr>
              <a:t>Intermediate variable</a:t>
            </a:r>
          </a:p>
          <a:p>
            <a:pPr algn="l"/>
            <a:r>
              <a:rPr kumimoji="1" lang="en-US" altLang="ko-KR" spc="-40" dirty="0">
                <a:latin typeface="+mn-ea"/>
              </a:rPr>
              <a:t>- </a:t>
            </a:r>
            <a:r>
              <a:rPr kumimoji="1" lang="en-US" altLang="ko-Kore-KR" spc="-40" dirty="0">
                <a:latin typeface="+mn-ea"/>
              </a:rPr>
              <a:t>Performance variable</a:t>
            </a:r>
            <a:endParaRPr kumimoji="1" lang="ko-Kore-KR" altLang="en-US" spc="-40" dirty="0">
              <a:latin typeface="+mn-ea"/>
            </a:endParaRPr>
          </a:p>
        </p:txBody>
      </p: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8CF8937B-41E3-4BA9-26F8-225603D59EA9}"/>
              </a:ext>
            </a:extLst>
          </p:cNvPr>
          <p:cNvGrpSpPr/>
          <p:nvPr/>
        </p:nvGrpSpPr>
        <p:grpSpPr>
          <a:xfrm>
            <a:off x="82675" y="849627"/>
            <a:ext cx="6741125" cy="1906448"/>
            <a:chOff x="82675" y="861077"/>
            <a:chExt cx="6741125" cy="190644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C935B5-4F4B-0CF2-A11E-4E2B62AEBCB9}"/>
                </a:ext>
              </a:extLst>
            </p:cNvPr>
            <p:cNvSpPr txBox="1"/>
            <p:nvPr/>
          </p:nvSpPr>
          <p:spPr>
            <a:xfrm>
              <a:off x="82675" y="1031600"/>
              <a:ext cx="1503327" cy="10198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kumimoji="1" lang="en-US" altLang="en-US" b="1" spc="-40" dirty="0">
                  <a:solidFill>
                    <a:srgbClr val="C00000"/>
                  </a:solidFill>
                  <a:latin typeface="+mn-ea"/>
                </a:rPr>
                <a:t>FR</a:t>
              </a:r>
              <a:r>
                <a:rPr kumimoji="1" lang="en-US" altLang="en-US" b="1" spc="-40" baseline="-25000" dirty="0">
                  <a:solidFill>
                    <a:srgbClr val="C00000"/>
                  </a:solidFill>
                  <a:latin typeface="+mn-ea"/>
                </a:rPr>
                <a:t>1</a:t>
              </a:r>
              <a:r>
                <a:rPr kumimoji="1" lang="en-US" altLang="en-US" b="1" spc="-40" dirty="0">
                  <a:solidFill>
                    <a:srgbClr val="C00000"/>
                  </a:solidFill>
                  <a:latin typeface="+mn-ea"/>
                </a:rPr>
                <a:t>) </a:t>
              </a:r>
              <a:r>
                <a:rPr kumimoji="1" lang="ko-Kore-KR" altLang="en-US" b="1" spc="-40" dirty="0">
                  <a:solidFill>
                    <a:srgbClr val="C00000"/>
                  </a:solidFill>
                  <a:latin typeface="+mn-ea"/>
                </a:rPr>
                <a:t>조향성 </a:t>
              </a:r>
              <a:endParaRPr kumimoji="1" lang="en-US" altLang="ko-Kore-KR" b="1" spc="-40" dirty="0">
                <a:solidFill>
                  <a:srgbClr val="C00000"/>
                </a:solidFill>
                <a:latin typeface="+mn-ea"/>
              </a:endParaRPr>
            </a:p>
            <a:p>
              <a:pPr algn="ctr">
                <a:lnSpc>
                  <a:spcPct val="200000"/>
                </a:lnSpc>
              </a:pPr>
              <a:r>
                <a:rPr kumimoji="1" lang="en-US" altLang="ko-Kore-KR" b="1" spc="-40" dirty="0">
                  <a:solidFill>
                    <a:srgbClr val="C00000"/>
                  </a:solidFill>
                  <a:latin typeface="+mn-ea"/>
                </a:rPr>
                <a:t> </a:t>
              </a:r>
              <a:r>
                <a:rPr kumimoji="1" lang="en-US" altLang="en-US" b="1" spc="-40" dirty="0">
                  <a:solidFill>
                    <a:srgbClr val="7030A0"/>
                  </a:solidFill>
                  <a:latin typeface="+mn-ea"/>
                </a:rPr>
                <a:t>FR</a:t>
              </a:r>
              <a:r>
                <a:rPr kumimoji="1" lang="en-US" altLang="en-US" b="1" spc="-40" baseline="-25000" dirty="0">
                  <a:solidFill>
                    <a:srgbClr val="7030A0"/>
                  </a:solidFill>
                  <a:latin typeface="+mn-ea"/>
                </a:rPr>
                <a:t>2</a:t>
              </a:r>
              <a:r>
                <a:rPr kumimoji="1" lang="en-US" altLang="en-US" b="1" spc="-40" dirty="0">
                  <a:solidFill>
                    <a:srgbClr val="7030A0"/>
                  </a:solidFill>
                  <a:latin typeface="+mn-ea"/>
                </a:rPr>
                <a:t>) </a:t>
              </a:r>
              <a:r>
                <a:rPr kumimoji="1" lang="ko-Kore-KR" altLang="en-US" b="1" spc="-40" dirty="0">
                  <a:solidFill>
                    <a:srgbClr val="7030A0"/>
                  </a:solidFill>
                  <a:latin typeface="+mn-ea"/>
                </a:rPr>
                <a:t>안전성</a:t>
              </a:r>
              <a:endParaRPr kumimoji="1" lang="en-US" altLang="ko-Kore-KR" b="1" spc="-40" dirty="0">
                <a:solidFill>
                  <a:srgbClr val="00B050"/>
                </a:solidFill>
                <a:latin typeface="+mn-ea"/>
              </a:endParaRPr>
            </a:p>
          </p:txBody>
        </p: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BC10873B-289E-BCE1-57C8-6AAE7F017B54}"/>
                </a:ext>
              </a:extLst>
            </p:cNvPr>
            <p:cNvGrpSpPr/>
            <p:nvPr/>
          </p:nvGrpSpPr>
          <p:grpSpPr>
            <a:xfrm>
              <a:off x="1708347" y="861077"/>
              <a:ext cx="5115453" cy="1906448"/>
              <a:chOff x="2004309" y="555444"/>
              <a:chExt cx="5115453" cy="1906448"/>
            </a:xfrm>
          </p:grpSpPr>
          <p:grpSp>
            <p:nvGrpSpPr>
              <p:cNvPr id="101" name="그룹 100">
                <a:extLst>
                  <a:ext uri="{FF2B5EF4-FFF2-40B4-BE49-F238E27FC236}">
                    <a16:creationId xmlns:a16="http://schemas.microsoft.com/office/drawing/2014/main" id="{7E2778C4-7103-9B6E-9A67-ACC8841D024F}"/>
                  </a:ext>
                </a:extLst>
              </p:cNvPr>
              <p:cNvGrpSpPr/>
              <p:nvPr/>
            </p:nvGrpSpPr>
            <p:grpSpPr>
              <a:xfrm>
                <a:off x="2004309" y="558006"/>
                <a:ext cx="5115453" cy="1903886"/>
                <a:chOff x="2004309" y="558006"/>
                <a:chExt cx="5115453" cy="1903886"/>
              </a:xfrm>
            </p:grpSpPr>
            <p:grpSp>
              <p:nvGrpSpPr>
                <p:cNvPr id="105" name="그룹 104">
                  <a:extLst>
                    <a:ext uri="{FF2B5EF4-FFF2-40B4-BE49-F238E27FC236}">
                      <a16:creationId xmlns:a16="http://schemas.microsoft.com/office/drawing/2014/main" id="{342F1D5F-EF81-82FA-1DCB-E9A7A639791D}"/>
                    </a:ext>
                  </a:extLst>
                </p:cNvPr>
                <p:cNvGrpSpPr/>
                <p:nvPr/>
              </p:nvGrpSpPr>
              <p:grpSpPr>
                <a:xfrm>
                  <a:off x="2004309" y="558006"/>
                  <a:ext cx="5115453" cy="1903886"/>
                  <a:chOff x="1458407" y="558006"/>
                  <a:chExt cx="5115453" cy="1903886"/>
                </a:xfrm>
              </p:grpSpPr>
              <p:grpSp>
                <p:nvGrpSpPr>
                  <p:cNvPr id="108" name="그룹 107">
                    <a:extLst>
                      <a:ext uri="{FF2B5EF4-FFF2-40B4-BE49-F238E27FC236}">
                        <a16:creationId xmlns:a16="http://schemas.microsoft.com/office/drawing/2014/main" id="{4B0E37F1-3A0D-043A-D87C-B99B2C7E1941}"/>
                      </a:ext>
                    </a:extLst>
                  </p:cNvPr>
                  <p:cNvGrpSpPr/>
                  <p:nvPr/>
                </p:nvGrpSpPr>
                <p:grpSpPr>
                  <a:xfrm>
                    <a:off x="1458407" y="558006"/>
                    <a:ext cx="5115453" cy="1903886"/>
                    <a:chOff x="2408275" y="435288"/>
                    <a:chExt cx="5115453" cy="1903886"/>
                  </a:xfrm>
                </p:grpSpPr>
                <p:grpSp>
                  <p:nvGrpSpPr>
                    <p:cNvPr id="123" name="그룹 122">
                      <a:extLst>
                        <a:ext uri="{FF2B5EF4-FFF2-40B4-BE49-F238E27FC236}">
                          <a16:creationId xmlns:a16="http://schemas.microsoft.com/office/drawing/2014/main" id="{E47B1A59-AE5B-C43A-7B6C-6731F1A6B86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08275" y="435288"/>
                      <a:ext cx="5115453" cy="1903886"/>
                      <a:chOff x="2986609" y="425205"/>
                      <a:chExt cx="5115453" cy="1903886"/>
                    </a:xfrm>
                  </p:grpSpPr>
                  <p:grpSp>
                    <p:nvGrpSpPr>
                      <p:cNvPr id="126" name="그룹 125">
                        <a:extLst>
                          <a:ext uri="{FF2B5EF4-FFF2-40B4-BE49-F238E27FC236}">
                            <a16:creationId xmlns:a16="http://schemas.microsoft.com/office/drawing/2014/main" id="{CBF37171-DE3E-56F0-DF75-67E7454A110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986609" y="425205"/>
                        <a:ext cx="3526652" cy="1903886"/>
                        <a:chOff x="2314015" y="2215308"/>
                        <a:chExt cx="5072583" cy="2738467"/>
                      </a:xfrm>
                    </p:grpSpPr>
                    <p:cxnSp>
                      <p:nvCxnSpPr>
                        <p:cNvPr id="140" name="직선 연결선[R] 139">
                          <a:extLst>
                            <a:ext uri="{FF2B5EF4-FFF2-40B4-BE49-F238E27FC236}">
                              <a16:creationId xmlns:a16="http://schemas.microsoft.com/office/drawing/2014/main" id="{A6A34324-A49A-8E3E-6D8C-B785A84C0E0D}"/>
                            </a:ext>
                          </a:extLst>
                        </p:cNvPr>
                        <p:cNvCxnSpPr>
                          <a:cxnSpLocks/>
                          <a:endCxn id="149" idx="1"/>
                        </p:cNvCxnSpPr>
                        <p:nvPr/>
                      </p:nvCxnSpPr>
                      <p:spPr>
                        <a:xfrm>
                          <a:off x="3621539" y="2622207"/>
                          <a:ext cx="914973" cy="1130852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tx2"/>
                          </a:solidFill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2" name="직선 연결선[R] 141">
                          <a:extLst>
                            <a:ext uri="{FF2B5EF4-FFF2-40B4-BE49-F238E27FC236}">
                              <a16:creationId xmlns:a16="http://schemas.microsoft.com/office/drawing/2014/main" id="{E36F52B7-FF3D-AD4E-66D4-6A257DB26367}"/>
                            </a:ext>
                          </a:extLst>
                        </p:cNvPr>
                        <p:cNvCxnSpPr>
                          <a:cxnSpLocks/>
                          <a:endCxn id="153" idx="7"/>
                        </p:cNvCxnSpPr>
                        <p:nvPr/>
                      </p:nvCxnSpPr>
                      <p:spPr>
                        <a:xfrm flipH="1">
                          <a:off x="2931375" y="2928533"/>
                          <a:ext cx="932970" cy="1414280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tx2"/>
                          </a:solidFill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3" name="직선 연결선[R] 142">
                          <a:extLst>
                            <a:ext uri="{FF2B5EF4-FFF2-40B4-BE49-F238E27FC236}">
                              <a16:creationId xmlns:a16="http://schemas.microsoft.com/office/drawing/2014/main" id="{5BD5DD71-25B2-FA9E-0B25-396EDBDEF45C}"/>
                            </a:ext>
                          </a:extLst>
                        </p:cNvPr>
                        <p:cNvCxnSpPr>
                          <a:cxnSpLocks/>
                          <a:endCxn id="156" idx="1"/>
                        </p:cNvCxnSpPr>
                        <p:nvPr/>
                      </p:nvCxnSpPr>
                      <p:spPr>
                        <a:xfrm>
                          <a:off x="5831768" y="2215308"/>
                          <a:ext cx="937469" cy="2127505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tx2"/>
                          </a:solidFill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8" name="직선 연결선[R] 147">
                          <a:extLst>
                            <a:ext uri="{FF2B5EF4-FFF2-40B4-BE49-F238E27FC236}">
                              <a16:creationId xmlns:a16="http://schemas.microsoft.com/office/drawing/2014/main" id="{B5C61349-D65E-064C-F2DA-374BC5E61AB1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3847371" y="2885913"/>
                          <a:ext cx="2278891" cy="21310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tx2"/>
                          </a:solidFill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149" name="타원 148">
                          <a:extLst>
                            <a:ext uri="{FF2B5EF4-FFF2-40B4-BE49-F238E27FC236}">
                              <a16:creationId xmlns:a16="http://schemas.microsoft.com/office/drawing/2014/main" id="{13576559-1581-1ADC-AB5A-E9179905D93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468954" y="3685501"/>
                          <a:ext cx="461317" cy="461317"/>
                        </a:xfrm>
                        <a:prstGeom prst="ellipse">
                          <a:avLst/>
                        </a:prstGeom>
                        <a:noFill/>
                        <a:ln w="38100">
                          <a:solidFill>
                            <a:schemeClr val="tx2"/>
                          </a:solidFill>
                        </a:ln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ore-KR" altLang="en-US"/>
                        </a:p>
                      </p:txBody>
                    </p:sp>
                    <p:sp>
                      <p:nvSpPr>
                        <p:cNvPr id="150" name="타원 149">
                          <a:extLst>
                            <a:ext uri="{FF2B5EF4-FFF2-40B4-BE49-F238E27FC236}">
                              <a16:creationId xmlns:a16="http://schemas.microsoft.com/office/drawing/2014/main" id="{B92F7DAD-1596-B457-81C2-BC927F2BAE5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314015" y="3860261"/>
                          <a:ext cx="1093514" cy="1093514"/>
                        </a:xfrm>
                        <a:prstGeom prst="ellipse">
                          <a:avLst/>
                        </a:prstGeom>
                        <a:noFill/>
                        <a:ln w="38100">
                          <a:solidFill>
                            <a:schemeClr val="tx2"/>
                          </a:solidFill>
                        </a:ln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ore-KR" altLang="en-US"/>
                        </a:p>
                      </p:txBody>
                    </p:sp>
                    <p:sp>
                      <p:nvSpPr>
                        <p:cNvPr id="153" name="타원 152">
                          <a:extLst>
                            <a:ext uri="{FF2B5EF4-FFF2-40B4-BE49-F238E27FC236}">
                              <a16:creationId xmlns:a16="http://schemas.microsoft.com/office/drawing/2014/main" id="{92BC55A2-D6A5-8CF6-01A4-33FAA417010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760923" y="4313568"/>
                          <a:ext cx="199697" cy="199697"/>
                        </a:xfrm>
                        <a:prstGeom prst="ellipse">
                          <a:avLst/>
                        </a:prstGeom>
                        <a:solidFill>
                          <a:schemeClr val="tx2"/>
                        </a:solidFill>
                        <a:ln>
                          <a:solidFill>
                            <a:schemeClr val="tx2"/>
                          </a:solidFill>
                        </a:ln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ore-KR" altLang="en-US"/>
                        </a:p>
                      </p:txBody>
                    </p:sp>
                    <p:cxnSp>
                      <p:nvCxnSpPr>
                        <p:cNvPr id="154" name="직선 연결선[R] 153">
                          <a:extLst>
                            <a:ext uri="{FF2B5EF4-FFF2-40B4-BE49-F238E27FC236}">
                              <a16:creationId xmlns:a16="http://schemas.microsoft.com/office/drawing/2014/main" id="{25EFDEE4-0BF4-7918-41BD-4E077376D028}"/>
                            </a:ext>
                          </a:extLst>
                        </p:cNvPr>
                        <p:cNvCxnSpPr>
                          <a:cxnSpLocks/>
                          <a:stCxn id="149" idx="2"/>
                          <a:endCxn id="153" idx="6"/>
                        </p:cNvCxnSpPr>
                        <p:nvPr/>
                      </p:nvCxnSpPr>
                      <p:spPr>
                        <a:xfrm flipH="1">
                          <a:off x="2960620" y="3916160"/>
                          <a:ext cx="1508334" cy="497257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tx2"/>
                          </a:solidFill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155" name="타원 154">
                          <a:extLst>
                            <a:ext uri="{FF2B5EF4-FFF2-40B4-BE49-F238E27FC236}">
                              <a16:creationId xmlns:a16="http://schemas.microsoft.com/office/drawing/2014/main" id="{7F64FA71-D2DD-DAF7-4E22-A2C2CBFCC70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293084" y="3860261"/>
                          <a:ext cx="1093514" cy="1093514"/>
                        </a:xfrm>
                        <a:prstGeom prst="ellipse">
                          <a:avLst/>
                        </a:prstGeom>
                        <a:noFill/>
                        <a:ln w="38100">
                          <a:solidFill>
                            <a:schemeClr val="tx2"/>
                          </a:solidFill>
                        </a:ln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ore-KR" altLang="en-US" dirty="0"/>
                        </a:p>
                      </p:txBody>
                    </p:sp>
                    <p:sp>
                      <p:nvSpPr>
                        <p:cNvPr id="156" name="타원 155">
                          <a:extLst>
                            <a:ext uri="{FF2B5EF4-FFF2-40B4-BE49-F238E27FC236}">
                              <a16:creationId xmlns:a16="http://schemas.microsoft.com/office/drawing/2014/main" id="{BE59CFA2-4DD4-7175-FDE1-6AAB0C302B2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39992" y="4313568"/>
                          <a:ext cx="199697" cy="199697"/>
                        </a:xfrm>
                        <a:prstGeom prst="ellipse">
                          <a:avLst/>
                        </a:prstGeom>
                        <a:solidFill>
                          <a:schemeClr val="tx2"/>
                        </a:solidFill>
                        <a:ln>
                          <a:solidFill>
                            <a:schemeClr val="tx2"/>
                          </a:solidFill>
                        </a:ln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ore-KR" altLang="en-US"/>
                        </a:p>
                      </p:txBody>
                    </p:sp>
                    <p:cxnSp>
                      <p:nvCxnSpPr>
                        <p:cNvPr id="157" name="직선 연결선[R] 156">
                          <a:extLst>
                            <a:ext uri="{FF2B5EF4-FFF2-40B4-BE49-F238E27FC236}">
                              <a16:creationId xmlns:a16="http://schemas.microsoft.com/office/drawing/2014/main" id="{770BDC9B-D54B-19F8-0041-5D9496A8BF8F}"/>
                            </a:ext>
                          </a:extLst>
                        </p:cNvPr>
                        <p:cNvCxnSpPr>
                          <a:cxnSpLocks/>
                          <a:endCxn id="149" idx="7"/>
                        </p:cNvCxnSpPr>
                        <p:nvPr/>
                      </p:nvCxnSpPr>
                      <p:spPr>
                        <a:xfrm flipH="1">
                          <a:off x="4862713" y="3074539"/>
                          <a:ext cx="1359976" cy="678520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tx2"/>
                          </a:solidFill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8" name="직선 연결선[R] 157">
                          <a:extLst>
                            <a:ext uri="{FF2B5EF4-FFF2-40B4-BE49-F238E27FC236}">
                              <a16:creationId xmlns:a16="http://schemas.microsoft.com/office/drawing/2014/main" id="{FE5398FB-A02E-64A4-F9D6-9441D518F1A1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3370450" y="2622207"/>
                          <a:ext cx="502178" cy="0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tx2"/>
                          </a:solidFill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9" name="직선 연결선[R] 158">
                          <a:extLst>
                            <a:ext uri="{FF2B5EF4-FFF2-40B4-BE49-F238E27FC236}">
                              <a16:creationId xmlns:a16="http://schemas.microsoft.com/office/drawing/2014/main" id="{9A298A1F-F612-9113-59BA-5B3F88A471E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5338554" y="2224273"/>
                          <a:ext cx="502178" cy="0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tx2"/>
                          </a:solidFill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60" name="직선 연결선[R] 159">
                          <a:extLst>
                            <a:ext uri="{FF2B5EF4-FFF2-40B4-BE49-F238E27FC236}">
                              <a16:creationId xmlns:a16="http://schemas.microsoft.com/office/drawing/2014/main" id="{F2613D3F-226D-3464-B78B-17BDB386F7C6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4691654" y="3540260"/>
                          <a:ext cx="15917" cy="751798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tx2"/>
                          </a:solidFill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61" name="직선 연결선[R] 160">
                          <a:extLst>
                            <a:ext uri="{FF2B5EF4-FFF2-40B4-BE49-F238E27FC236}">
                              <a16:creationId xmlns:a16="http://schemas.microsoft.com/office/drawing/2014/main" id="{37E8524B-7476-22F2-BD2B-1EA4647D68F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4592242" y="3540260"/>
                          <a:ext cx="230658" cy="0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tx2"/>
                          </a:solidFill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62" name="직선 연결선[R] 161">
                          <a:extLst>
                            <a:ext uri="{FF2B5EF4-FFF2-40B4-BE49-F238E27FC236}">
                              <a16:creationId xmlns:a16="http://schemas.microsoft.com/office/drawing/2014/main" id="{866F14DF-F5A1-62FE-2032-54CECF5405DA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4572372" y="4292058"/>
                          <a:ext cx="230658" cy="0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tx2"/>
                          </a:solidFill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163" name="타원 162">
                          <a:extLst>
                            <a:ext uri="{FF2B5EF4-FFF2-40B4-BE49-F238E27FC236}">
                              <a16:creationId xmlns:a16="http://schemas.microsoft.com/office/drawing/2014/main" id="{BF66949C-4C12-D196-92AB-2A85DE329F8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390551" y="3925835"/>
                          <a:ext cx="962366" cy="962366"/>
                        </a:xfrm>
                        <a:prstGeom prst="ellipse">
                          <a:avLst/>
                        </a:prstGeom>
                        <a:noFill/>
                        <a:ln w="38100">
                          <a:solidFill>
                            <a:schemeClr val="tx2"/>
                          </a:solidFill>
                        </a:ln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ore-KR" altLang="en-US" dirty="0"/>
                        </a:p>
                      </p:txBody>
                    </p:sp>
                    <p:sp>
                      <p:nvSpPr>
                        <p:cNvPr id="164" name="타원 163">
                          <a:extLst>
                            <a:ext uri="{FF2B5EF4-FFF2-40B4-BE49-F238E27FC236}">
                              <a16:creationId xmlns:a16="http://schemas.microsoft.com/office/drawing/2014/main" id="{C2F7FC00-B378-597B-A69B-69C2FEE6B0F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362476" y="3925835"/>
                          <a:ext cx="962366" cy="962366"/>
                        </a:xfrm>
                        <a:prstGeom prst="ellipse">
                          <a:avLst/>
                        </a:prstGeom>
                        <a:noFill/>
                        <a:ln w="38100">
                          <a:solidFill>
                            <a:schemeClr val="tx2"/>
                          </a:solidFill>
                        </a:ln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ore-KR" altLang="en-US" dirty="0"/>
                        </a:p>
                      </p:txBody>
                    </p:sp>
                  </p:grpSp>
                  <p:sp>
                    <p:nvSpPr>
                      <p:cNvPr id="129" name="오른쪽 대괄호[R] 128">
                        <a:extLst>
                          <a:ext uri="{FF2B5EF4-FFF2-40B4-BE49-F238E27FC236}">
                            <a16:creationId xmlns:a16="http://schemas.microsoft.com/office/drawing/2014/main" id="{5CE9C748-8E57-0469-1D5E-0175FE98CA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16596" y="1607701"/>
                        <a:ext cx="88555" cy="365714"/>
                      </a:xfrm>
                      <a:prstGeom prst="rightBracket">
                        <a:avLst/>
                      </a:prstGeom>
                      <a:ln w="12700">
                        <a:solidFill>
                          <a:srgbClr val="7030A0"/>
                        </a:solidFill>
                        <a:prstDash val="dash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/>
                      </a:p>
                    </p:txBody>
                  </p:sp>
                  <p:sp>
                    <p:nvSpPr>
                      <p:cNvPr id="130" name="TextBox 129">
                        <a:extLst>
                          <a:ext uri="{FF2B5EF4-FFF2-40B4-BE49-F238E27FC236}">
                            <a16:creationId xmlns:a16="http://schemas.microsoft.com/office/drawing/2014/main" id="{C21C035E-C3AD-7091-0061-E23EED6FDB3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150856" y="2050027"/>
                        <a:ext cx="1457066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algn="l"/>
                        <a:r>
                          <a:rPr kumimoji="1" lang="en-US" altLang="ko-Kore-KR" sz="1400" i="1" spc="-40" dirty="0">
                            <a:solidFill>
                              <a:srgbClr val="7030A0"/>
                            </a:solidFill>
                            <a:latin typeface="+mn-ea"/>
                          </a:rPr>
                          <a:t>FR</a:t>
                        </a:r>
                        <a:r>
                          <a:rPr kumimoji="1" lang="en-US" altLang="ko-Kore-KR" sz="1400" i="1" spc="-40" baseline="-25000" dirty="0">
                            <a:solidFill>
                              <a:srgbClr val="7030A0"/>
                            </a:solidFill>
                            <a:latin typeface="+mn-ea"/>
                          </a:rPr>
                          <a:t>2 </a:t>
                        </a:r>
                        <a:r>
                          <a:rPr kumimoji="1" lang="en-US" altLang="ko-Kore-KR" sz="1400" i="1" spc="-40" dirty="0">
                            <a:solidFill>
                              <a:srgbClr val="7030A0"/>
                            </a:solidFill>
                            <a:latin typeface="+mn-ea"/>
                          </a:rPr>
                          <a:t>-3) BB drop </a:t>
                        </a:r>
                        <a:r>
                          <a:rPr kumimoji="1" lang="en-US" altLang="ko-Kore-KR" sz="1400" spc="-40" dirty="0">
                            <a:solidFill>
                              <a:srgbClr val="7030A0"/>
                            </a:solidFill>
                            <a:latin typeface="+mn-ea"/>
                          </a:rPr>
                          <a:t>↓</a:t>
                        </a:r>
                        <a:r>
                          <a:rPr kumimoji="1" lang="en-US" altLang="ko-Kore-KR" sz="1400" i="1" spc="-40" dirty="0">
                            <a:solidFill>
                              <a:srgbClr val="7030A0"/>
                            </a:solidFill>
                            <a:latin typeface="+mn-ea"/>
                          </a:rPr>
                          <a:t> </a:t>
                        </a:r>
                        <a:endParaRPr kumimoji="1" lang="ko-Kore-KR" altLang="en-US" sz="1400" i="1" spc="-40" dirty="0">
                          <a:solidFill>
                            <a:srgbClr val="7030A0"/>
                          </a:solidFill>
                          <a:latin typeface="+mn-ea"/>
                        </a:endParaRPr>
                      </a:p>
                    </p:txBody>
                  </p:sp>
                  <p:cxnSp>
                    <p:nvCxnSpPr>
                      <p:cNvPr id="132" name="직선 연결선[R] 131">
                        <a:extLst>
                          <a:ext uri="{FF2B5EF4-FFF2-40B4-BE49-F238E27FC236}">
                            <a16:creationId xmlns:a16="http://schemas.microsoft.com/office/drawing/2014/main" id="{8CF523BF-0330-4DA5-F9A8-1983958D9838}"/>
                          </a:ext>
                        </a:extLst>
                      </p:cNvPr>
                      <p:cNvCxnSpPr>
                        <a:endCxn id="156" idx="2"/>
                      </p:cNvCxnSpPr>
                      <p:nvPr/>
                    </p:nvCxnSpPr>
                    <p:spPr>
                      <a:xfrm>
                        <a:off x="5432284" y="1948964"/>
                        <a:ext cx="631432" cy="4450"/>
                      </a:xfrm>
                      <a:prstGeom prst="line">
                        <a:avLst/>
                      </a:prstGeom>
                      <a:ln>
                        <a:prstDash val="dash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34" name="호 133">
                        <a:extLst>
                          <a:ext uri="{FF2B5EF4-FFF2-40B4-BE49-F238E27FC236}">
                            <a16:creationId xmlns:a16="http://schemas.microsoft.com/office/drawing/2014/main" id="{4E190304-9F3A-9A41-A8CE-D7ECD5EA7FA0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5892168" y="1698973"/>
                        <a:ext cx="548883" cy="548883"/>
                      </a:xfrm>
                      <a:prstGeom prst="arc">
                        <a:avLst>
                          <a:gd name="adj1" fmla="val 5680887"/>
                          <a:gd name="adj2" fmla="val 8577552"/>
                        </a:avLst>
                      </a:prstGeom>
                      <a:noFill/>
                      <a:ln w="38100">
                        <a:solidFill>
                          <a:srgbClr val="C00000"/>
                        </a:solidFill>
                      </a:ln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 dirty="0"/>
                      </a:p>
                    </p:txBody>
                  </p:sp>
                  <p:sp>
                    <p:nvSpPr>
                      <p:cNvPr id="135" name="TextBox 134">
                        <a:extLst>
                          <a:ext uri="{FF2B5EF4-FFF2-40B4-BE49-F238E27FC236}">
                            <a16:creationId xmlns:a16="http://schemas.microsoft.com/office/drawing/2014/main" id="{E4A9EA3C-EA20-F11D-880E-96A988EBA3B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818121" y="1841986"/>
                        <a:ext cx="1283941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algn="l"/>
                        <a:r>
                          <a:rPr kumimoji="1" lang="en-US" altLang="ko-Kore-KR" sz="1400" i="1" spc="-40" dirty="0">
                            <a:solidFill>
                              <a:srgbClr val="C00000"/>
                            </a:solidFill>
                            <a:latin typeface="+mn-ea"/>
                          </a:rPr>
                          <a:t>FR</a:t>
                        </a:r>
                        <a:r>
                          <a:rPr kumimoji="1" lang="en-US" altLang="ko-Kore-KR" sz="1400" i="1" spc="-40" baseline="-25000" dirty="0">
                            <a:solidFill>
                              <a:srgbClr val="C00000"/>
                            </a:solidFill>
                            <a:latin typeface="+mn-ea"/>
                          </a:rPr>
                          <a:t>1</a:t>
                        </a:r>
                        <a:r>
                          <a:rPr kumimoji="1" lang="en-US" altLang="ko-Kore-KR" sz="1400" i="1" spc="-40" dirty="0">
                            <a:solidFill>
                              <a:srgbClr val="C00000"/>
                            </a:solidFill>
                            <a:latin typeface="+mn-ea"/>
                          </a:rPr>
                          <a:t> -2) angle </a:t>
                        </a:r>
                        <a:r>
                          <a:rPr kumimoji="1" lang="en-US" altLang="ko-Kore-KR" sz="1400" spc="-40" dirty="0">
                            <a:solidFill>
                              <a:srgbClr val="C00000"/>
                            </a:solidFill>
                            <a:latin typeface="+mn-ea"/>
                          </a:rPr>
                          <a:t>↑</a:t>
                        </a:r>
                      </a:p>
                      <a:p>
                        <a:pPr algn="l"/>
                        <a:r>
                          <a:rPr kumimoji="1" lang="en-US" altLang="ko-Kore-KR" sz="1400" i="1" spc="-40" dirty="0">
                            <a:solidFill>
                              <a:srgbClr val="7030A0"/>
                            </a:solidFill>
                            <a:latin typeface="+mn-ea"/>
                          </a:rPr>
                          <a:t>FR</a:t>
                        </a:r>
                        <a:r>
                          <a:rPr kumimoji="1" lang="en-US" altLang="ko-Kore-KR" sz="1400" i="1" spc="-40" baseline="-25000" dirty="0">
                            <a:solidFill>
                              <a:srgbClr val="7030A0"/>
                            </a:solidFill>
                            <a:latin typeface="+mn-ea"/>
                          </a:rPr>
                          <a:t>2 </a:t>
                        </a:r>
                        <a:r>
                          <a:rPr kumimoji="1" lang="en-US" altLang="ko-Kore-KR" sz="1400" i="1" spc="-40" dirty="0">
                            <a:solidFill>
                              <a:srgbClr val="7030A0"/>
                            </a:solidFill>
                            <a:latin typeface="+mn-ea"/>
                          </a:rPr>
                          <a:t>-2) Angle </a:t>
                        </a:r>
                        <a:r>
                          <a:rPr kumimoji="1" lang="en-US" altLang="ko-Kore-KR" sz="1400" spc="-40" dirty="0">
                            <a:solidFill>
                              <a:srgbClr val="7030A0"/>
                            </a:solidFill>
                            <a:latin typeface="+mn-ea"/>
                          </a:rPr>
                          <a:t>↓</a:t>
                        </a:r>
                        <a:r>
                          <a:rPr kumimoji="1" lang="en-US" altLang="ko-Kore-KR" sz="1400" i="1" spc="-40" dirty="0">
                            <a:solidFill>
                              <a:srgbClr val="C00000"/>
                            </a:solidFill>
                            <a:latin typeface="+mn-ea"/>
                          </a:rPr>
                          <a:t> </a:t>
                        </a:r>
                        <a:endParaRPr kumimoji="1" lang="ko-Kore-KR" altLang="en-US" sz="1400" i="1" spc="-40" dirty="0">
                          <a:solidFill>
                            <a:srgbClr val="C00000"/>
                          </a:solidFill>
                          <a:latin typeface="+mn-ea"/>
                        </a:endParaRPr>
                      </a:p>
                    </p:txBody>
                  </p:sp>
                  <p:cxnSp>
                    <p:nvCxnSpPr>
                      <p:cNvPr id="138" name="꺾인 연결선[E] 137">
                        <a:extLst>
                          <a:ext uri="{FF2B5EF4-FFF2-40B4-BE49-F238E27FC236}">
                            <a16:creationId xmlns:a16="http://schemas.microsoft.com/office/drawing/2014/main" id="{A129BBB2-B912-DB4F-0F00-D9861926B973}"/>
                          </a:ext>
                        </a:extLst>
                      </p:cNvPr>
                      <p:cNvCxnSpPr>
                        <a:cxnSpLocks/>
                        <a:stCxn id="109" idx="0"/>
                        <a:endCxn id="107" idx="2"/>
                      </p:cNvCxnSpPr>
                      <p:nvPr/>
                    </p:nvCxnSpPr>
                    <p:spPr>
                      <a:xfrm rot="5400000" flipH="1" flipV="1">
                        <a:off x="6299846" y="1206252"/>
                        <a:ext cx="528318" cy="197978"/>
                      </a:xfrm>
                      <a:prstGeom prst="bentConnector3">
                        <a:avLst>
                          <a:gd name="adj1" fmla="val 50000"/>
                        </a:avLst>
                      </a:prstGeom>
                      <a:ln w="12700">
                        <a:prstDash val="dash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" name="꺾인 연결선[E] 138">
                        <a:extLst>
                          <a:ext uri="{FF2B5EF4-FFF2-40B4-BE49-F238E27FC236}">
                            <a16:creationId xmlns:a16="http://schemas.microsoft.com/office/drawing/2014/main" id="{A6D48936-5DBF-5A2D-7482-4BF0CB95625F}"/>
                          </a:ext>
                        </a:extLst>
                      </p:cNvPr>
                      <p:cNvCxnSpPr>
                        <a:cxnSpLocks/>
                        <a:stCxn id="134" idx="0"/>
                        <a:endCxn id="135" idx="1"/>
                      </p:cNvCxnSpPr>
                      <p:nvPr/>
                    </p:nvCxnSpPr>
                    <p:spPr>
                      <a:xfrm rot="16200000" flipH="1">
                        <a:off x="6302395" y="1541704"/>
                        <a:ext cx="106414" cy="925037"/>
                      </a:xfrm>
                      <a:prstGeom prst="bentConnector4">
                        <a:avLst>
                          <a:gd name="adj1" fmla="val 100938"/>
                          <a:gd name="adj2" fmla="val 79619"/>
                        </a:avLst>
                      </a:prstGeom>
                      <a:ln w="12700">
                        <a:prstDash val="dash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125" name="꺾인 연결선[E] 124">
                      <a:extLst>
                        <a:ext uri="{FF2B5EF4-FFF2-40B4-BE49-F238E27FC236}">
                          <a16:creationId xmlns:a16="http://schemas.microsoft.com/office/drawing/2014/main" id="{CFAA97F0-EC17-9595-871D-16B17687081A}"/>
                        </a:ext>
                      </a:extLst>
                    </p:cNvPr>
                    <p:cNvCxnSpPr>
                      <a:cxnSpLocks/>
                      <a:stCxn id="111" idx="0"/>
                      <a:endCxn id="102" idx="1"/>
                    </p:cNvCxnSpPr>
                    <p:nvPr/>
                  </p:nvCxnSpPr>
                  <p:spPr>
                    <a:xfrm rot="16200000" flipV="1">
                      <a:off x="2372983" y="596343"/>
                      <a:ext cx="1078760" cy="966970"/>
                    </a:xfrm>
                    <a:prstGeom prst="bentConnector4">
                      <a:avLst>
                        <a:gd name="adj1" fmla="val 45007"/>
                        <a:gd name="adj2" fmla="val 106448"/>
                      </a:avLst>
                    </a:prstGeom>
                    <a:ln w="12700">
                      <a:prstDash val="dash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08CBEE4A-EF0C-E691-162A-DA7EFA7A2CEE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4841422" y="1702201"/>
                    <a:ext cx="190785" cy="2769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:r>
                      <a:rPr kumimoji="1" lang="en-US" altLang="ko-Kore-KR" b="1" spc="-40" dirty="0">
                        <a:latin typeface="+mn-ea"/>
                      </a:rPr>
                      <a:t>A</a:t>
                    </a:r>
                    <a:endParaRPr kumimoji="1" lang="ko-Kore-KR" altLang="en-US" b="1" spc="-40" dirty="0">
                      <a:latin typeface="+mn-ea"/>
                    </a:endParaRPr>
                  </a:p>
                </p:txBody>
              </p: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05575260-B591-996E-052D-3A5A45B11F4F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3949061" y="629500"/>
                    <a:ext cx="157240" cy="2769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:r>
                      <a:rPr kumimoji="1" lang="en-US" altLang="ko-Kore-KR" b="1" spc="-40" dirty="0">
                        <a:latin typeface="+mn-ea"/>
                      </a:rPr>
                      <a:t>B</a:t>
                    </a:r>
                    <a:endParaRPr kumimoji="1" lang="ko-Kore-KR" altLang="en-US" b="1" spc="-40" dirty="0">
                      <a:latin typeface="+mn-ea"/>
                    </a:endParaRPr>
                  </a:p>
                </p:txBody>
              </p:sp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F9D2CDA2-B164-0668-E121-A1D6157CDDF2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2362207" y="1741926"/>
                    <a:ext cx="167547" cy="2769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:r>
                      <a:rPr kumimoji="1" lang="en-US" altLang="ko-Kore-KR" b="1" spc="-40" dirty="0">
                        <a:latin typeface="+mn-ea"/>
                      </a:rPr>
                      <a:t>C</a:t>
                    </a:r>
                    <a:endParaRPr kumimoji="1" lang="ko-Kore-KR" altLang="en-US" b="1" spc="-40" dirty="0">
                      <a:latin typeface="+mn-ea"/>
                    </a:endParaRPr>
                  </a:p>
                </p:txBody>
              </p:sp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464FF61F-C40F-0F93-7F0B-2A7181C45CFE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2668694" y="1143293"/>
                    <a:ext cx="150852" cy="2769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:r>
                      <a:rPr kumimoji="1" lang="en-US" altLang="ko-Kore-KR" b="1" spc="-40" dirty="0">
                        <a:latin typeface="+mn-ea"/>
                      </a:rPr>
                      <a:t>D</a:t>
                    </a:r>
                    <a:endParaRPr kumimoji="1" lang="ko-Kore-KR" altLang="en-US" b="1" spc="-40" dirty="0">
                      <a:latin typeface="+mn-ea"/>
                    </a:endParaRPr>
                  </a:p>
                </p:txBody>
              </p:sp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23F2CEA4-7273-D076-C885-A5BF00052F47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3560618" y="1301076"/>
                    <a:ext cx="143398" cy="2769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:r>
                      <a:rPr kumimoji="1" lang="en-US" altLang="ko-Kore-KR" b="1" spc="-40" dirty="0">
                        <a:latin typeface="+mn-ea"/>
                      </a:rPr>
                      <a:t>E</a:t>
                    </a:r>
                    <a:endParaRPr kumimoji="1" lang="ko-Kore-KR" altLang="en-US" b="1" spc="-40" dirty="0">
                      <a:latin typeface="+mn-ea"/>
                    </a:endParaRPr>
                  </a:p>
                </p:txBody>
              </p:sp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4F701FF8-C4F6-8C11-49D4-E5C307F1E2A9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3078915" y="1595230"/>
                    <a:ext cx="60368" cy="2769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:r>
                      <a:rPr kumimoji="1" lang="en-US" altLang="ko-Kore-KR" b="1" spc="-40" dirty="0">
                        <a:latin typeface="+mn-ea"/>
                      </a:rPr>
                      <a:t>F</a:t>
                    </a:r>
                    <a:endParaRPr kumimoji="1" lang="ko-Kore-KR" altLang="en-US" b="1" spc="-40" dirty="0">
                      <a:latin typeface="+mn-ea"/>
                    </a:endParaRPr>
                  </a:p>
                </p:txBody>
              </p:sp>
            </p:grp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9B04165-A9B5-CAA3-2C89-F47AC5351678}"/>
                    </a:ext>
                  </a:extLst>
                </p:cNvPr>
                <p:cNvSpPr txBox="1"/>
                <p:nvPr/>
              </p:nvSpPr>
              <p:spPr>
                <a:xfrm>
                  <a:off x="4847966" y="742996"/>
                  <a:ext cx="1665456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:r>
                    <a:rPr kumimoji="1" lang="en-US" altLang="ko-Kore-KR" sz="1400" i="1" spc="-40" dirty="0">
                      <a:solidFill>
                        <a:srgbClr val="C00000"/>
                      </a:solidFill>
                      <a:latin typeface="+mn-ea"/>
                    </a:rPr>
                    <a:t>FR</a:t>
                  </a:r>
                  <a:r>
                    <a:rPr kumimoji="1" lang="en-US" altLang="ko-Kore-KR" sz="1400" i="1" spc="-40" baseline="-25000" dirty="0">
                      <a:solidFill>
                        <a:srgbClr val="C00000"/>
                      </a:solidFill>
                      <a:latin typeface="+mn-ea"/>
                    </a:rPr>
                    <a:t>1</a:t>
                  </a:r>
                  <a:r>
                    <a:rPr kumimoji="1" lang="en-US" altLang="ko-Kore-KR" sz="1400" i="1" spc="-40" dirty="0">
                      <a:solidFill>
                        <a:srgbClr val="C00000"/>
                      </a:solidFill>
                      <a:latin typeface="+mn-ea"/>
                    </a:rPr>
                    <a:t> -1) Wheel size </a:t>
                  </a:r>
                  <a:r>
                    <a:rPr kumimoji="1" lang="en-US" altLang="ko-Kore-KR" sz="1400" spc="-40" dirty="0">
                      <a:solidFill>
                        <a:srgbClr val="C00000"/>
                      </a:solidFill>
                      <a:latin typeface="+mn-ea"/>
                    </a:rPr>
                    <a:t>↓</a:t>
                  </a:r>
                  <a:endParaRPr kumimoji="1" lang="en-US" altLang="ko-Kore-KR" sz="1400" i="1" spc="-40" dirty="0">
                    <a:solidFill>
                      <a:srgbClr val="C00000"/>
                    </a:solidFill>
                    <a:latin typeface="+mn-ea"/>
                  </a:endParaRPr>
                </a:p>
                <a:p>
                  <a:pPr algn="l"/>
                  <a:r>
                    <a:rPr kumimoji="1" lang="en-US" altLang="ko-Kore-KR" sz="1400" i="1" spc="-40" dirty="0">
                      <a:solidFill>
                        <a:srgbClr val="7030A0"/>
                      </a:solidFill>
                      <a:latin typeface="+mn-ea"/>
                    </a:rPr>
                    <a:t>FR</a:t>
                  </a:r>
                  <a:r>
                    <a:rPr kumimoji="1" lang="en-US" altLang="ko-Kore-KR" sz="1400" i="1" spc="-40" baseline="-25000" dirty="0">
                      <a:solidFill>
                        <a:srgbClr val="7030A0"/>
                      </a:solidFill>
                      <a:latin typeface="+mn-ea"/>
                    </a:rPr>
                    <a:t>2 </a:t>
                  </a:r>
                  <a:r>
                    <a:rPr kumimoji="1" lang="en-US" altLang="ko-Kore-KR" sz="1400" i="1" spc="-40" dirty="0">
                      <a:solidFill>
                        <a:srgbClr val="7030A0"/>
                      </a:solidFill>
                      <a:latin typeface="+mn-ea"/>
                    </a:rPr>
                    <a:t>-1) Wheel size </a:t>
                  </a:r>
                  <a:r>
                    <a:rPr kumimoji="1" lang="en-US" altLang="ko-Kore-KR" sz="1400" spc="-40" dirty="0">
                      <a:solidFill>
                        <a:srgbClr val="7030A0"/>
                      </a:solidFill>
                      <a:latin typeface="+mn-ea"/>
                    </a:rPr>
                    <a:t>↑</a:t>
                  </a:r>
                  <a:endParaRPr kumimoji="1" lang="en-US" altLang="ko-Kore-KR" sz="1400" i="1" spc="-40" dirty="0">
                    <a:solidFill>
                      <a:srgbClr val="00B050"/>
                    </a:solidFill>
                    <a:latin typeface="+mn-ea"/>
                  </a:endParaRPr>
                </a:p>
              </p:txBody>
            </p: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11A6CDA4-A2DD-502F-6519-7BEE513DD7DE}"/>
                  </a:ext>
                </a:extLst>
              </p:cNvPr>
              <p:cNvSpPr txBox="1"/>
              <p:nvPr/>
            </p:nvSpPr>
            <p:spPr>
              <a:xfrm>
                <a:off x="2024912" y="555444"/>
                <a:ext cx="213949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kumimoji="1" lang="en-US" altLang="ko-Kore-KR" sz="1400" i="1" spc="-40" dirty="0">
                    <a:solidFill>
                      <a:srgbClr val="C00000"/>
                    </a:solidFill>
                    <a:latin typeface="+mn-ea"/>
                  </a:rPr>
                  <a:t>FR</a:t>
                </a:r>
                <a:r>
                  <a:rPr kumimoji="1" lang="en-US" altLang="ko-Kore-KR" sz="1400" i="1" spc="-40" baseline="-25000" dirty="0">
                    <a:solidFill>
                      <a:srgbClr val="C00000"/>
                    </a:solidFill>
                    <a:latin typeface="+mn-ea"/>
                  </a:rPr>
                  <a:t>1</a:t>
                </a:r>
                <a:r>
                  <a:rPr kumimoji="1" lang="en-US" altLang="ko-Kore-KR" sz="1400" i="1" spc="-40" dirty="0">
                    <a:solidFill>
                      <a:srgbClr val="C00000"/>
                    </a:solidFill>
                    <a:latin typeface="+mn-ea"/>
                  </a:rPr>
                  <a:t> -3) Chain stay length</a:t>
                </a:r>
                <a:r>
                  <a:rPr kumimoji="1" lang="en-US" altLang="ko-Kore-KR" sz="1400" spc="-40" dirty="0">
                    <a:solidFill>
                      <a:srgbClr val="C00000"/>
                    </a:solidFill>
                    <a:latin typeface="+mn-ea"/>
                  </a:rPr>
                  <a:t>↓</a:t>
                </a:r>
                <a:r>
                  <a:rPr kumimoji="1" lang="en-US" altLang="ko-Kore-KR" sz="1400" i="1" spc="-40" dirty="0">
                    <a:solidFill>
                      <a:srgbClr val="C00000"/>
                    </a:solidFill>
                    <a:latin typeface="+mn-ea"/>
                  </a:rPr>
                  <a:t> </a:t>
                </a:r>
                <a:endParaRPr kumimoji="1" lang="ko-Kore-KR" altLang="en-US" sz="1400" i="1" spc="-40" dirty="0">
                  <a:solidFill>
                    <a:srgbClr val="C00000"/>
                  </a:solidFill>
                  <a:latin typeface="+mn-ea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0E9031E-C370-22D2-E1BB-C7090C82124B}"/>
              </a:ext>
            </a:extLst>
          </p:cNvPr>
          <p:cNvSpPr txBox="1"/>
          <p:nvPr/>
        </p:nvSpPr>
        <p:spPr>
          <a:xfrm>
            <a:off x="-3685891" y="4584089"/>
            <a:ext cx="26161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solidFill>
                  <a:srgbClr val="00B050"/>
                </a:solidFill>
                <a:latin typeface="+mn-ea"/>
              </a:rPr>
              <a:t>Conflict</a:t>
            </a:r>
            <a:r>
              <a:rPr kumimoji="1" lang="ko-Kore-KR" altLang="en-US" b="1" spc="-40" dirty="0">
                <a:solidFill>
                  <a:srgbClr val="00B050"/>
                </a:solidFill>
                <a:latin typeface="+mn-ea"/>
              </a:rPr>
              <a:t>에 대한 내용 필요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3D1132-0A2C-0ADF-7EC2-85CC07DE372C}"/>
              </a:ext>
            </a:extLst>
          </p:cNvPr>
          <p:cNvSpPr txBox="1"/>
          <p:nvPr/>
        </p:nvSpPr>
        <p:spPr>
          <a:xfrm>
            <a:off x="209426" y="146060"/>
            <a:ext cx="831400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z="2400" spc="-40" dirty="0">
                <a:latin typeface="+mn-ea"/>
              </a:rPr>
              <a:t>다중 요구사항의 </a:t>
            </a:r>
            <a:r>
              <a:rPr kumimoji="1" lang="ko-Kore-KR" altLang="en-US" sz="2400" b="1" spc="-40" dirty="0">
                <a:latin typeface="+mn-ea"/>
              </a:rPr>
              <a:t>충돌</a:t>
            </a:r>
            <a:r>
              <a:rPr kumimoji="1" lang="ko-KR" altLang="en-US" sz="2400" b="1" spc="-40" dirty="0">
                <a:latin typeface="+mn-ea"/>
              </a:rPr>
              <a:t>관계 해결</a:t>
            </a:r>
            <a:r>
              <a:rPr kumimoji="1" lang="en-US" altLang="ko-KR" sz="2400" spc="-40" dirty="0">
                <a:latin typeface="+mn-ea"/>
              </a:rPr>
              <a:t>(</a:t>
            </a:r>
            <a:r>
              <a:rPr kumimoji="1" lang="en-US" altLang="ko-KR" sz="2400" b="1" spc="-40" dirty="0">
                <a:latin typeface="+mn-ea"/>
              </a:rPr>
              <a:t>conflict resolution</a:t>
            </a:r>
            <a:r>
              <a:rPr kumimoji="1" lang="en-US" altLang="ko-KR" sz="2400" spc="-40" dirty="0">
                <a:latin typeface="+mn-ea"/>
              </a:rPr>
              <a:t>)</a:t>
            </a:r>
            <a:r>
              <a:rPr kumimoji="1" lang="ko-KR" altLang="en-US" sz="2400" spc="-40" dirty="0">
                <a:latin typeface="+mn-ea"/>
              </a:rPr>
              <a:t>의 필요성</a:t>
            </a:r>
            <a:endParaRPr kumimoji="1" lang="ko-Kore-KR" altLang="en-US" sz="2400" spc="-40" dirty="0">
              <a:latin typeface="+mn-ea"/>
            </a:endParaRPr>
          </a:p>
        </p:txBody>
      </p: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94921669-2BED-189B-EBDB-7166E0E399C0}"/>
              </a:ext>
            </a:extLst>
          </p:cNvPr>
          <p:cNvGrpSpPr/>
          <p:nvPr/>
        </p:nvGrpSpPr>
        <p:grpSpPr>
          <a:xfrm>
            <a:off x="745334" y="3455408"/>
            <a:ext cx="2282400" cy="2353258"/>
            <a:chOff x="274294" y="3447664"/>
            <a:chExt cx="2496671" cy="2574180"/>
          </a:xfrm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E4F73AE0-E683-D9B7-9750-CC8B61D2782F}"/>
                </a:ext>
              </a:extLst>
            </p:cNvPr>
            <p:cNvSpPr/>
            <p:nvPr/>
          </p:nvSpPr>
          <p:spPr>
            <a:xfrm>
              <a:off x="274294" y="4709938"/>
              <a:ext cx="849180" cy="93712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b="1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80C650B-0CA4-9718-76A3-0B8312C8F426}"/>
                </a:ext>
              </a:extLst>
            </p:cNvPr>
            <p:cNvSpPr txBox="1"/>
            <p:nvPr/>
          </p:nvSpPr>
          <p:spPr>
            <a:xfrm>
              <a:off x="381862" y="3447664"/>
              <a:ext cx="698588" cy="49244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kumimoji="1" lang="en-US" altLang="ko-Kore-KR" sz="1600" spc="-40" dirty="0">
                  <a:latin typeface="+mn-ea"/>
                </a:rPr>
                <a:t>Physical</a:t>
              </a:r>
            </a:p>
            <a:p>
              <a:pPr algn="ctr"/>
              <a:r>
                <a:rPr kumimoji="1" lang="en-US" altLang="ko-Kore-KR" sz="1600" spc="-40" dirty="0">
                  <a:latin typeface="+mn-ea"/>
                </a:rPr>
                <a:t>Domain</a:t>
              </a:r>
              <a:endParaRPr kumimoji="1" lang="ko-Kore-KR" altLang="en-US" sz="1600" spc="-40" dirty="0">
                <a:latin typeface="+mn-ea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5770600-D001-CF08-7060-011DD9435E38}"/>
                </a:ext>
              </a:extLst>
            </p:cNvPr>
            <p:cNvSpPr txBox="1"/>
            <p:nvPr/>
          </p:nvSpPr>
          <p:spPr>
            <a:xfrm>
              <a:off x="1795057" y="3449253"/>
              <a:ext cx="975908" cy="49244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kumimoji="1" lang="en-US" altLang="ko-Kore-KR" sz="1600" spc="-40" dirty="0">
                  <a:latin typeface="+mn-ea"/>
                </a:rPr>
                <a:t>Functional </a:t>
              </a:r>
            </a:p>
            <a:p>
              <a:pPr algn="ctr"/>
              <a:r>
                <a:rPr kumimoji="1" lang="en-US" altLang="ko-Kore-KR" sz="1600" spc="-40" dirty="0">
                  <a:latin typeface="+mn-ea"/>
                </a:rPr>
                <a:t>Domain</a:t>
              </a:r>
              <a:endParaRPr kumimoji="1" lang="ko-Kore-KR" altLang="en-US" sz="1600" spc="-40" dirty="0">
                <a:latin typeface="+mn-ea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57DEFCC-5D17-1376-1334-F9D64ACBCC19}"/>
                </a:ext>
              </a:extLst>
            </p:cNvPr>
            <p:cNvSpPr txBox="1"/>
            <p:nvPr/>
          </p:nvSpPr>
          <p:spPr>
            <a:xfrm>
              <a:off x="1911789" y="4306428"/>
              <a:ext cx="711567" cy="53867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ko-Kore-KR" sz="1600" spc="-40" dirty="0">
                  <a:latin typeface="+mn-ea"/>
                </a:rPr>
                <a:t>FR </a:t>
              </a:r>
              <a:r>
                <a:rPr kumimoji="1" lang="en-US" altLang="ko-KR" sz="1600" spc="-40" dirty="0">
                  <a:latin typeface="+mn-ea"/>
                </a:rPr>
                <a:t>1</a:t>
              </a:r>
              <a:r>
                <a:rPr kumimoji="1" lang="en-US" altLang="ko-Kore-KR" sz="1600" spc="-40" dirty="0">
                  <a:solidFill>
                    <a:srgbClr val="7030A0"/>
                  </a:solidFill>
                  <a:latin typeface="+mn-ea"/>
                </a:rPr>
                <a:t> </a:t>
              </a:r>
              <a:r>
                <a:rPr kumimoji="1" lang="en-US" altLang="ko-Kore-KR" sz="1600" spc="-40" dirty="0">
                  <a:latin typeface="+mn-ea"/>
                </a:rPr>
                <a:t>↑</a:t>
              </a:r>
            </a:p>
            <a:p>
              <a:pPr algn="l"/>
              <a:r>
                <a:rPr kumimoji="1" lang="en-US" altLang="ko-Kore-KR" sz="1600" spc="-40" dirty="0">
                  <a:latin typeface="+mn-ea"/>
                </a:rPr>
                <a:t>FR </a:t>
              </a:r>
              <a:r>
                <a:rPr kumimoji="1" lang="en-US" altLang="ko-KR" sz="1600" spc="-40" dirty="0">
                  <a:latin typeface="+mn-ea"/>
                </a:rPr>
                <a:t>2 </a:t>
              </a:r>
              <a:r>
                <a:rPr kumimoji="1" lang="en-US" altLang="ko-Kore-KR" sz="1600" spc="-40" dirty="0">
                  <a:latin typeface="+mn-ea"/>
                </a:rPr>
                <a:t>↓</a:t>
              </a:r>
              <a:endParaRPr kumimoji="1" lang="en-US" altLang="ko-Kore-KR" sz="1600" spc="-40" baseline="-25000" dirty="0">
                <a:latin typeface="+mn-ea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C03F758-02CE-3030-430E-97F695BD650B}"/>
                </a:ext>
              </a:extLst>
            </p:cNvPr>
            <p:cNvSpPr txBox="1"/>
            <p:nvPr/>
          </p:nvSpPr>
          <p:spPr>
            <a:xfrm>
              <a:off x="460887" y="5046900"/>
              <a:ext cx="48442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ore-KR" sz="1600" spc="-40" dirty="0">
                  <a:latin typeface="+mn-ea"/>
                </a:rPr>
                <a:t>DP </a:t>
              </a:r>
              <a:r>
                <a:rPr kumimoji="1" lang="en-US" altLang="ko-KR" sz="1600" spc="-40" dirty="0">
                  <a:latin typeface="+mn-ea"/>
                </a:rPr>
                <a:t>2</a:t>
              </a:r>
              <a:endParaRPr kumimoji="1" lang="en-US" altLang="ko-Kore-KR" sz="1600" spc="-40" baseline="-25000" dirty="0">
                <a:latin typeface="+mn-ea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2859BDA1-2696-63C0-64A4-8FAB398AE1A0}"/>
                </a:ext>
              </a:extLst>
            </p:cNvPr>
            <p:cNvSpPr txBox="1"/>
            <p:nvPr/>
          </p:nvSpPr>
          <p:spPr>
            <a:xfrm>
              <a:off x="1911789" y="5454730"/>
              <a:ext cx="711567" cy="53867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ko-Kore-KR" sz="1600" spc="-40" dirty="0">
                  <a:latin typeface="+mn-ea"/>
                </a:rPr>
                <a:t>FR </a:t>
              </a:r>
              <a:r>
                <a:rPr kumimoji="1" lang="en-US" altLang="ko-KR" sz="1600" spc="-40" dirty="0">
                  <a:latin typeface="+mn-ea"/>
                </a:rPr>
                <a:t>1</a:t>
              </a:r>
              <a:r>
                <a:rPr kumimoji="1" lang="en-US" altLang="ko-Kore-KR" sz="1600" spc="-40" dirty="0">
                  <a:solidFill>
                    <a:srgbClr val="7030A0"/>
                  </a:solidFill>
                  <a:latin typeface="+mn-ea"/>
                </a:rPr>
                <a:t> </a:t>
              </a:r>
              <a:r>
                <a:rPr kumimoji="1" lang="en-US" altLang="ko-Kore-KR" sz="1600" spc="-40" dirty="0">
                  <a:latin typeface="+mn-ea"/>
                </a:rPr>
                <a:t>↑</a:t>
              </a:r>
            </a:p>
            <a:p>
              <a:pPr algn="l"/>
              <a:r>
                <a:rPr kumimoji="1" lang="en-US" altLang="ko-Kore-KR" sz="1600" spc="-40" dirty="0">
                  <a:latin typeface="+mn-ea"/>
                </a:rPr>
                <a:t>FR </a:t>
              </a:r>
              <a:r>
                <a:rPr kumimoji="1" lang="en-US" altLang="ko-KR" sz="1600" spc="-40" dirty="0">
                  <a:latin typeface="+mn-ea"/>
                </a:rPr>
                <a:t>2 </a:t>
              </a:r>
              <a:r>
                <a:rPr kumimoji="1" lang="en-US" altLang="ko-Kore-KR" sz="1600" spc="-40" dirty="0">
                  <a:latin typeface="+mn-ea"/>
                </a:rPr>
                <a:t>↓</a:t>
              </a:r>
              <a:endParaRPr kumimoji="1" lang="en-US" altLang="ko-Kore-KR" sz="1600" spc="-40" baseline="-25000" dirty="0">
                <a:latin typeface="+mn-ea"/>
              </a:endParaRPr>
            </a:p>
          </p:txBody>
        </p: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0CE7DE22-0632-02DE-0DFB-DFA71865EBA9}"/>
                </a:ext>
              </a:extLst>
            </p:cNvPr>
            <p:cNvCxnSpPr>
              <a:cxnSpLocks/>
              <a:stCxn id="177" idx="1"/>
              <a:endCxn id="85" idx="6"/>
            </p:cNvCxnSpPr>
            <p:nvPr/>
          </p:nvCxnSpPr>
          <p:spPr>
            <a:xfrm flipH="1">
              <a:off x="1123474" y="4575568"/>
              <a:ext cx="711772" cy="60293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직선 연결선[R] 168">
              <a:extLst>
                <a:ext uri="{FF2B5EF4-FFF2-40B4-BE49-F238E27FC236}">
                  <a16:creationId xmlns:a16="http://schemas.microsoft.com/office/drawing/2014/main" id="{2EFAB651-79EC-B98C-7065-78553536EF34}"/>
                </a:ext>
              </a:extLst>
            </p:cNvPr>
            <p:cNvCxnSpPr>
              <a:cxnSpLocks/>
              <a:stCxn id="180" idx="1"/>
              <a:endCxn id="85" idx="6"/>
            </p:cNvCxnSpPr>
            <p:nvPr/>
          </p:nvCxnSpPr>
          <p:spPr>
            <a:xfrm flipH="1" flipV="1">
              <a:off x="1123474" y="5178499"/>
              <a:ext cx="711772" cy="5597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B0D61B0-7E64-E7FE-A039-B1AA5604EDFF}"/>
                </a:ext>
              </a:extLst>
            </p:cNvPr>
            <p:cNvSpPr txBox="1"/>
            <p:nvPr/>
          </p:nvSpPr>
          <p:spPr>
            <a:xfrm>
              <a:off x="1427778" y="4657625"/>
              <a:ext cx="17921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ore-KR" sz="2000" b="1" spc="-40" dirty="0">
                  <a:latin typeface="+mn-ea"/>
                </a:rPr>
                <a:t>+</a:t>
              </a:r>
              <a:endParaRPr kumimoji="1" lang="ko-Kore-KR" altLang="en-US" sz="2000" b="1" spc="-40" dirty="0">
                <a:latin typeface="+mn-ea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65E7197E-E612-7BE7-E05F-39710BEAF7C2}"/>
                </a:ext>
              </a:extLst>
            </p:cNvPr>
            <p:cNvSpPr txBox="1"/>
            <p:nvPr/>
          </p:nvSpPr>
          <p:spPr>
            <a:xfrm>
              <a:off x="1461604" y="5300969"/>
              <a:ext cx="10066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ore-KR" sz="2000" b="1" spc="-40" dirty="0">
                  <a:latin typeface="+mn-ea"/>
                </a:rPr>
                <a:t>-</a:t>
              </a:r>
              <a:endParaRPr kumimoji="1" lang="ko-Kore-KR" altLang="en-US" sz="2000" b="1" spc="-40" dirty="0">
                <a:latin typeface="+mn-ea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38E718EE-1B66-D035-03D5-2692262E5092}"/>
                </a:ext>
              </a:extLst>
            </p:cNvPr>
            <p:cNvSpPr/>
            <p:nvPr/>
          </p:nvSpPr>
          <p:spPr>
            <a:xfrm>
              <a:off x="1835246" y="4284034"/>
              <a:ext cx="812001" cy="583067"/>
            </a:xfrm>
            <a:prstGeom prst="rect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/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4ECECFE8-7C1E-4417-E621-1FE30280662C}"/>
                </a:ext>
              </a:extLst>
            </p:cNvPr>
            <p:cNvSpPr/>
            <p:nvPr/>
          </p:nvSpPr>
          <p:spPr>
            <a:xfrm>
              <a:off x="1835246" y="5454729"/>
              <a:ext cx="812001" cy="567115"/>
            </a:xfrm>
            <a:prstGeom prst="rect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/>
            </a:p>
          </p:txBody>
        </p:sp>
      </p:grpSp>
      <p:sp>
        <p:nvSpPr>
          <p:cNvPr id="182" name="TextBox 181">
            <a:extLst>
              <a:ext uri="{FF2B5EF4-FFF2-40B4-BE49-F238E27FC236}">
                <a16:creationId xmlns:a16="http://schemas.microsoft.com/office/drawing/2014/main" id="{3D81B7B9-DC71-3552-3CDD-5DCEC4023119}"/>
              </a:ext>
            </a:extLst>
          </p:cNvPr>
          <p:cNvSpPr txBox="1"/>
          <p:nvPr/>
        </p:nvSpPr>
        <p:spPr>
          <a:xfrm>
            <a:off x="374690" y="6143560"/>
            <a:ext cx="307654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Conflict</a:t>
            </a:r>
            <a:r>
              <a:rPr kumimoji="1" lang="en-US" altLang="ko-Kore-KR" spc="-40" dirty="0">
                <a:latin typeface="+mn-ea"/>
              </a:rPr>
              <a:t> between </a:t>
            </a:r>
            <a:r>
              <a:rPr kumimoji="1" lang="en-US" altLang="ko-Kore-KR" sz="1800" spc="-40" dirty="0">
                <a:latin typeface="+mn-ea"/>
              </a:rPr>
              <a:t>FR</a:t>
            </a:r>
            <a:r>
              <a:rPr kumimoji="1" lang="en-US" altLang="ko-Kore-KR" sz="1800" spc="-40" baseline="-25000" dirty="0">
                <a:latin typeface="+mn-ea"/>
              </a:rPr>
              <a:t>1</a:t>
            </a:r>
            <a:r>
              <a:rPr kumimoji="1" lang="en-US" altLang="ko-Kore-KR" sz="1800" spc="-40" dirty="0">
                <a:latin typeface="+mn-ea"/>
              </a:rPr>
              <a:t> </a:t>
            </a:r>
            <a:r>
              <a:rPr kumimoji="1" lang="en-US" altLang="ko-KR" spc="-40" dirty="0">
                <a:latin typeface="+mn-ea"/>
              </a:rPr>
              <a:t>and </a:t>
            </a:r>
            <a:r>
              <a:rPr kumimoji="1" lang="en-US" altLang="ko-Kore-KR" sz="1800" spc="-40" dirty="0">
                <a:latin typeface="+mn-ea"/>
              </a:rPr>
              <a:t>FR</a:t>
            </a:r>
            <a:r>
              <a:rPr kumimoji="1" lang="en-US" altLang="ko-Kore-KR" sz="1800" spc="-40" baseline="-25000" dirty="0">
                <a:latin typeface="+mn-ea"/>
              </a:rPr>
              <a:t>2</a:t>
            </a:r>
            <a:r>
              <a:rPr kumimoji="1" lang="en-US" altLang="ko-Kore-KR" spc="-40" dirty="0">
                <a:latin typeface="+mn-ea"/>
              </a:rPr>
              <a:t> 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9C74231C-0B58-7B9D-42D4-013B8FEF1C98}"/>
              </a:ext>
            </a:extLst>
          </p:cNvPr>
          <p:cNvSpPr txBox="1"/>
          <p:nvPr/>
        </p:nvSpPr>
        <p:spPr>
          <a:xfrm>
            <a:off x="6097089" y="3380382"/>
            <a:ext cx="698588" cy="492443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ko-Kore-KR" sz="1600" spc="-40" dirty="0">
                <a:latin typeface="+mn-ea"/>
              </a:rPr>
              <a:t>Physical</a:t>
            </a:r>
          </a:p>
          <a:p>
            <a:pPr algn="ctr"/>
            <a:r>
              <a:rPr kumimoji="1" lang="en-US" altLang="ko-Kore-KR" sz="1600" spc="-40" dirty="0">
                <a:latin typeface="+mn-ea"/>
              </a:rPr>
              <a:t>Domain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65C3FD02-32EA-EA5D-8E44-B28257B9297B}"/>
              </a:ext>
            </a:extLst>
          </p:cNvPr>
          <p:cNvSpPr txBox="1"/>
          <p:nvPr/>
        </p:nvSpPr>
        <p:spPr>
          <a:xfrm>
            <a:off x="4491953" y="3381873"/>
            <a:ext cx="975908" cy="492443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ko-Kore-KR" sz="1600" spc="-40" dirty="0">
                <a:latin typeface="+mn-ea"/>
              </a:rPr>
              <a:t>Functional </a:t>
            </a:r>
          </a:p>
          <a:p>
            <a:pPr algn="ctr"/>
            <a:r>
              <a:rPr kumimoji="1" lang="en-US" altLang="ko-Kore-KR" sz="1600" spc="-40" dirty="0">
                <a:latin typeface="+mn-ea"/>
              </a:rPr>
              <a:t>Domain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D320A1D0-29CA-4021-8C5D-FACCA0D27414}"/>
              </a:ext>
            </a:extLst>
          </p:cNvPr>
          <p:cNvSpPr txBox="1"/>
          <p:nvPr/>
        </p:nvSpPr>
        <p:spPr>
          <a:xfrm>
            <a:off x="6247547" y="4517061"/>
            <a:ext cx="42992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600" spc="-40" dirty="0">
                <a:latin typeface="+mn-ea"/>
              </a:rPr>
              <a:t>DP 1</a:t>
            </a:r>
            <a:endParaRPr kumimoji="1" lang="en-US" altLang="ko-Kore-KR" sz="1600" spc="-40" baseline="-25000" dirty="0">
              <a:latin typeface="+mn-ea"/>
            </a:endParaRPr>
          </a:p>
        </p:txBody>
      </p:sp>
      <p:cxnSp>
        <p:nvCxnSpPr>
          <p:cNvPr id="192" name="직선 연결선[R] 191">
            <a:extLst>
              <a:ext uri="{FF2B5EF4-FFF2-40B4-BE49-F238E27FC236}">
                <a16:creationId xmlns:a16="http://schemas.microsoft.com/office/drawing/2014/main" id="{EC80E6B2-D62B-8408-6D25-F737513E4114}"/>
              </a:ext>
            </a:extLst>
          </p:cNvPr>
          <p:cNvCxnSpPr>
            <a:cxnSpLocks/>
            <a:stCxn id="190" idx="1"/>
            <a:endCxn id="189" idx="3"/>
          </p:cNvCxnSpPr>
          <p:nvPr/>
        </p:nvCxnSpPr>
        <p:spPr>
          <a:xfrm flipH="1">
            <a:off x="5337858" y="4640172"/>
            <a:ext cx="9096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583EB99A-50EE-66B2-1F61-FF8BC072172D}"/>
              </a:ext>
            </a:extLst>
          </p:cNvPr>
          <p:cNvSpPr txBox="1"/>
          <p:nvPr/>
        </p:nvSpPr>
        <p:spPr>
          <a:xfrm>
            <a:off x="4615551" y="4517061"/>
            <a:ext cx="72230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sz="1600" spc="-40" dirty="0">
                <a:latin typeface="+mn-ea"/>
              </a:rPr>
              <a:t>FR </a:t>
            </a:r>
            <a:r>
              <a:rPr kumimoji="1" lang="en-US" altLang="ko-KR" sz="1600" spc="-40" dirty="0">
                <a:latin typeface="+mn-ea"/>
              </a:rPr>
              <a:t>1</a:t>
            </a:r>
            <a:r>
              <a:rPr kumimoji="1" lang="en-US" altLang="ko-Kore-KR" sz="1600" spc="-40" dirty="0">
                <a:solidFill>
                  <a:srgbClr val="7030A0"/>
                </a:solidFill>
                <a:latin typeface="+mn-ea"/>
              </a:rPr>
              <a:t> </a:t>
            </a:r>
            <a:r>
              <a:rPr kumimoji="1" lang="en-US" altLang="ko-Kore-KR" sz="1600" spc="-40" dirty="0">
                <a:latin typeface="+mn-ea"/>
              </a:rPr>
              <a:t>↑</a:t>
            </a: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2DF0E4F4-4BD4-F07F-5998-6DB1B4A98F63}"/>
              </a:ext>
            </a:extLst>
          </p:cNvPr>
          <p:cNvSpPr/>
          <p:nvPr/>
        </p:nvSpPr>
        <p:spPr>
          <a:xfrm>
            <a:off x="4618775" y="4128779"/>
            <a:ext cx="722307" cy="1739125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/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D4F01B66-CFB7-D7B0-7C46-EADAE2C95349}"/>
              </a:ext>
            </a:extLst>
          </p:cNvPr>
          <p:cNvSpPr txBox="1"/>
          <p:nvPr/>
        </p:nvSpPr>
        <p:spPr>
          <a:xfrm>
            <a:off x="4615551" y="5187946"/>
            <a:ext cx="72230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sz="1600" spc="-40" dirty="0">
                <a:latin typeface="+mn-ea"/>
              </a:rPr>
              <a:t>FR </a:t>
            </a:r>
            <a:r>
              <a:rPr kumimoji="1" lang="en-US" altLang="ko-KR" sz="1600" spc="-40" dirty="0">
                <a:latin typeface="+mn-ea"/>
              </a:rPr>
              <a:t>2</a:t>
            </a:r>
            <a:r>
              <a:rPr kumimoji="1" lang="en-US" altLang="ko-Kore-KR" sz="1600" spc="-40" dirty="0">
                <a:solidFill>
                  <a:srgbClr val="7030A0"/>
                </a:solidFill>
                <a:latin typeface="+mn-ea"/>
              </a:rPr>
              <a:t> </a:t>
            </a:r>
            <a:r>
              <a:rPr kumimoji="1" lang="en-US" altLang="ko-Kore-KR" sz="1600" spc="-40" dirty="0">
                <a:latin typeface="+mn-ea"/>
              </a:rPr>
              <a:t>↑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FDA37D25-AE7F-6426-1AEB-67771B8EB032}"/>
              </a:ext>
            </a:extLst>
          </p:cNvPr>
          <p:cNvSpPr txBox="1"/>
          <p:nvPr/>
        </p:nvSpPr>
        <p:spPr>
          <a:xfrm>
            <a:off x="6222458" y="5187946"/>
            <a:ext cx="42992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600" spc="-40" dirty="0">
                <a:latin typeface="+mn-ea"/>
              </a:rPr>
              <a:t>DP </a:t>
            </a:r>
            <a:r>
              <a:rPr kumimoji="1" lang="en-US" altLang="ko-KR" sz="1600" spc="-40" dirty="0">
                <a:latin typeface="+mn-ea"/>
              </a:rPr>
              <a:t>4</a:t>
            </a:r>
            <a:endParaRPr kumimoji="1" lang="en-US" altLang="ko-Kore-KR" sz="1600" spc="-40" baseline="-25000" dirty="0">
              <a:latin typeface="+mn-ea"/>
            </a:endParaRPr>
          </a:p>
        </p:txBody>
      </p: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554C0C54-BD0C-EDC2-74DE-3B50BADE079E}"/>
              </a:ext>
            </a:extLst>
          </p:cNvPr>
          <p:cNvGrpSpPr/>
          <p:nvPr/>
        </p:nvGrpSpPr>
        <p:grpSpPr>
          <a:xfrm>
            <a:off x="6878725" y="662594"/>
            <a:ext cx="2191698" cy="2367594"/>
            <a:chOff x="6823800" y="654280"/>
            <a:chExt cx="2191698" cy="2367594"/>
          </a:xfrm>
        </p:grpSpPr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4A690868-5A4A-F8D5-9F71-0E5A191F9A59}"/>
                </a:ext>
              </a:extLst>
            </p:cNvPr>
            <p:cNvGrpSpPr/>
            <p:nvPr/>
          </p:nvGrpSpPr>
          <p:grpSpPr>
            <a:xfrm>
              <a:off x="6941465" y="654280"/>
              <a:ext cx="1971989" cy="2243129"/>
              <a:chOff x="7867114" y="437879"/>
              <a:chExt cx="2587161" cy="2942886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515A62-8AA1-0AC4-4809-325B0D8208FF}"/>
                  </a:ext>
                </a:extLst>
              </p:cNvPr>
              <p:cNvSpPr txBox="1"/>
              <p:nvPr/>
            </p:nvSpPr>
            <p:spPr>
              <a:xfrm>
                <a:off x="8134121" y="1804219"/>
                <a:ext cx="515672" cy="3230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kumimoji="1" lang="en-US" altLang="ko-Kore-KR" sz="1600" spc="-40" dirty="0">
                    <a:latin typeface="+mn-ea"/>
                  </a:rPr>
                  <a:t>FR </a:t>
                </a:r>
                <a:r>
                  <a:rPr kumimoji="1" lang="en-US" altLang="ko-KR" sz="1600" spc="-40" dirty="0">
                    <a:latin typeface="+mn-ea"/>
                  </a:rPr>
                  <a:t>1</a:t>
                </a:r>
                <a:endParaRPr kumimoji="1" lang="en-US" altLang="ko-Kore-KR" sz="1600" spc="-40" baseline="-25000" dirty="0">
                  <a:latin typeface="+mn-ea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8F97947A-871B-8634-6F58-F482498CE40D}"/>
                  </a:ext>
                </a:extLst>
              </p:cNvPr>
              <p:cNvSpPr/>
              <p:nvPr/>
            </p:nvSpPr>
            <p:spPr>
              <a:xfrm>
                <a:off x="7894523" y="1099106"/>
                <a:ext cx="974847" cy="228165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b="1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C1F8107-809A-2B50-6D29-AE019E4469CA}"/>
                  </a:ext>
                </a:extLst>
              </p:cNvPr>
              <p:cNvSpPr txBox="1"/>
              <p:nvPr/>
            </p:nvSpPr>
            <p:spPr>
              <a:xfrm>
                <a:off x="7867114" y="437879"/>
                <a:ext cx="1034709" cy="56530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kumimoji="1" lang="en-US" altLang="ko-Kore-KR" sz="1400" spc="-40" dirty="0">
                    <a:latin typeface="+mn-ea"/>
                  </a:rPr>
                  <a:t>Functional</a:t>
                </a:r>
                <a:br>
                  <a:rPr kumimoji="1" lang="en-US" altLang="ko-Kore-KR" sz="1400" spc="-40" dirty="0">
                    <a:latin typeface="+mn-ea"/>
                  </a:rPr>
                </a:br>
                <a:r>
                  <a:rPr kumimoji="1" lang="en-US" altLang="ko-Kore-KR" sz="1400" spc="-40" dirty="0">
                    <a:latin typeface="+mn-ea"/>
                  </a:rPr>
                  <a:t>Domain</a:t>
                </a:r>
                <a:endParaRPr kumimoji="1" lang="ko-Kore-KR" altLang="en-US" sz="1400" spc="-40" dirty="0">
                  <a:latin typeface="+mn-ea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6D5682-1301-DCF6-AE98-7F51E7DEA579}"/>
                  </a:ext>
                </a:extLst>
              </p:cNvPr>
              <p:cNvSpPr txBox="1"/>
              <p:nvPr/>
            </p:nvSpPr>
            <p:spPr>
              <a:xfrm>
                <a:off x="9539053" y="437879"/>
                <a:ext cx="794538" cy="56530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kumimoji="1" lang="en-US" altLang="ko-Kore-KR" sz="1400" spc="-40" dirty="0">
                    <a:latin typeface="+mn-ea"/>
                  </a:rPr>
                  <a:t>Physical</a:t>
                </a:r>
                <a:br>
                  <a:rPr kumimoji="1" lang="en-US" altLang="ko-Kore-KR" sz="1400" spc="-40" dirty="0">
                    <a:latin typeface="+mn-ea"/>
                  </a:rPr>
                </a:br>
                <a:r>
                  <a:rPr kumimoji="1" lang="en-US" altLang="ko-Kore-KR" sz="1400" spc="-40" dirty="0">
                    <a:latin typeface="+mn-ea"/>
                  </a:rPr>
                  <a:t>Domain</a:t>
                </a:r>
                <a:endParaRPr kumimoji="1" lang="ko-Kore-KR" altLang="en-US" sz="1400" spc="-40" dirty="0">
                  <a:latin typeface="+mn-ea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95DF67DE-474D-5F5C-C48D-4BB3906B8169}"/>
                  </a:ext>
                </a:extLst>
              </p:cNvPr>
              <p:cNvSpPr/>
              <p:nvPr/>
            </p:nvSpPr>
            <p:spPr>
              <a:xfrm>
                <a:off x="9479428" y="1099106"/>
                <a:ext cx="974847" cy="228165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b="1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40C5BAC-4785-7116-8CF4-7C5EC4A8DBA8}"/>
                  </a:ext>
                </a:extLst>
              </p:cNvPr>
              <p:cNvSpPr txBox="1"/>
              <p:nvPr/>
            </p:nvSpPr>
            <p:spPr>
              <a:xfrm>
                <a:off x="8134120" y="2426625"/>
                <a:ext cx="515672" cy="3230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kumimoji="1" lang="en-US" altLang="ko-Kore-KR" sz="1600" spc="-40" dirty="0">
                    <a:latin typeface="+mn-ea"/>
                  </a:rPr>
                  <a:t>FR </a:t>
                </a:r>
                <a:r>
                  <a:rPr kumimoji="1" lang="en-US" altLang="ko-KR" sz="1600" spc="-40" dirty="0">
                    <a:latin typeface="+mn-ea"/>
                  </a:rPr>
                  <a:t>2</a:t>
                </a:r>
                <a:endParaRPr kumimoji="1" lang="en-US" altLang="ko-Kore-KR" sz="1600" spc="-40" baseline="-25000" dirty="0">
                  <a:latin typeface="+mn-ea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50861F6-33EB-602A-26CE-82DFCA805189}"/>
                  </a:ext>
                </a:extLst>
              </p:cNvPr>
              <p:cNvSpPr txBox="1"/>
              <p:nvPr/>
            </p:nvSpPr>
            <p:spPr>
              <a:xfrm>
                <a:off x="9696586" y="1406018"/>
                <a:ext cx="564044" cy="3230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kumimoji="1" lang="en-US" altLang="ko-Kore-KR" sz="1600" spc="-40" dirty="0">
                    <a:latin typeface="+mn-ea"/>
                  </a:rPr>
                  <a:t>DP </a:t>
                </a:r>
                <a:r>
                  <a:rPr kumimoji="1" lang="en-US" altLang="ko-KR" sz="1600" spc="-40" dirty="0">
                    <a:latin typeface="+mn-ea"/>
                  </a:rPr>
                  <a:t>1</a:t>
                </a:r>
                <a:endParaRPr kumimoji="1" lang="en-US" altLang="ko-Kore-KR" sz="1600" spc="-40" baseline="-25000" dirty="0">
                  <a:latin typeface="+mn-ea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39619AF-45C5-6433-9642-6B2375892D50}"/>
                  </a:ext>
                </a:extLst>
              </p:cNvPr>
              <p:cNvSpPr txBox="1"/>
              <p:nvPr/>
            </p:nvSpPr>
            <p:spPr>
              <a:xfrm>
                <a:off x="9696586" y="1855490"/>
                <a:ext cx="564044" cy="3230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kumimoji="1" lang="en-US" altLang="ko-Kore-KR" sz="1600" spc="-40" dirty="0">
                    <a:latin typeface="+mn-ea"/>
                  </a:rPr>
                  <a:t>DP </a:t>
                </a:r>
                <a:r>
                  <a:rPr kumimoji="1" lang="en-US" altLang="ko-KR" sz="1600" spc="-40" dirty="0">
                    <a:latin typeface="+mn-ea"/>
                  </a:rPr>
                  <a:t>2</a:t>
                </a:r>
                <a:endParaRPr kumimoji="1" lang="en-US" altLang="ko-Kore-KR" sz="1600" spc="-40" baseline="-25000" dirty="0">
                  <a:latin typeface="+mn-ea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892EE05-0316-C3A3-9C68-5682EAC3F729}"/>
                  </a:ext>
                </a:extLst>
              </p:cNvPr>
              <p:cNvSpPr txBox="1"/>
              <p:nvPr/>
            </p:nvSpPr>
            <p:spPr>
              <a:xfrm>
                <a:off x="9696586" y="2304963"/>
                <a:ext cx="564044" cy="3230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kumimoji="1" lang="en-US" altLang="ko-Kore-KR" sz="1600" spc="-40" dirty="0">
                    <a:latin typeface="+mn-ea"/>
                  </a:rPr>
                  <a:t>DP 3</a:t>
                </a:r>
                <a:endParaRPr kumimoji="1" lang="en-US" altLang="ko-Kore-KR" sz="1600" spc="-40" baseline="-25000" dirty="0">
                  <a:latin typeface="+mn-ea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57CB23C-CD07-9FDA-4297-122FC42F6812}"/>
                  </a:ext>
                </a:extLst>
              </p:cNvPr>
              <p:cNvSpPr txBox="1"/>
              <p:nvPr/>
            </p:nvSpPr>
            <p:spPr>
              <a:xfrm>
                <a:off x="9696586" y="2754433"/>
                <a:ext cx="564044" cy="3230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kumimoji="1" lang="en-US" altLang="ko-Kore-KR" sz="1600" spc="-40" dirty="0">
                    <a:latin typeface="+mn-ea"/>
                  </a:rPr>
                  <a:t>DP 4</a:t>
                </a:r>
                <a:endParaRPr kumimoji="1" lang="en-US" altLang="ko-Kore-KR" sz="1600" spc="-40" baseline="-25000" dirty="0">
                  <a:latin typeface="+mn-ea"/>
                </a:endParaRPr>
              </a:p>
            </p:txBody>
          </p:sp>
          <p:cxnSp>
            <p:nvCxnSpPr>
              <p:cNvPr id="60" name="직선 연결선[R] 59">
                <a:extLst>
                  <a:ext uri="{FF2B5EF4-FFF2-40B4-BE49-F238E27FC236}">
                    <a16:creationId xmlns:a16="http://schemas.microsoft.com/office/drawing/2014/main" id="{9A310380-ADD1-3C4A-AD30-A79447FB827A}"/>
                  </a:ext>
                </a:extLst>
              </p:cNvPr>
              <p:cNvCxnSpPr>
                <a:cxnSpLocks/>
                <a:stCxn id="54" idx="1"/>
                <a:endCxn id="17" idx="3"/>
              </p:cNvCxnSpPr>
              <p:nvPr/>
            </p:nvCxnSpPr>
            <p:spPr>
              <a:xfrm flipH="1">
                <a:off x="8649792" y="1567535"/>
                <a:ext cx="1046793" cy="3982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[R] 62">
                <a:extLst>
                  <a:ext uri="{FF2B5EF4-FFF2-40B4-BE49-F238E27FC236}">
                    <a16:creationId xmlns:a16="http://schemas.microsoft.com/office/drawing/2014/main" id="{9447690C-9B63-2BB5-B7C5-082FF1E5F332}"/>
                  </a:ext>
                </a:extLst>
              </p:cNvPr>
              <p:cNvCxnSpPr>
                <a:cxnSpLocks/>
                <a:stCxn id="55" idx="1"/>
                <a:endCxn id="17" idx="3"/>
              </p:cNvCxnSpPr>
              <p:nvPr/>
            </p:nvCxnSpPr>
            <p:spPr>
              <a:xfrm flipH="1" flipV="1">
                <a:off x="8649792" y="1965735"/>
                <a:ext cx="1046793" cy="5127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[R] 65">
                <a:extLst>
                  <a:ext uri="{FF2B5EF4-FFF2-40B4-BE49-F238E27FC236}">
                    <a16:creationId xmlns:a16="http://schemas.microsoft.com/office/drawing/2014/main" id="{0C761480-1DE1-4E8F-B2C1-3FA170F5519F}"/>
                  </a:ext>
                </a:extLst>
              </p:cNvPr>
              <p:cNvCxnSpPr>
                <a:cxnSpLocks/>
                <a:stCxn id="56" idx="1"/>
                <a:endCxn id="17" idx="3"/>
              </p:cNvCxnSpPr>
              <p:nvPr/>
            </p:nvCxnSpPr>
            <p:spPr>
              <a:xfrm flipH="1" flipV="1">
                <a:off x="8649792" y="1965735"/>
                <a:ext cx="1046793" cy="50074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[R] 68">
                <a:extLst>
                  <a:ext uri="{FF2B5EF4-FFF2-40B4-BE49-F238E27FC236}">
                    <a16:creationId xmlns:a16="http://schemas.microsoft.com/office/drawing/2014/main" id="{8330171A-7159-C72B-2820-CAF4B2585712}"/>
                  </a:ext>
                </a:extLst>
              </p:cNvPr>
              <p:cNvCxnSpPr>
                <a:cxnSpLocks/>
                <a:stCxn id="57" idx="1"/>
                <a:endCxn id="53" idx="3"/>
              </p:cNvCxnSpPr>
              <p:nvPr/>
            </p:nvCxnSpPr>
            <p:spPr>
              <a:xfrm flipH="1" flipV="1">
                <a:off x="8649792" y="2588142"/>
                <a:ext cx="1046793" cy="32780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[R] 71">
                <a:extLst>
                  <a:ext uri="{FF2B5EF4-FFF2-40B4-BE49-F238E27FC236}">
                    <a16:creationId xmlns:a16="http://schemas.microsoft.com/office/drawing/2014/main" id="{D7BCD37D-32B3-7B86-E92B-4B3934239C22}"/>
                  </a:ext>
                </a:extLst>
              </p:cNvPr>
              <p:cNvCxnSpPr>
                <a:cxnSpLocks/>
                <a:stCxn id="56" idx="1"/>
                <a:endCxn id="53" idx="3"/>
              </p:cNvCxnSpPr>
              <p:nvPr/>
            </p:nvCxnSpPr>
            <p:spPr>
              <a:xfrm flipH="1">
                <a:off x="8649792" y="2466479"/>
                <a:ext cx="1046793" cy="12166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[R] 74">
                <a:extLst>
                  <a:ext uri="{FF2B5EF4-FFF2-40B4-BE49-F238E27FC236}">
                    <a16:creationId xmlns:a16="http://schemas.microsoft.com/office/drawing/2014/main" id="{EB59E2DD-141F-41B7-6CFC-156DCFE11B73}"/>
                  </a:ext>
                </a:extLst>
              </p:cNvPr>
              <p:cNvCxnSpPr>
                <a:cxnSpLocks/>
                <a:stCxn id="55" idx="1"/>
                <a:endCxn id="53" idx="3"/>
              </p:cNvCxnSpPr>
              <p:nvPr/>
            </p:nvCxnSpPr>
            <p:spPr>
              <a:xfrm flipH="1">
                <a:off x="8649792" y="2017007"/>
                <a:ext cx="1046793" cy="57113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4F039D07-D18A-6B6B-67AE-6B492864B430}"/>
                </a:ext>
              </a:extLst>
            </p:cNvPr>
            <p:cNvSpPr/>
            <p:nvPr/>
          </p:nvSpPr>
          <p:spPr>
            <a:xfrm>
              <a:off x="6823800" y="654280"/>
              <a:ext cx="2191698" cy="2367594"/>
            </a:xfrm>
            <a:prstGeom prst="rect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241" name="타원 240">
            <a:extLst>
              <a:ext uri="{FF2B5EF4-FFF2-40B4-BE49-F238E27FC236}">
                <a16:creationId xmlns:a16="http://schemas.microsoft.com/office/drawing/2014/main" id="{AC65D05C-0137-6E20-C8EC-54E2CF7D48F3}"/>
              </a:ext>
            </a:extLst>
          </p:cNvPr>
          <p:cNvSpPr/>
          <p:nvPr/>
        </p:nvSpPr>
        <p:spPr>
          <a:xfrm>
            <a:off x="6048046" y="4128779"/>
            <a:ext cx="743049" cy="17391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b="1" dirty="0"/>
          </a:p>
        </p:txBody>
      </p:sp>
      <p:cxnSp>
        <p:nvCxnSpPr>
          <p:cNvPr id="247" name="직선 연결선[R] 246">
            <a:extLst>
              <a:ext uri="{FF2B5EF4-FFF2-40B4-BE49-F238E27FC236}">
                <a16:creationId xmlns:a16="http://schemas.microsoft.com/office/drawing/2014/main" id="{0524AB40-AFD0-C30C-39D3-A5FF2AEF32D5}"/>
              </a:ext>
            </a:extLst>
          </p:cNvPr>
          <p:cNvCxnSpPr>
            <a:cxnSpLocks/>
            <a:stCxn id="204" idx="1"/>
            <a:endCxn id="295" idx="3"/>
          </p:cNvCxnSpPr>
          <p:nvPr/>
        </p:nvCxnSpPr>
        <p:spPr>
          <a:xfrm flipH="1">
            <a:off x="5337858" y="5311057"/>
            <a:ext cx="884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6480DCB4-1444-F696-6999-6955B8D8EEB8}"/>
              </a:ext>
            </a:extLst>
          </p:cNvPr>
          <p:cNvSpPr txBox="1"/>
          <p:nvPr/>
        </p:nvSpPr>
        <p:spPr>
          <a:xfrm>
            <a:off x="7492323" y="3491837"/>
            <a:ext cx="1301126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ko-KR" sz="1600" spc="-40" dirty="0">
                <a:latin typeface="+mn-ea"/>
              </a:rPr>
              <a:t>1</a:t>
            </a:r>
            <a:r>
              <a:rPr kumimoji="1" lang="en-US" altLang="ko-KR" sz="1600" spc="-40" baseline="30000" dirty="0">
                <a:latin typeface="+mn-ea"/>
              </a:rPr>
              <a:t>st</a:t>
            </a:r>
            <a:r>
              <a:rPr kumimoji="1" lang="ko-KR" altLang="en-US" sz="1600" spc="-40" dirty="0">
                <a:latin typeface="+mn-ea"/>
              </a:rPr>
              <a:t> </a:t>
            </a:r>
            <a:r>
              <a:rPr kumimoji="1" lang="en-US" altLang="ko-KR" sz="1600" spc="-40" dirty="0">
                <a:latin typeface="+mn-ea"/>
              </a:rPr>
              <a:t>propagated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40D79B89-54A4-B31A-8572-344EA53C504F}"/>
              </a:ext>
            </a:extLst>
          </p:cNvPr>
          <p:cNvSpPr txBox="1"/>
          <p:nvPr/>
        </p:nvSpPr>
        <p:spPr>
          <a:xfrm>
            <a:off x="7953012" y="4369929"/>
            <a:ext cx="42992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600" spc="-40" dirty="0">
                <a:latin typeface="+mn-ea"/>
              </a:rPr>
              <a:t>DP </a:t>
            </a:r>
            <a:r>
              <a:rPr kumimoji="1" lang="en-US" altLang="ko-KR" sz="1600" spc="-40" dirty="0">
                <a:latin typeface="+mn-ea"/>
              </a:rPr>
              <a:t>2</a:t>
            </a:r>
            <a:endParaRPr kumimoji="1" lang="en-US" altLang="ko-Kore-KR" sz="1600" spc="-40" baseline="-25000" dirty="0">
              <a:latin typeface="+mn-ea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D945BC28-290E-25A3-6503-AFC14F9B1115}"/>
              </a:ext>
            </a:extLst>
          </p:cNvPr>
          <p:cNvSpPr txBox="1"/>
          <p:nvPr/>
        </p:nvSpPr>
        <p:spPr>
          <a:xfrm>
            <a:off x="7927923" y="4717054"/>
            <a:ext cx="42992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600" spc="-40" dirty="0">
                <a:latin typeface="+mn-ea"/>
              </a:rPr>
              <a:t>DP </a:t>
            </a:r>
            <a:r>
              <a:rPr kumimoji="1" lang="en-US" altLang="ko-KR" sz="1600" spc="-40" dirty="0">
                <a:latin typeface="+mn-ea"/>
              </a:rPr>
              <a:t>3</a:t>
            </a:r>
            <a:endParaRPr kumimoji="1" lang="en-US" altLang="ko-Kore-KR" sz="1600" spc="-40" baseline="-25000" dirty="0">
              <a:latin typeface="+mn-ea"/>
            </a:endParaRPr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3D5780CE-F815-BD53-3D1F-7EC0978E1993}"/>
              </a:ext>
            </a:extLst>
          </p:cNvPr>
          <p:cNvSpPr/>
          <p:nvPr/>
        </p:nvSpPr>
        <p:spPr>
          <a:xfrm>
            <a:off x="7753511" y="4128779"/>
            <a:ext cx="743049" cy="17391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b="1" dirty="0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CD429C71-9301-3800-3DB6-83D388BE7731}"/>
              </a:ext>
            </a:extLst>
          </p:cNvPr>
          <p:cNvSpPr txBox="1"/>
          <p:nvPr/>
        </p:nvSpPr>
        <p:spPr>
          <a:xfrm>
            <a:off x="7927923" y="5064179"/>
            <a:ext cx="44916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600" b="1" spc="-40" dirty="0">
                <a:latin typeface="+mn-ea"/>
              </a:rPr>
              <a:t>DP </a:t>
            </a:r>
            <a:r>
              <a:rPr kumimoji="1" lang="en-US" altLang="ko-KR" sz="1600" b="1" spc="-40" dirty="0">
                <a:latin typeface="+mn-ea"/>
              </a:rPr>
              <a:t>5</a:t>
            </a:r>
            <a:endParaRPr kumimoji="1" lang="en-US" altLang="ko-Kore-KR" sz="1600" b="1" spc="-40" baseline="-25000" dirty="0">
              <a:latin typeface="+mn-ea"/>
            </a:endParaRPr>
          </a:p>
        </p:txBody>
      </p:sp>
      <p:cxnSp>
        <p:nvCxnSpPr>
          <p:cNvPr id="260" name="직선 연결선[R] 259">
            <a:extLst>
              <a:ext uri="{FF2B5EF4-FFF2-40B4-BE49-F238E27FC236}">
                <a16:creationId xmlns:a16="http://schemas.microsoft.com/office/drawing/2014/main" id="{B2CEF58F-5C76-DFBD-042F-3B6FFD4B6273}"/>
              </a:ext>
            </a:extLst>
          </p:cNvPr>
          <p:cNvCxnSpPr>
            <a:cxnSpLocks/>
            <a:stCxn id="256" idx="1"/>
            <a:endCxn id="204" idx="3"/>
          </p:cNvCxnSpPr>
          <p:nvPr/>
        </p:nvCxnSpPr>
        <p:spPr>
          <a:xfrm flipH="1">
            <a:off x="6652384" y="4840165"/>
            <a:ext cx="1275539" cy="470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3" name="직선 연결선[R] 262">
            <a:extLst>
              <a:ext uri="{FF2B5EF4-FFF2-40B4-BE49-F238E27FC236}">
                <a16:creationId xmlns:a16="http://schemas.microsoft.com/office/drawing/2014/main" id="{9DA84300-5952-2917-6F8F-1E37634447ED}"/>
              </a:ext>
            </a:extLst>
          </p:cNvPr>
          <p:cNvCxnSpPr>
            <a:cxnSpLocks/>
            <a:stCxn id="258" idx="1"/>
            <a:endCxn id="204" idx="3"/>
          </p:cNvCxnSpPr>
          <p:nvPr/>
        </p:nvCxnSpPr>
        <p:spPr>
          <a:xfrm flipH="1">
            <a:off x="6652384" y="5187290"/>
            <a:ext cx="1275539" cy="1237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C31CFE80-CBEB-E421-AA99-D087731F89C7}"/>
              </a:ext>
            </a:extLst>
          </p:cNvPr>
          <p:cNvSpPr txBox="1"/>
          <p:nvPr/>
        </p:nvSpPr>
        <p:spPr>
          <a:xfrm>
            <a:off x="7927923" y="5411305"/>
            <a:ext cx="42992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600" spc="-40" dirty="0">
                <a:latin typeface="+mn-ea"/>
              </a:rPr>
              <a:t>DP </a:t>
            </a:r>
            <a:r>
              <a:rPr kumimoji="1" lang="en-US" altLang="ko-KR" sz="1600" spc="-40" dirty="0">
                <a:latin typeface="+mn-ea"/>
              </a:rPr>
              <a:t>7</a:t>
            </a:r>
            <a:endParaRPr kumimoji="1" lang="en-US" altLang="ko-Kore-KR" sz="1600" spc="-40" baseline="-25000" dirty="0">
              <a:latin typeface="+mn-ea"/>
            </a:endParaRPr>
          </a:p>
        </p:txBody>
      </p:sp>
      <p:cxnSp>
        <p:nvCxnSpPr>
          <p:cNvPr id="273" name="직선 연결선[R] 272">
            <a:extLst>
              <a:ext uri="{FF2B5EF4-FFF2-40B4-BE49-F238E27FC236}">
                <a16:creationId xmlns:a16="http://schemas.microsoft.com/office/drawing/2014/main" id="{A05E7129-7598-AA2A-2DA7-EC433993266B}"/>
              </a:ext>
            </a:extLst>
          </p:cNvPr>
          <p:cNvCxnSpPr>
            <a:cxnSpLocks/>
            <a:stCxn id="270" idx="1"/>
            <a:endCxn id="204" idx="3"/>
          </p:cNvCxnSpPr>
          <p:nvPr/>
        </p:nvCxnSpPr>
        <p:spPr>
          <a:xfrm flipH="1" flipV="1">
            <a:off x="6652384" y="5311057"/>
            <a:ext cx="1275539" cy="2233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6" name="직선 연결선[R] 275">
            <a:extLst>
              <a:ext uri="{FF2B5EF4-FFF2-40B4-BE49-F238E27FC236}">
                <a16:creationId xmlns:a16="http://schemas.microsoft.com/office/drawing/2014/main" id="{2C1E903A-9576-0402-51E3-14D892617436}"/>
              </a:ext>
            </a:extLst>
          </p:cNvPr>
          <p:cNvCxnSpPr>
            <a:cxnSpLocks/>
            <a:stCxn id="258" idx="1"/>
            <a:endCxn id="190" idx="3"/>
          </p:cNvCxnSpPr>
          <p:nvPr/>
        </p:nvCxnSpPr>
        <p:spPr>
          <a:xfrm flipH="1" flipV="1">
            <a:off x="6677473" y="4640172"/>
            <a:ext cx="1250450" cy="5471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9" name="직선 연결선[R] 278">
            <a:extLst>
              <a:ext uri="{FF2B5EF4-FFF2-40B4-BE49-F238E27FC236}">
                <a16:creationId xmlns:a16="http://schemas.microsoft.com/office/drawing/2014/main" id="{8F447C08-34CC-398D-A615-92FD3EEEA6CB}"/>
              </a:ext>
            </a:extLst>
          </p:cNvPr>
          <p:cNvCxnSpPr>
            <a:cxnSpLocks/>
            <a:stCxn id="255" idx="1"/>
            <a:endCxn id="190" idx="3"/>
          </p:cNvCxnSpPr>
          <p:nvPr/>
        </p:nvCxnSpPr>
        <p:spPr>
          <a:xfrm flipH="1">
            <a:off x="6677473" y="4493040"/>
            <a:ext cx="1275539" cy="1471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2" name="직선 연결선[R] 281">
            <a:extLst>
              <a:ext uri="{FF2B5EF4-FFF2-40B4-BE49-F238E27FC236}">
                <a16:creationId xmlns:a16="http://schemas.microsoft.com/office/drawing/2014/main" id="{CAA9A422-1372-583F-6AE3-504CD0C6C9CC}"/>
              </a:ext>
            </a:extLst>
          </p:cNvPr>
          <p:cNvCxnSpPr>
            <a:cxnSpLocks/>
            <a:stCxn id="270" idx="1"/>
            <a:endCxn id="190" idx="3"/>
          </p:cNvCxnSpPr>
          <p:nvPr/>
        </p:nvCxnSpPr>
        <p:spPr>
          <a:xfrm flipH="1" flipV="1">
            <a:off x="6677473" y="4640172"/>
            <a:ext cx="1250450" cy="8942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5" name="TextBox 314">
            <a:extLst>
              <a:ext uri="{FF2B5EF4-FFF2-40B4-BE49-F238E27FC236}">
                <a16:creationId xmlns:a16="http://schemas.microsoft.com/office/drawing/2014/main" id="{07AB4217-D470-ADCC-EB1B-04B8B0D699A6}"/>
              </a:ext>
            </a:extLst>
          </p:cNvPr>
          <p:cNvSpPr txBox="1"/>
          <p:nvPr/>
        </p:nvSpPr>
        <p:spPr>
          <a:xfrm>
            <a:off x="4387467" y="6143560"/>
            <a:ext cx="440409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indirect conflict </a:t>
            </a:r>
            <a:r>
              <a:rPr kumimoji="1" lang="en-US" altLang="ko-Kore-KR" spc="-40" dirty="0">
                <a:latin typeface="+mn-ea"/>
              </a:rPr>
              <a:t>on intermediate parameter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64EBBCC6-D9B7-190C-5A58-25E792410001}"/>
              </a:ext>
            </a:extLst>
          </p:cNvPr>
          <p:cNvSpPr/>
          <p:nvPr/>
        </p:nvSpPr>
        <p:spPr>
          <a:xfrm>
            <a:off x="5861574" y="3380382"/>
            <a:ext cx="2980242" cy="2698814"/>
          </a:xfrm>
          <a:prstGeom prst="rect">
            <a:avLst/>
          </a:prstGeom>
          <a:solidFill>
            <a:schemeClr val="tx1">
              <a:alpha val="14453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E77CB760-3CA8-0706-EDE4-62BEB5D46966}"/>
              </a:ext>
            </a:extLst>
          </p:cNvPr>
          <p:cNvSpPr/>
          <p:nvPr/>
        </p:nvSpPr>
        <p:spPr>
          <a:xfrm>
            <a:off x="4270281" y="3380382"/>
            <a:ext cx="2678494" cy="2698814"/>
          </a:xfrm>
          <a:prstGeom prst="rect">
            <a:avLst/>
          </a:prstGeom>
          <a:solidFill>
            <a:schemeClr val="accent5">
              <a:alpha val="14453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22" name="직선 연결선[R] 321">
            <a:extLst>
              <a:ext uri="{FF2B5EF4-FFF2-40B4-BE49-F238E27FC236}">
                <a16:creationId xmlns:a16="http://schemas.microsoft.com/office/drawing/2014/main" id="{FAE266C5-22CA-5DE7-074F-2C491BAA6FF1}"/>
              </a:ext>
            </a:extLst>
          </p:cNvPr>
          <p:cNvCxnSpPr>
            <a:cxnSpLocks/>
          </p:cNvCxnSpPr>
          <p:nvPr/>
        </p:nvCxnSpPr>
        <p:spPr>
          <a:xfrm>
            <a:off x="0" y="3162887"/>
            <a:ext cx="9070423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2472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A9BDA58-BCE2-9023-6E41-4D9D1BFB2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5499822-6E2A-FB7F-8932-D87D9F78D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61AB71-73C0-9787-D629-B5AF00FAFB86}"/>
              </a:ext>
            </a:extLst>
          </p:cNvPr>
          <p:cNvSpPr txBox="1"/>
          <p:nvPr/>
        </p:nvSpPr>
        <p:spPr>
          <a:xfrm>
            <a:off x="256615" y="831657"/>
            <a:ext cx="261270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 err="1">
                <a:latin typeface="+mn-ea"/>
              </a:rPr>
              <a:t>P</a:t>
            </a:r>
            <a:r>
              <a:rPr kumimoji="1" lang="en-US" altLang="ko-Kore-KR" spc="-40" baseline="-25000" dirty="0" err="1">
                <a:latin typeface="+mn-ea"/>
              </a:rPr>
              <a:t>ij</a:t>
            </a:r>
            <a:r>
              <a:rPr kumimoji="1" lang="en-US" altLang="ko-Kore-KR" spc="-40" dirty="0">
                <a:latin typeface="+mn-ea"/>
              </a:rPr>
              <a:t> : market segment </a:t>
            </a:r>
            <a:r>
              <a:rPr kumimoji="1" lang="en-US" altLang="ko-KR" spc="-40" dirty="0" err="1">
                <a:latin typeface="+mn-ea"/>
              </a:rPr>
              <a:t>i</a:t>
            </a:r>
            <a:r>
              <a:rPr kumimoji="1" lang="ko-Kore-KR" altLang="en-US" spc="-40" dirty="0">
                <a:latin typeface="+mn-ea"/>
              </a:rPr>
              <a:t> 에 </a:t>
            </a:r>
            <a:r>
              <a:rPr kumimoji="1" lang="en-US" altLang="ko-Kore-KR" spc="-40" dirty="0">
                <a:latin typeface="+mn-ea"/>
              </a:rPr>
              <a:t> </a:t>
            </a:r>
          </a:p>
          <a:p>
            <a:pPr algn="l"/>
            <a:r>
              <a:rPr kumimoji="1" lang="ko-Kore-KR" altLang="en-US" spc="-40" dirty="0">
                <a:latin typeface="+mn-ea"/>
              </a:rPr>
              <a:t>      판매되는 </a:t>
            </a:r>
            <a:r>
              <a:rPr kumimoji="1" lang="en-US" altLang="ko-Kore-KR" spc="-40" dirty="0">
                <a:latin typeface="+mn-ea"/>
              </a:rPr>
              <a:t>j</a:t>
            </a:r>
            <a:r>
              <a:rPr kumimoji="1" lang="ko-Kore-KR" altLang="en-US" spc="-40" dirty="0">
                <a:latin typeface="+mn-ea"/>
              </a:rPr>
              <a:t>번째 제품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09243DB-B9F5-DB4F-A081-9FB7DE6BD8C2}"/>
              </a:ext>
            </a:extLst>
          </p:cNvPr>
          <p:cNvGrpSpPr/>
          <p:nvPr/>
        </p:nvGrpSpPr>
        <p:grpSpPr>
          <a:xfrm>
            <a:off x="-308871" y="2611051"/>
            <a:ext cx="3470573" cy="817949"/>
            <a:chOff x="2990719" y="2284955"/>
            <a:chExt cx="3470573" cy="817949"/>
          </a:xfrm>
        </p:grpSpPr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ACCE3E27-A168-5C07-69C1-95141D20792C}"/>
                </a:ext>
              </a:extLst>
            </p:cNvPr>
            <p:cNvSpPr/>
            <p:nvPr/>
          </p:nvSpPr>
          <p:spPr>
            <a:xfrm>
              <a:off x="2990719" y="2284955"/>
              <a:ext cx="3470573" cy="74624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ysClr val="windowText" lastClr="000000"/>
                  </a:solidFill>
                </a:rPr>
                <a:t>       Max profit = </a:t>
              </a:r>
              <a:r>
                <a:rPr kumimoji="1" lang="en-US" altLang="ko-Kore-KR" sz="2400" dirty="0">
                  <a:solidFill>
                    <a:sysClr val="windowText" lastClr="000000"/>
                  </a:solidFill>
                </a:rPr>
                <a:t>∑ (∑ </a:t>
              </a:r>
              <a:r>
                <a:rPr kumimoji="1" lang="en-US" altLang="ko-Kore-KR" sz="2400" dirty="0" err="1">
                  <a:solidFill>
                    <a:sysClr val="windowText" lastClr="000000"/>
                  </a:solidFill>
                </a:rPr>
                <a:t>q</a:t>
              </a:r>
              <a:r>
                <a:rPr kumimoji="1" lang="en-US" altLang="ko-Kore-KR" sz="2400" baseline="-25000" dirty="0" err="1">
                  <a:solidFill>
                    <a:sysClr val="windowText" lastClr="000000"/>
                  </a:solidFill>
                </a:rPr>
                <a:t>ij</a:t>
              </a:r>
              <a:r>
                <a:rPr kumimoji="1" lang="en-US" altLang="ko-Kore-KR" sz="24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ko-Kore-KR" sz="2400" dirty="0" err="1">
                  <a:solidFill>
                    <a:sysClr val="windowText" lastClr="000000"/>
                  </a:solidFill>
                </a:rPr>
                <a:t>p</a:t>
              </a:r>
              <a:r>
                <a:rPr kumimoji="1" lang="en-US" altLang="ko-Kore-KR" sz="2400" baseline="-25000" dirty="0" err="1">
                  <a:solidFill>
                    <a:sysClr val="windowText" lastClr="000000"/>
                  </a:solidFill>
                </a:rPr>
                <a:t>ij</a:t>
              </a:r>
              <a:r>
                <a:rPr kumimoji="1" lang="en-US" altLang="ko-Kore-KR" sz="2400" dirty="0" err="1">
                  <a:solidFill>
                    <a:sysClr val="windowText" lastClr="000000"/>
                  </a:solidFill>
                </a:rPr>
                <a:t>-c</a:t>
              </a:r>
              <a:r>
                <a:rPr kumimoji="1" lang="en-US" altLang="ko-Kore-KR" sz="2400" baseline="-25000" dirty="0" err="1">
                  <a:solidFill>
                    <a:sysClr val="windowText" lastClr="000000"/>
                  </a:solidFill>
                </a:rPr>
                <a:t>ij</a:t>
              </a:r>
              <a:r>
                <a:rPr kumimoji="1" lang="en-US" altLang="ko-Kore-KR" sz="2400" dirty="0">
                  <a:solidFill>
                    <a:sysClr val="windowText" lastClr="000000"/>
                  </a:solidFill>
                </a:rPr>
                <a:t>))</a:t>
              </a:r>
              <a:endParaRPr kumimoji="1" lang="ko-Kore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948D7B3-29BF-E415-78E2-6E02ECB67392}"/>
                </a:ext>
              </a:extLst>
            </p:cNvPr>
            <p:cNvSpPr txBox="1"/>
            <p:nvPr/>
          </p:nvSpPr>
          <p:spPr>
            <a:xfrm>
              <a:off x="4726006" y="2825905"/>
              <a:ext cx="40844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ore-KR" spc="-40" dirty="0" err="1">
                  <a:latin typeface="+mn-ea"/>
                </a:rPr>
                <a:t>i</a:t>
              </a:r>
              <a:r>
                <a:rPr kumimoji="1" lang="en-US" altLang="ko-Kore-KR" spc="-40" dirty="0">
                  <a:latin typeface="+mn-ea"/>
                </a:rPr>
                <a:t>    j</a:t>
              </a:r>
              <a:endParaRPr kumimoji="1" lang="ko-Kore-KR" altLang="en-US" spc="-40" dirty="0">
                <a:latin typeface="+mn-ea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F15C685-EDDF-7F9E-557E-66F2D41B7C23}"/>
              </a:ext>
            </a:extLst>
          </p:cNvPr>
          <p:cNvSpPr txBox="1"/>
          <p:nvPr/>
        </p:nvSpPr>
        <p:spPr>
          <a:xfrm>
            <a:off x="475885" y="3479325"/>
            <a:ext cx="2717951" cy="15696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ore-KR" spc="-4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s.t.</a:t>
            </a:r>
            <a:r>
              <a:rPr kumimoji="1" lang="en-US" altLang="ko-Kore-KR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/>
            <a:r>
              <a:rPr kumimoji="1" lang="en-US" altLang="ko-Kore-KR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1" lang="en-US" altLang="ko-Kore-KR" spc="-4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1" lang="en-US" altLang="ko-Kore-KR" spc="-4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ko-Kore-KR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≥  </a:t>
            </a:r>
            <a:r>
              <a:rPr kumimoji="1" lang="en-US" altLang="ko-Kore-KR" spc="-4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ß</a:t>
            </a:r>
            <a:endParaRPr kumimoji="1" lang="en-US" altLang="ko-Kore-KR" spc="-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kumimoji="1" lang="en-US" altLang="ko-Kore-KR" spc="-4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kumimoji="1" lang="en-US" altLang="ko-Kore-KR" sz="18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1" lang="en-US" altLang="ko-Kore-KR" sz="1800" baseline="-250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kumimoji="1" lang="en-US" altLang="ko-Kore-KR" sz="18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-c</a:t>
            </a:r>
            <a:r>
              <a:rPr kumimoji="1" lang="en-US" altLang="ko-Kore-KR" sz="1800" baseline="-250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kumimoji="1" lang="en-US" altLang="ko-Kore-KR" sz="1800" baseline="-25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en-US" altLang="ko-Kore-KR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≥ </a:t>
            </a:r>
            <a:r>
              <a:rPr lang="ko-Kore-KR" altLang="en-US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𝜶</a:t>
            </a:r>
            <a:r>
              <a:rPr kumimoji="1" lang="en-US" altLang="ko-Kore-KR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ko-KR" altLang="en-US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kumimoji="1" lang="en-US" altLang="ko-KR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ko-Kore-KR" sz="18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1" lang="en-US" altLang="ko-Kore-KR" sz="1800" baseline="-250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br>
              <a:rPr kumimoji="1" lang="en-US" altLang="ko-Kore-KR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en-US" altLang="ko-Kore-KR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kumimoji="1" lang="en-US" altLang="ko-Kore-KR" spc="-4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kumimoji="1" lang="en-US" altLang="ko-Kore-KR" spc="-4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ko-Kore-KR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≥ ∑ f(</a:t>
            </a:r>
            <a:r>
              <a:rPr kumimoji="1" lang="en-US" altLang="ko-Kore-KR" spc="-4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kumimoji="1" lang="en-US" altLang="ko-Kore-KR" spc="-4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ko-Kore-KR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en-US" altLang="ko-Kore-KR" spc="-4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kumimoji="1" lang="en-US" altLang="ko-Kore-KR" spc="-4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ko-Kore-KR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l"/>
            <a:endParaRPr kumimoji="1" lang="en-US" altLang="ko-Kore-KR" spc="-4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kumimoji="1" lang="en-US" altLang="ko-Kore-KR" spc="-4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1" lang="en-US" altLang="ko-Kore-KR" spc="-4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1" lang="en-US" altLang="ko-Kore-KR" spc="-4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ko-Kore-KR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ko-KR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endParaRPr kumimoji="1" lang="ko-Kore-KR" altLang="en-US" spc="-4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BB3595-7452-0821-27AA-2CE51FFBCB80}"/>
              </a:ext>
            </a:extLst>
          </p:cNvPr>
          <p:cNvSpPr txBox="1"/>
          <p:nvPr/>
        </p:nvSpPr>
        <p:spPr>
          <a:xfrm>
            <a:off x="269913" y="1431935"/>
            <a:ext cx="277922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 err="1">
                <a:latin typeface="+mn-ea"/>
              </a:rPr>
              <a:t>ß</a:t>
            </a:r>
            <a:r>
              <a:rPr kumimoji="1" lang="en-US" altLang="ko-Kore-KR" spc="-40" dirty="0">
                <a:latin typeface="+mn-ea"/>
              </a:rPr>
              <a:t> : minimum quantity order</a:t>
            </a:r>
          </a:p>
          <a:p>
            <a:pPr algn="l"/>
            <a:r>
              <a:rPr lang="ko-Kore-KR" altLang="en-US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𝜶</a:t>
            </a:r>
            <a:r>
              <a:rPr kumimoji="1" lang="en-US" altLang="ko-Kore-KR" i="0" u="none" strike="noStrike" spc="-40" dirty="0">
                <a:solidFill>
                  <a:srgbClr val="202122"/>
                </a:solidFill>
                <a:effectLst/>
                <a:latin typeface="+mn-ea"/>
              </a:rPr>
              <a:t> </a:t>
            </a:r>
            <a:r>
              <a:rPr kumimoji="1" lang="en-US" altLang="ko-KR" i="0" u="none" strike="noStrike" spc="-40" dirty="0">
                <a:solidFill>
                  <a:srgbClr val="202122"/>
                </a:solidFill>
                <a:effectLst/>
                <a:latin typeface="+mn-ea"/>
              </a:rPr>
              <a:t>: </a:t>
            </a:r>
            <a:r>
              <a:rPr kumimoji="1" lang="en-US" altLang="ko-KR" spc="-40" dirty="0">
                <a:solidFill>
                  <a:srgbClr val="202122"/>
                </a:solidFill>
                <a:latin typeface="+mn-ea"/>
              </a:rPr>
              <a:t>minimum margin rate 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6F20E8-1912-E09B-4037-88486E6A0236}"/>
              </a:ext>
            </a:extLst>
          </p:cNvPr>
          <p:cNvSpPr txBox="1"/>
          <p:nvPr/>
        </p:nvSpPr>
        <p:spPr>
          <a:xfrm>
            <a:off x="256615" y="2017711"/>
            <a:ext cx="270106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</a:t>
            </a:r>
            <a:r>
              <a:rPr kumimoji="1" lang="en-US" altLang="ko-Kore-KR" spc="-4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kumimoji="1" lang="en-US" altLang="ko-Kore-KR" spc="-4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ko-Kore-KR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en-US" altLang="ko-Kore-KR" spc="-4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kumimoji="1" lang="en-US" altLang="ko-Kore-KR" spc="-4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ko-Kore-KR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: </a:t>
            </a:r>
            <a:r>
              <a:rPr kumimoji="1" lang="en-US" altLang="ko-Kore-KR" spc="-4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kumimoji="1" lang="en-US" altLang="ko-Kore-KR" spc="-4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ko-Kore-KR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ko-Kore-KR" altLang="en-US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에서 </a:t>
            </a:r>
            <a:r>
              <a:rPr kumimoji="1" lang="en-US" altLang="ko-Kore-KR" spc="-4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kumimoji="1" lang="en-US" altLang="ko-Kore-KR" spc="-4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ko-Kore-KR" spc="-4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ko-Kore-KR" altLang="en-US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로의 영향 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9B5532-9B9B-0B30-5528-E44F96AA1AF4}"/>
              </a:ext>
            </a:extLst>
          </p:cNvPr>
          <p:cNvSpPr txBox="1"/>
          <p:nvPr/>
        </p:nvSpPr>
        <p:spPr>
          <a:xfrm>
            <a:off x="269913" y="239022"/>
            <a:ext cx="24944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latin typeface="+mn-ea"/>
              </a:rPr>
              <a:t>i</a:t>
            </a:r>
            <a:r>
              <a:rPr kumimoji="1" lang="ko-Kore-KR" altLang="en-US" spc="-40" dirty="0">
                <a:latin typeface="+mn-ea"/>
              </a:rPr>
              <a:t> </a:t>
            </a:r>
            <a:r>
              <a:rPr kumimoji="1" lang="en-US" altLang="ko-Kore-KR" spc="-40" dirty="0">
                <a:latin typeface="+mn-ea"/>
              </a:rPr>
              <a:t>: </a:t>
            </a:r>
            <a:r>
              <a:rPr kumimoji="1" lang="en-US" altLang="ko-KR" spc="-40" dirty="0">
                <a:latin typeface="+mn-ea"/>
              </a:rPr>
              <a:t>market segment index</a:t>
            </a:r>
          </a:p>
          <a:p>
            <a:r>
              <a:rPr kumimoji="1" lang="en-US" altLang="ko-KR" spc="-40" dirty="0">
                <a:latin typeface="+mn-ea"/>
              </a:rPr>
              <a:t>j</a:t>
            </a:r>
            <a:r>
              <a:rPr kumimoji="1" lang="ko-Kore-KR" altLang="en-US" spc="-40" dirty="0">
                <a:latin typeface="+mn-ea"/>
              </a:rPr>
              <a:t> </a:t>
            </a:r>
            <a:r>
              <a:rPr kumimoji="1" lang="en-US" altLang="ko-Kore-KR" spc="-40" dirty="0">
                <a:latin typeface="+mn-ea"/>
              </a:rPr>
              <a:t>: </a:t>
            </a:r>
            <a:r>
              <a:rPr kumimoji="1" lang="en-US" altLang="ko-KR" spc="-40" dirty="0">
                <a:latin typeface="+mn-ea"/>
              </a:rPr>
              <a:t>product index</a:t>
            </a:r>
            <a:endParaRPr kumimoji="1" lang="ko-Kore-KR" altLang="en-US" spc="-40" dirty="0">
              <a:latin typeface="+mn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90F36B6-6947-F53C-0F9E-02AFFEA7021E}"/>
              </a:ext>
            </a:extLst>
          </p:cNvPr>
          <p:cNvGrpSpPr/>
          <p:nvPr/>
        </p:nvGrpSpPr>
        <p:grpSpPr>
          <a:xfrm>
            <a:off x="-738616" y="4484785"/>
            <a:ext cx="3470573" cy="817949"/>
            <a:chOff x="2990719" y="2284955"/>
            <a:chExt cx="3470573" cy="817949"/>
          </a:xfrm>
        </p:grpSpPr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id="{FEFF8ACE-E286-637D-BF4A-AD1E3E13D5C2}"/>
                </a:ext>
              </a:extLst>
            </p:cNvPr>
            <p:cNvSpPr/>
            <p:nvPr/>
          </p:nvSpPr>
          <p:spPr>
            <a:xfrm>
              <a:off x="2990719" y="2284955"/>
              <a:ext cx="3470573" cy="74624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2400" dirty="0">
                  <a:solidFill>
                    <a:sysClr val="windowText" lastClr="000000"/>
                  </a:solidFill>
                </a:rPr>
                <a:t>                       ∑ (∑ </a:t>
              </a:r>
              <a:r>
                <a:rPr kumimoji="1" lang="en-US" altLang="ko-Kore-KR" sz="2400" dirty="0" err="1">
                  <a:solidFill>
                    <a:sysClr val="windowText" lastClr="000000"/>
                  </a:solidFill>
                </a:rPr>
                <a:t>x</a:t>
              </a:r>
              <a:r>
                <a:rPr kumimoji="1" lang="en-US" altLang="ko-Kore-KR" sz="2400" baseline="-25000" dirty="0" err="1">
                  <a:solidFill>
                    <a:sysClr val="windowText" lastClr="000000"/>
                  </a:solidFill>
                </a:rPr>
                <a:t>ijh</a:t>
              </a:r>
              <a:r>
                <a:rPr kumimoji="1" lang="en-US" altLang="ko-Kore-KR" sz="2400" dirty="0">
                  <a:solidFill>
                    <a:sysClr val="windowText" lastClr="000000"/>
                  </a:solidFill>
                </a:rPr>
                <a:t> </a:t>
              </a:r>
              <a:r>
                <a:rPr kumimoji="1" lang="en-US" altLang="ko-Kore-KR" sz="2400" dirty="0" err="1">
                  <a:solidFill>
                    <a:sysClr val="windowText" lastClr="000000"/>
                  </a:solidFill>
                </a:rPr>
                <a:t>q</a:t>
              </a:r>
              <a:r>
                <a:rPr kumimoji="1" lang="en-US" altLang="ko-Kore-KR" sz="2400" baseline="-25000" dirty="0" err="1">
                  <a:solidFill>
                    <a:sysClr val="windowText" lastClr="000000"/>
                  </a:solidFill>
                </a:rPr>
                <a:t>ij</a:t>
              </a:r>
              <a:r>
                <a:rPr kumimoji="1" lang="en-US" altLang="ko-Kore-KR" sz="2400" dirty="0">
                  <a:solidFill>
                    <a:sysClr val="windowText" lastClr="000000"/>
                  </a:solidFill>
                </a:rPr>
                <a:t>)</a:t>
              </a:r>
              <a:endParaRPr kumimoji="1" lang="ko-Kore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3CD59E5-E65C-CE43-C461-52298760FAEB}"/>
                </a:ext>
              </a:extLst>
            </p:cNvPr>
            <p:cNvSpPr txBox="1"/>
            <p:nvPr/>
          </p:nvSpPr>
          <p:spPr>
            <a:xfrm>
              <a:off x="4985410" y="2825905"/>
              <a:ext cx="40844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ore-KR" spc="-40" dirty="0" err="1">
                  <a:latin typeface="+mn-ea"/>
                </a:rPr>
                <a:t>i</a:t>
              </a:r>
              <a:r>
                <a:rPr kumimoji="1" lang="en-US" altLang="ko-Kore-KR" spc="-40" dirty="0">
                  <a:latin typeface="+mn-ea"/>
                </a:rPr>
                <a:t>    j</a:t>
              </a:r>
              <a:endParaRPr kumimoji="1" lang="ko-Kore-KR" altLang="en-US" spc="-40" dirty="0">
                <a:latin typeface="+mn-ea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2EC998B-DB4A-10EE-A7D5-C9029BB426C4}"/>
              </a:ext>
            </a:extLst>
          </p:cNvPr>
          <p:cNvSpPr txBox="1"/>
          <p:nvPr/>
        </p:nvSpPr>
        <p:spPr>
          <a:xfrm rot="5400000">
            <a:off x="1323733" y="5522288"/>
            <a:ext cx="35714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3200" b="1" spc="-40" dirty="0">
                <a:latin typeface="+mn-ea"/>
              </a:rPr>
              <a:t>…</a:t>
            </a:r>
            <a:endParaRPr kumimoji="1" lang="ko-Kore-KR" altLang="en-US" sz="3200" b="1" spc="-40" dirty="0">
              <a:latin typeface="+mn-ea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2A569-D357-D66F-DCBA-E6E719999262}"/>
              </a:ext>
            </a:extLst>
          </p:cNvPr>
          <p:cNvCxnSpPr>
            <a:cxnSpLocks/>
          </p:cNvCxnSpPr>
          <p:nvPr/>
        </p:nvCxnSpPr>
        <p:spPr>
          <a:xfrm>
            <a:off x="3281039" y="3329631"/>
            <a:ext cx="239786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0AD83B9-C99F-A5D8-D935-18536F32BBAF}"/>
              </a:ext>
            </a:extLst>
          </p:cNvPr>
          <p:cNvSpPr txBox="1"/>
          <p:nvPr/>
        </p:nvSpPr>
        <p:spPr>
          <a:xfrm>
            <a:off x="3676802" y="2892078"/>
            <a:ext cx="185518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latin typeface="+mn-ea"/>
              </a:rPr>
              <a:t>Search efficiency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2CE8A5-2B80-26B0-B31F-5FF777B1B2C8}"/>
              </a:ext>
            </a:extLst>
          </p:cNvPr>
          <p:cNvSpPr txBox="1"/>
          <p:nvPr/>
        </p:nvSpPr>
        <p:spPr>
          <a:xfrm>
            <a:off x="4094544" y="3421467"/>
            <a:ext cx="101970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latin typeface="+mn-ea"/>
              </a:rPr>
              <a:t>NP-hard 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FC278B-B285-5EA6-DE52-E7474EAD1902}"/>
              </a:ext>
            </a:extLst>
          </p:cNvPr>
          <p:cNvSpPr txBox="1"/>
          <p:nvPr/>
        </p:nvSpPr>
        <p:spPr>
          <a:xfrm>
            <a:off x="6262594" y="2921168"/>
            <a:ext cx="173746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ore-KR" sz="2400" spc="-40" dirty="0">
                <a:latin typeface="+mn-ea"/>
              </a:rPr>
              <a:t>D-separation</a:t>
            </a:r>
          </a:p>
          <a:p>
            <a:r>
              <a:rPr kumimoji="1" lang="en-US" altLang="ko-Kore-KR" sz="2400" spc="-40" dirty="0">
                <a:latin typeface="+mn-ea"/>
              </a:rPr>
              <a:t>GNN</a:t>
            </a:r>
            <a:endParaRPr kumimoji="1" lang="ko-Kore-KR" altLang="en-US" sz="2400" spc="-40" dirty="0">
              <a:latin typeface="+mn-ea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C30C5C2-DF28-3930-6006-59416CD30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294" y="219371"/>
            <a:ext cx="1501086" cy="244657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5460EB5-A031-819D-B89E-17BBDA21B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560" y="3831405"/>
            <a:ext cx="4781322" cy="2673999"/>
          </a:xfrm>
          <a:prstGeom prst="rect">
            <a:avLst/>
          </a:prstGeom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7F1D2B-820F-37FD-EE1B-E31EFF9C5E2E}"/>
              </a:ext>
            </a:extLst>
          </p:cNvPr>
          <p:cNvSpPr/>
          <p:nvPr/>
        </p:nvSpPr>
        <p:spPr>
          <a:xfrm>
            <a:off x="87548" y="97277"/>
            <a:ext cx="3106287" cy="237595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8002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052F3888-E625-A17A-9E24-8135C0905ED4}"/>
              </a:ext>
            </a:extLst>
          </p:cNvPr>
          <p:cNvSpPr txBox="1">
            <a:spLocks/>
          </p:cNvSpPr>
          <p:nvPr/>
        </p:nvSpPr>
        <p:spPr>
          <a:xfrm>
            <a:off x="3755" y="57957"/>
            <a:ext cx="8798214" cy="461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ore-KR" altLang="en-US" sz="2000" dirty="0"/>
              <a:t>전체적인 흐름 </a:t>
            </a:r>
            <a:r>
              <a:rPr lang="en-US" altLang="ko-Kore-KR" sz="2000" dirty="0"/>
              <a:t>(</a:t>
            </a:r>
            <a:r>
              <a:rPr lang="ko-Kore-KR" altLang="en-US" sz="2000" dirty="0"/>
              <a:t>방향</a:t>
            </a:r>
            <a:r>
              <a:rPr lang="en-US" altLang="ko-Kore-KR" sz="2000" dirty="0"/>
              <a:t>)</a:t>
            </a:r>
            <a:endParaRPr lang="ko-KR" altLang="en-US" sz="2000" dirty="0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8A009AF3-3F8F-B527-DCEE-40D5BE34D89D}"/>
              </a:ext>
            </a:extLst>
          </p:cNvPr>
          <p:cNvCxnSpPr>
            <a:cxnSpLocks/>
          </p:cNvCxnSpPr>
          <p:nvPr/>
        </p:nvCxnSpPr>
        <p:spPr>
          <a:xfrm>
            <a:off x="945797" y="1810964"/>
            <a:ext cx="7975580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3A57C222-6213-A853-60CC-EE7E624FBBA0}"/>
              </a:ext>
            </a:extLst>
          </p:cNvPr>
          <p:cNvCxnSpPr>
            <a:cxnSpLocks/>
          </p:cNvCxnSpPr>
          <p:nvPr/>
        </p:nvCxnSpPr>
        <p:spPr>
          <a:xfrm>
            <a:off x="945797" y="1525707"/>
            <a:ext cx="0" cy="570513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35DFEF70-BA6F-A189-E553-A9D89748F39E}"/>
              </a:ext>
            </a:extLst>
          </p:cNvPr>
          <p:cNvSpPr/>
          <p:nvPr/>
        </p:nvSpPr>
        <p:spPr>
          <a:xfrm>
            <a:off x="57342" y="2259012"/>
            <a:ext cx="1776910" cy="1776910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0DDFF42-4553-11C3-5F6D-3EF766491A00}"/>
              </a:ext>
            </a:extLst>
          </p:cNvPr>
          <p:cNvSpPr/>
          <p:nvPr/>
        </p:nvSpPr>
        <p:spPr>
          <a:xfrm>
            <a:off x="2980498" y="2576799"/>
            <a:ext cx="1164559" cy="1164559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9C91123-250F-F10D-15F6-C34C968D851D}"/>
              </a:ext>
            </a:extLst>
          </p:cNvPr>
          <p:cNvSpPr/>
          <p:nvPr/>
        </p:nvSpPr>
        <p:spPr>
          <a:xfrm>
            <a:off x="5581223" y="2826099"/>
            <a:ext cx="693663" cy="69366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B9E36A76-BFDB-EF71-6A5E-B3E4D046C97D}"/>
              </a:ext>
            </a:extLst>
          </p:cNvPr>
          <p:cNvCxnSpPr>
            <a:cxnSpLocks/>
            <a:stCxn id="30" idx="0"/>
            <a:endCxn id="35" idx="0"/>
          </p:cNvCxnSpPr>
          <p:nvPr/>
        </p:nvCxnSpPr>
        <p:spPr>
          <a:xfrm>
            <a:off x="945797" y="2259012"/>
            <a:ext cx="4982258" cy="5670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B6628C25-ABAC-CE01-619C-BAFD906B9AE5}"/>
              </a:ext>
            </a:extLst>
          </p:cNvPr>
          <p:cNvCxnSpPr>
            <a:cxnSpLocks/>
            <a:stCxn id="30" idx="4"/>
            <a:endCxn id="35" idx="4"/>
          </p:cNvCxnSpPr>
          <p:nvPr/>
        </p:nvCxnSpPr>
        <p:spPr>
          <a:xfrm flipV="1">
            <a:off x="945797" y="3519762"/>
            <a:ext cx="4982258" cy="5161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FBA7B01-34E7-7237-BA71-2D3C38922020}"/>
              </a:ext>
            </a:extLst>
          </p:cNvPr>
          <p:cNvSpPr txBox="1"/>
          <p:nvPr/>
        </p:nvSpPr>
        <p:spPr>
          <a:xfrm>
            <a:off x="656155" y="2932023"/>
            <a:ext cx="57612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800" spc="-40" dirty="0">
                <a:latin typeface="+mn-ea"/>
              </a:rPr>
              <a:t>100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E32A77-26FE-B297-2B49-44A6FFD81E48}"/>
              </a:ext>
            </a:extLst>
          </p:cNvPr>
          <p:cNvSpPr txBox="1"/>
          <p:nvPr/>
        </p:nvSpPr>
        <p:spPr>
          <a:xfrm>
            <a:off x="3445077" y="2959220"/>
            <a:ext cx="32957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400" spc="-40" dirty="0">
                <a:latin typeface="+mn-ea"/>
              </a:rPr>
              <a:t>50</a:t>
            </a:r>
            <a:endParaRPr kumimoji="1" lang="ko-Kore-KR" altLang="en-US" sz="2400" spc="-40" dirty="0"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D4F75BB-EAFB-388C-84EA-2B020F2B26AE}"/>
              </a:ext>
            </a:extLst>
          </p:cNvPr>
          <p:cNvSpPr txBox="1"/>
          <p:nvPr/>
        </p:nvSpPr>
        <p:spPr>
          <a:xfrm>
            <a:off x="5803893" y="3030484"/>
            <a:ext cx="27186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latin typeface="+mn-ea"/>
              </a:rPr>
              <a:t>10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D0D1A7E-4E16-67D6-CB47-1DC04CAB04AA}"/>
              </a:ext>
            </a:extLst>
          </p:cNvPr>
          <p:cNvSpPr txBox="1"/>
          <p:nvPr/>
        </p:nvSpPr>
        <p:spPr>
          <a:xfrm>
            <a:off x="1355786" y="1088005"/>
            <a:ext cx="17654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Direct DP relation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AFB5A62-E5BB-68F0-D576-883EBBFB683E}"/>
              </a:ext>
            </a:extLst>
          </p:cNvPr>
          <p:cNvSpPr txBox="1"/>
          <p:nvPr/>
        </p:nvSpPr>
        <p:spPr>
          <a:xfrm>
            <a:off x="3805325" y="1088634"/>
            <a:ext cx="192507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Indirect DP relation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FE404A2-E38F-7596-CB32-96E758AC93B6}"/>
              </a:ext>
            </a:extLst>
          </p:cNvPr>
          <p:cNvSpPr txBox="1"/>
          <p:nvPr/>
        </p:nvSpPr>
        <p:spPr>
          <a:xfrm>
            <a:off x="7194875" y="2267148"/>
            <a:ext cx="2635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1) 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B08FAC9-ACC3-371E-C512-45434F0AF801}"/>
              </a:ext>
            </a:extLst>
          </p:cNvPr>
          <p:cNvSpPr/>
          <p:nvPr/>
        </p:nvSpPr>
        <p:spPr>
          <a:xfrm>
            <a:off x="7533434" y="2292081"/>
            <a:ext cx="551329" cy="2271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2077291-41A4-3980-7440-31D85739EBB0}"/>
              </a:ext>
            </a:extLst>
          </p:cNvPr>
          <p:cNvSpPr txBox="1"/>
          <p:nvPr/>
        </p:nvSpPr>
        <p:spPr>
          <a:xfrm>
            <a:off x="7194875" y="2632908"/>
            <a:ext cx="2827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2) </a:t>
            </a:r>
            <a:endParaRPr kumimoji="1" lang="ko-Kore-KR" altLang="en-US" b="1" spc="-40" dirty="0">
              <a:latin typeface="+mn-ea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41103F-58B9-0FC7-9EB8-2FC7A33977A2}"/>
              </a:ext>
            </a:extLst>
          </p:cNvPr>
          <p:cNvSpPr/>
          <p:nvPr/>
        </p:nvSpPr>
        <p:spPr>
          <a:xfrm>
            <a:off x="7533434" y="2657841"/>
            <a:ext cx="310867" cy="2271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BF85526-C626-7B82-2E89-210A5739AAFE}"/>
              </a:ext>
            </a:extLst>
          </p:cNvPr>
          <p:cNvSpPr txBox="1"/>
          <p:nvPr/>
        </p:nvSpPr>
        <p:spPr>
          <a:xfrm>
            <a:off x="7194875" y="2977153"/>
            <a:ext cx="2635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3) 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4C88A54-23EC-BD61-7ADF-4EB0E51FEEC7}"/>
              </a:ext>
            </a:extLst>
          </p:cNvPr>
          <p:cNvSpPr/>
          <p:nvPr/>
        </p:nvSpPr>
        <p:spPr>
          <a:xfrm>
            <a:off x="7533434" y="3002086"/>
            <a:ext cx="886966" cy="2271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8FDE552-F97C-2710-385E-531517C5A709}"/>
              </a:ext>
            </a:extLst>
          </p:cNvPr>
          <p:cNvSpPr txBox="1"/>
          <p:nvPr/>
        </p:nvSpPr>
        <p:spPr>
          <a:xfrm>
            <a:off x="7130572" y="3793681"/>
            <a:ext cx="38504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10) 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AF91C80-88C2-50CA-0613-42A2C839F793}"/>
              </a:ext>
            </a:extLst>
          </p:cNvPr>
          <p:cNvSpPr/>
          <p:nvPr/>
        </p:nvSpPr>
        <p:spPr>
          <a:xfrm>
            <a:off x="7533434" y="3818614"/>
            <a:ext cx="1271616" cy="2271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B8ADCEA-D15A-DDFB-B272-333427CBA238}"/>
              </a:ext>
            </a:extLst>
          </p:cNvPr>
          <p:cNvSpPr txBox="1"/>
          <p:nvPr/>
        </p:nvSpPr>
        <p:spPr>
          <a:xfrm rot="5400000">
            <a:off x="8182674" y="3385417"/>
            <a:ext cx="198452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…</a:t>
            </a:r>
            <a:endParaRPr kumimoji="1" lang="ko-Kore-KR" altLang="en-US" b="1" spc="-40" dirty="0">
              <a:latin typeface="+mn-ea"/>
            </a:endParaRPr>
          </a:p>
        </p:txBody>
      </p:sp>
      <p:sp>
        <p:nvSpPr>
          <p:cNvPr id="103" name="오른쪽 중괄호 82">
            <a:extLst>
              <a:ext uri="{FF2B5EF4-FFF2-40B4-BE49-F238E27FC236}">
                <a16:creationId xmlns:a16="http://schemas.microsoft.com/office/drawing/2014/main" id="{BD064E7C-EBDB-9F40-21E2-E84AE401B753}"/>
              </a:ext>
            </a:extLst>
          </p:cNvPr>
          <p:cNvSpPr/>
          <p:nvPr/>
        </p:nvSpPr>
        <p:spPr>
          <a:xfrm rot="10800000">
            <a:off x="6746093" y="2383639"/>
            <a:ext cx="275087" cy="154852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3439FA5-0712-29E0-4B98-D0D758B78834}"/>
              </a:ext>
            </a:extLst>
          </p:cNvPr>
          <p:cNvSpPr txBox="1"/>
          <p:nvPr/>
        </p:nvSpPr>
        <p:spPr>
          <a:xfrm rot="7308287">
            <a:off x="6953600" y="2464143"/>
            <a:ext cx="35394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z="2800" b="1" spc="-40" dirty="0">
                <a:solidFill>
                  <a:srgbClr val="C00000"/>
                </a:solidFill>
                <a:latin typeface="+mn-ea"/>
              </a:rPr>
              <a:t>ㄱ</a:t>
            </a: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2E80013F-3DF1-CC52-E1BA-9F1CA3BE0BD8}"/>
              </a:ext>
            </a:extLst>
          </p:cNvPr>
          <p:cNvCxnSpPr>
            <a:cxnSpLocks/>
          </p:cNvCxnSpPr>
          <p:nvPr/>
        </p:nvCxnSpPr>
        <p:spPr>
          <a:xfrm>
            <a:off x="3601074" y="1525707"/>
            <a:ext cx="0" cy="570513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604CE26-F34E-9210-8795-B019BA677264}"/>
              </a:ext>
            </a:extLst>
          </p:cNvPr>
          <p:cNvCxnSpPr>
            <a:cxnSpLocks/>
          </p:cNvCxnSpPr>
          <p:nvPr/>
        </p:nvCxnSpPr>
        <p:spPr>
          <a:xfrm>
            <a:off x="5939828" y="1525707"/>
            <a:ext cx="0" cy="570513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직선 연결선[R] 109">
            <a:extLst>
              <a:ext uri="{FF2B5EF4-FFF2-40B4-BE49-F238E27FC236}">
                <a16:creationId xmlns:a16="http://schemas.microsoft.com/office/drawing/2014/main" id="{EC66E98D-3741-064F-0EAC-FA199148CB69}"/>
              </a:ext>
            </a:extLst>
          </p:cNvPr>
          <p:cNvCxnSpPr>
            <a:cxnSpLocks/>
          </p:cNvCxnSpPr>
          <p:nvPr/>
        </p:nvCxnSpPr>
        <p:spPr>
          <a:xfrm>
            <a:off x="8922490" y="1525707"/>
            <a:ext cx="0" cy="570513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호 111">
            <a:extLst>
              <a:ext uri="{FF2B5EF4-FFF2-40B4-BE49-F238E27FC236}">
                <a16:creationId xmlns:a16="http://schemas.microsoft.com/office/drawing/2014/main" id="{489C6E7E-FA9D-9743-4464-9C0B4A65739E}"/>
              </a:ext>
            </a:extLst>
          </p:cNvPr>
          <p:cNvSpPr/>
          <p:nvPr/>
        </p:nvSpPr>
        <p:spPr>
          <a:xfrm>
            <a:off x="945797" y="1474448"/>
            <a:ext cx="2655277" cy="737407"/>
          </a:xfrm>
          <a:prstGeom prst="arc">
            <a:avLst>
              <a:gd name="adj1" fmla="val 10900169"/>
              <a:gd name="adj2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3" name="호 112">
            <a:extLst>
              <a:ext uri="{FF2B5EF4-FFF2-40B4-BE49-F238E27FC236}">
                <a16:creationId xmlns:a16="http://schemas.microsoft.com/office/drawing/2014/main" id="{85F268B4-EF1A-2840-93AF-D5A14813637F}"/>
              </a:ext>
            </a:extLst>
          </p:cNvPr>
          <p:cNvSpPr/>
          <p:nvPr/>
        </p:nvSpPr>
        <p:spPr>
          <a:xfrm>
            <a:off x="3609866" y="1474448"/>
            <a:ext cx="2319769" cy="737407"/>
          </a:xfrm>
          <a:prstGeom prst="arc">
            <a:avLst>
              <a:gd name="adj1" fmla="val 10900169"/>
              <a:gd name="adj2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EC1F55D-A5B3-718A-8AD2-6C2A96915850}"/>
              </a:ext>
            </a:extLst>
          </p:cNvPr>
          <p:cNvSpPr txBox="1"/>
          <p:nvPr/>
        </p:nvSpPr>
        <p:spPr>
          <a:xfrm>
            <a:off x="5928055" y="897166"/>
            <a:ext cx="3169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spc="-40" dirty="0">
                <a:latin typeface="+mn-ea"/>
              </a:rPr>
              <a:t>Change propagation analysis</a:t>
            </a:r>
          </a:p>
          <a:p>
            <a:pPr algn="ctr"/>
            <a:r>
              <a:rPr kumimoji="1" lang="en-US" altLang="ko-Kore-KR" spc="-40" dirty="0">
                <a:latin typeface="+mn-ea"/>
              </a:rPr>
              <a:t>- rework duration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15" name="호 114">
            <a:extLst>
              <a:ext uri="{FF2B5EF4-FFF2-40B4-BE49-F238E27FC236}">
                <a16:creationId xmlns:a16="http://schemas.microsoft.com/office/drawing/2014/main" id="{3D32DA9A-784E-E3A8-7D1B-495F3D7999A9}"/>
              </a:ext>
            </a:extLst>
          </p:cNvPr>
          <p:cNvSpPr/>
          <p:nvPr/>
        </p:nvSpPr>
        <p:spPr>
          <a:xfrm>
            <a:off x="5948620" y="1494400"/>
            <a:ext cx="2762361" cy="686148"/>
          </a:xfrm>
          <a:prstGeom prst="arc">
            <a:avLst>
              <a:gd name="adj1" fmla="val 10900169"/>
              <a:gd name="adj2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9" name="오른쪽 중괄호 82">
            <a:extLst>
              <a:ext uri="{FF2B5EF4-FFF2-40B4-BE49-F238E27FC236}">
                <a16:creationId xmlns:a16="http://schemas.microsoft.com/office/drawing/2014/main" id="{6F7EEE3B-0BAF-1B0E-6436-20D2CBDB323F}"/>
              </a:ext>
            </a:extLst>
          </p:cNvPr>
          <p:cNvSpPr/>
          <p:nvPr/>
        </p:nvSpPr>
        <p:spPr>
          <a:xfrm rot="5400000">
            <a:off x="2137687" y="2980592"/>
            <a:ext cx="268333" cy="265527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111485C-0A6E-3D04-8E29-3DF0287431D6}"/>
              </a:ext>
            </a:extLst>
          </p:cNvPr>
          <p:cNvSpPr txBox="1"/>
          <p:nvPr/>
        </p:nvSpPr>
        <p:spPr>
          <a:xfrm>
            <a:off x="1861608" y="4178262"/>
            <a:ext cx="82048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spc="-40" dirty="0">
                <a:solidFill>
                  <a:srgbClr val="0070C0"/>
                </a:solidFill>
                <a:latin typeface="+mn-ea"/>
              </a:rPr>
              <a:t>conflict</a:t>
            </a:r>
            <a:endParaRPr kumimoji="1" lang="ko-Kore-KR" altLang="en-US" spc="-4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120" name="오른쪽 중괄호 82">
            <a:extLst>
              <a:ext uri="{FF2B5EF4-FFF2-40B4-BE49-F238E27FC236}">
                <a16:creationId xmlns:a16="http://schemas.microsoft.com/office/drawing/2014/main" id="{04C3EF32-58F1-05CA-9BB5-0CA631FFB9F3}"/>
              </a:ext>
            </a:extLst>
          </p:cNvPr>
          <p:cNvSpPr/>
          <p:nvPr/>
        </p:nvSpPr>
        <p:spPr>
          <a:xfrm rot="5400000">
            <a:off x="4639101" y="3134459"/>
            <a:ext cx="268333" cy="234754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A6BB065-396B-0097-1AA0-5652C5AEEA49}"/>
              </a:ext>
            </a:extLst>
          </p:cNvPr>
          <p:cNvSpPr txBox="1"/>
          <p:nvPr/>
        </p:nvSpPr>
        <p:spPr>
          <a:xfrm>
            <a:off x="4356039" y="4178263"/>
            <a:ext cx="82048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spc="-40" dirty="0">
                <a:solidFill>
                  <a:srgbClr val="0070C0"/>
                </a:solidFill>
                <a:latin typeface="+mn-ea"/>
              </a:rPr>
              <a:t>conflict</a:t>
            </a:r>
            <a:endParaRPr kumimoji="1" lang="ko-Kore-KR" altLang="en-US" spc="-4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126" name="삼각형 125">
            <a:extLst>
              <a:ext uri="{FF2B5EF4-FFF2-40B4-BE49-F238E27FC236}">
                <a16:creationId xmlns:a16="http://schemas.microsoft.com/office/drawing/2014/main" id="{3CC6E82B-B370-2881-B0AC-C64F521A360E}"/>
              </a:ext>
            </a:extLst>
          </p:cNvPr>
          <p:cNvSpPr/>
          <p:nvPr/>
        </p:nvSpPr>
        <p:spPr>
          <a:xfrm rot="5400000">
            <a:off x="5378354" y="3265667"/>
            <a:ext cx="2384314" cy="2384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884F3B51-B690-1553-4D23-E518B4DE63F1}"/>
              </a:ext>
            </a:extLst>
          </p:cNvPr>
          <p:cNvSpPr/>
          <p:nvPr/>
        </p:nvSpPr>
        <p:spPr>
          <a:xfrm>
            <a:off x="5714570" y="15424"/>
            <a:ext cx="709476" cy="709476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8B2E83A-4F9F-2C88-38E8-C7D50A495335}"/>
              </a:ext>
            </a:extLst>
          </p:cNvPr>
          <p:cNvSpPr txBox="1"/>
          <p:nvPr/>
        </p:nvSpPr>
        <p:spPr>
          <a:xfrm>
            <a:off x="5974090" y="216274"/>
            <a:ext cx="19043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latin typeface="+mn-ea"/>
              </a:rPr>
              <a:t>N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299076F-24DB-1E9A-A196-5B2BA8CDD915}"/>
              </a:ext>
            </a:extLst>
          </p:cNvPr>
          <p:cNvSpPr txBox="1"/>
          <p:nvPr/>
        </p:nvSpPr>
        <p:spPr>
          <a:xfrm>
            <a:off x="6683566" y="194792"/>
            <a:ext cx="232146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: N possible candidates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35" name="오른쪽 중괄호 82">
            <a:extLst>
              <a:ext uri="{FF2B5EF4-FFF2-40B4-BE49-F238E27FC236}">
                <a16:creationId xmlns:a16="http://schemas.microsoft.com/office/drawing/2014/main" id="{6C9709A5-6E5B-AC88-BFFE-F2E92F43DD2A}"/>
              </a:ext>
            </a:extLst>
          </p:cNvPr>
          <p:cNvSpPr/>
          <p:nvPr/>
        </p:nvSpPr>
        <p:spPr>
          <a:xfrm rot="5400000">
            <a:off x="7639864" y="3280294"/>
            <a:ext cx="268331" cy="205587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35D28F-8D7B-65AB-9349-EDDA3C545D3D}"/>
              </a:ext>
            </a:extLst>
          </p:cNvPr>
          <p:cNvSpPr txBox="1"/>
          <p:nvPr/>
        </p:nvSpPr>
        <p:spPr>
          <a:xfrm>
            <a:off x="7400121" y="4177667"/>
            <a:ext cx="82048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spc="-40" dirty="0">
                <a:solidFill>
                  <a:srgbClr val="C00000"/>
                </a:solidFill>
                <a:latin typeface="+mn-ea"/>
              </a:rPr>
              <a:t>Synergy</a:t>
            </a:r>
            <a:endParaRPr kumimoji="1" lang="ko-Kore-KR" altLang="en-US" spc="-4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54A2FE-FFFE-0249-8A72-D4DFFFFBFCC2}"/>
              </a:ext>
            </a:extLst>
          </p:cNvPr>
          <p:cNvSpPr txBox="1"/>
          <p:nvPr/>
        </p:nvSpPr>
        <p:spPr>
          <a:xfrm>
            <a:off x="7467600" y="57912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kumimoji="1" lang="ko-Kore-KR" altLang="en-US" spc="-4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5DB617-2E45-3AE3-143C-792E1B3546DD}"/>
              </a:ext>
            </a:extLst>
          </p:cNvPr>
          <p:cNvSpPr txBox="1"/>
          <p:nvPr/>
        </p:nvSpPr>
        <p:spPr>
          <a:xfrm>
            <a:off x="4485116" y="4940300"/>
            <a:ext cx="562333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6600" b="1" spc="-40" dirty="0">
                <a:latin typeface="+mn-ea"/>
              </a:rPr>
              <a:t>V</a:t>
            </a:r>
            <a:endParaRPr kumimoji="1" lang="ko-Kore-KR" altLang="en-US" sz="6600" b="1" spc="-4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7CD98-227E-76FE-8041-97D15995063B}"/>
              </a:ext>
            </a:extLst>
          </p:cNvPr>
          <p:cNvSpPr txBox="1"/>
          <p:nvPr/>
        </p:nvSpPr>
        <p:spPr>
          <a:xfrm>
            <a:off x="1816100" y="4876800"/>
            <a:ext cx="562333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6600" b="1" spc="-40" dirty="0">
                <a:latin typeface="+mn-ea"/>
              </a:rPr>
              <a:t>V</a:t>
            </a:r>
            <a:endParaRPr kumimoji="1" lang="ko-Kore-KR" altLang="en-US" sz="6600" b="1" spc="-4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82D2C9-9B89-0C16-6EC6-36E6262148FD}"/>
              </a:ext>
            </a:extLst>
          </p:cNvPr>
          <p:cNvSpPr txBox="1"/>
          <p:nvPr/>
        </p:nvSpPr>
        <p:spPr>
          <a:xfrm>
            <a:off x="7772400" y="4876800"/>
            <a:ext cx="377989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6600" b="1" spc="-40" dirty="0">
                <a:latin typeface="+mn-ea"/>
              </a:rPr>
              <a:t>?</a:t>
            </a:r>
            <a:endParaRPr kumimoji="1" lang="ko-Kore-KR" altLang="en-US" sz="6600" b="1" spc="-4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849FA6-2E6D-4607-674D-F6F0BEA6FA6A}"/>
              </a:ext>
            </a:extLst>
          </p:cNvPr>
          <p:cNvSpPr txBox="1"/>
          <p:nvPr/>
        </p:nvSpPr>
        <p:spPr>
          <a:xfrm>
            <a:off x="6854208" y="5979731"/>
            <a:ext cx="20671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Synergy</a:t>
            </a:r>
            <a:r>
              <a:rPr kumimoji="1" lang="ko-Kore-KR" altLang="en-US" spc="-40" dirty="0">
                <a:latin typeface="+mn-ea"/>
              </a:rPr>
              <a:t>를 무엇으로 </a:t>
            </a:r>
            <a:endParaRPr kumimoji="1" lang="en-US" altLang="ko-Kore-KR" spc="-40" dirty="0">
              <a:latin typeface="+mn-ea"/>
            </a:endParaRPr>
          </a:p>
          <a:p>
            <a:pPr algn="ctr"/>
            <a:r>
              <a:rPr kumimoji="1" lang="ko-Kore-KR" altLang="en-US" spc="-40" dirty="0">
                <a:latin typeface="+mn-ea"/>
              </a:rPr>
              <a:t>볼 수 있나</a:t>
            </a:r>
            <a:r>
              <a:rPr kumimoji="1" lang="en-US" altLang="ko-Kore-KR" spc="-40" dirty="0">
                <a:latin typeface="+mn-ea"/>
              </a:rPr>
              <a:t>?</a:t>
            </a:r>
            <a:endParaRPr kumimoji="1" lang="ko-Kore-KR" altLang="en-US" spc="-4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68274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DA36226-9A3F-2467-0B01-3E87EC63F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516E8D-3345-D3D0-E277-2C2A8CF89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71</a:t>
            </a:fld>
            <a:endParaRPr lang="ko-KR" alt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FBC9B72-27C3-31C2-AC87-A91EBD476980}"/>
              </a:ext>
            </a:extLst>
          </p:cNvPr>
          <p:cNvSpPr txBox="1"/>
          <p:nvPr/>
        </p:nvSpPr>
        <p:spPr>
          <a:xfrm>
            <a:off x="253623" y="239466"/>
            <a:ext cx="860094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z="2000" b="1" spc="-40" dirty="0">
                <a:latin typeface="+mn-ea"/>
              </a:rPr>
              <a:t>어떤 </a:t>
            </a:r>
            <a:r>
              <a:rPr kumimoji="1" lang="en-US" altLang="ko-Kore-KR" sz="2000" b="1" spc="-40" dirty="0">
                <a:latin typeface="+mn-ea"/>
              </a:rPr>
              <a:t>DP</a:t>
            </a:r>
            <a:r>
              <a:rPr kumimoji="1" lang="ko-Kore-KR" altLang="en-US" sz="2000" b="1" spc="-40" dirty="0">
                <a:latin typeface="+mn-ea"/>
              </a:rPr>
              <a:t>를 동시간대에 함께 수정하는지에 따라서 </a:t>
            </a:r>
            <a:r>
              <a:rPr kumimoji="1" lang="en-US" altLang="ko-Kore-KR" sz="2000" b="1" spc="-40" dirty="0">
                <a:latin typeface="+mn-ea"/>
              </a:rPr>
              <a:t>design effort</a:t>
            </a:r>
            <a:r>
              <a:rPr kumimoji="1" lang="ko-Kore-KR" altLang="en-US" sz="2000" b="1" spc="-40" dirty="0">
                <a:latin typeface="+mn-ea"/>
              </a:rPr>
              <a:t>가 달라진다</a:t>
            </a:r>
            <a:r>
              <a:rPr kumimoji="1" lang="en-US" altLang="ko-Kore-KR" sz="2000" b="1" spc="-40" dirty="0">
                <a:latin typeface="+mn-ea"/>
              </a:rPr>
              <a:t>?</a:t>
            </a:r>
            <a:endParaRPr kumimoji="1" lang="ko-Kore-KR" altLang="en-US" sz="2000" b="1" spc="-40" dirty="0">
              <a:latin typeface="+mn-ea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49C6A9E-17C2-C383-6CF2-7F76F80C0CD0}"/>
              </a:ext>
            </a:extLst>
          </p:cNvPr>
          <p:cNvSpPr txBox="1"/>
          <p:nvPr/>
        </p:nvSpPr>
        <p:spPr>
          <a:xfrm>
            <a:off x="644220" y="6113080"/>
            <a:ext cx="226549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reduced duration = 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C0ED525-A4C8-405E-AA29-49024DAA302D}"/>
              </a:ext>
            </a:extLst>
          </p:cNvPr>
          <p:cNvSpPr txBox="1"/>
          <p:nvPr/>
        </p:nvSpPr>
        <p:spPr>
          <a:xfrm>
            <a:off x="4248297" y="938887"/>
            <a:ext cx="4246282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ko-KR" altLang="en-US" spc="-40" dirty="0">
                <a:latin typeface="+mn-ea"/>
              </a:rPr>
              <a:t>동시간대에 여러 파라미터를 조절하면</a:t>
            </a:r>
            <a:endParaRPr kumimoji="1" lang="en-US" altLang="ko-KR" spc="-40" dirty="0">
              <a:latin typeface="+mn-ea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85B36A85-6CA4-45F3-604A-6B213C2C8EAE}"/>
              </a:ext>
            </a:extLst>
          </p:cNvPr>
          <p:cNvSpPr txBox="1"/>
          <p:nvPr/>
        </p:nvSpPr>
        <p:spPr>
          <a:xfrm>
            <a:off x="6198478" y="6113080"/>
            <a:ext cx="246766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additional duration = 3</a:t>
            </a:r>
            <a:endParaRPr kumimoji="1" lang="ko-Kore-KR" altLang="en-US" b="1" spc="-40" dirty="0">
              <a:latin typeface="+mn-ea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5BD5D22-E1F7-F4C4-A6E8-61FBA6164043}"/>
              </a:ext>
            </a:extLst>
          </p:cNvPr>
          <p:cNvSpPr txBox="1"/>
          <p:nvPr/>
        </p:nvSpPr>
        <p:spPr>
          <a:xfrm>
            <a:off x="3561306" y="4601277"/>
            <a:ext cx="20213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ko-Kore-KR" spc="-40" dirty="0">
                <a:latin typeface="+mn-ea"/>
              </a:rPr>
              <a:t>duration</a:t>
            </a:r>
            <a:br>
              <a:rPr kumimoji="1" lang="en-US" altLang="ko-Kore-KR" spc="-40" dirty="0">
                <a:latin typeface="+mn-ea"/>
              </a:rPr>
            </a:br>
            <a:r>
              <a:rPr kumimoji="1" lang="en-US" altLang="ko-Kore-KR" spc="-40" dirty="0">
                <a:latin typeface="+mn-ea"/>
              </a:rPr>
              <a:t>DP12 : 5 </a:t>
            </a:r>
            <a:r>
              <a:rPr kumimoji="1" lang="en-US" altLang="ko-KR" spc="-40" dirty="0">
                <a:latin typeface="+mn-ea"/>
              </a:rPr>
              <a:t>,</a:t>
            </a:r>
            <a:r>
              <a:rPr kumimoji="1" lang="en-US" altLang="ko-Kore-KR" spc="-40" dirty="0">
                <a:latin typeface="+mn-ea"/>
              </a:rPr>
              <a:t> DP13 : 10</a:t>
            </a:r>
            <a:endParaRPr kumimoji="1" lang="ko-Kore-KR" altLang="en-US" b="1" spc="-40" dirty="0">
              <a:latin typeface="+mn-ea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E8B7AFE-0768-8A39-10A7-8466DBDC351F}"/>
              </a:ext>
            </a:extLst>
          </p:cNvPr>
          <p:cNvSpPr txBox="1"/>
          <p:nvPr/>
        </p:nvSpPr>
        <p:spPr>
          <a:xfrm>
            <a:off x="648877" y="5786285"/>
            <a:ext cx="2328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- DP12 &amp; DP13 : 13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42EDCE8-7BF7-F407-3A35-E1D99F57BEB8}"/>
              </a:ext>
            </a:extLst>
          </p:cNvPr>
          <p:cNvSpPr txBox="1"/>
          <p:nvPr/>
        </p:nvSpPr>
        <p:spPr>
          <a:xfrm>
            <a:off x="6198478" y="5786286"/>
            <a:ext cx="2594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- DP12 &amp; DP13 : 18</a:t>
            </a:r>
          </a:p>
        </p:txBody>
      </p: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876B9D0C-7212-8925-8560-959650B3B740}"/>
              </a:ext>
            </a:extLst>
          </p:cNvPr>
          <p:cNvGrpSpPr/>
          <p:nvPr/>
        </p:nvGrpSpPr>
        <p:grpSpPr>
          <a:xfrm>
            <a:off x="215668" y="3687319"/>
            <a:ext cx="2610862" cy="1538201"/>
            <a:chOff x="215668" y="3687319"/>
            <a:chExt cx="2610862" cy="1538201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EA5DC5B-217C-CCD1-B73A-0BFA1DDEB2FB}"/>
                </a:ext>
              </a:extLst>
            </p:cNvPr>
            <p:cNvSpPr txBox="1"/>
            <p:nvPr/>
          </p:nvSpPr>
          <p:spPr>
            <a:xfrm>
              <a:off x="374016" y="3692783"/>
              <a:ext cx="97539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ore-KR" b="1" spc="-40" dirty="0">
                  <a:latin typeface="+mn-ea"/>
                </a:rPr>
                <a:t>direct</a:t>
              </a:r>
              <a:r>
                <a:rPr kumimoji="1" lang="ko-Kore-KR" altLang="en-US" b="1" spc="-40" dirty="0">
                  <a:latin typeface="+mn-ea"/>
                </a:rPr>
                <a:t> </a:t>
              </a:r>
              <a:r>
                <a:rPr kumimoji="1" lang="en-US" altLang="ko-Kore-KR" b="1" spc="-40" dirty="0">
                  <a:latin typeface="+mn-ea"/>
                </a:rPr>
                <a:t>DP</a:t>
              </a:r>
              <a:endParaRPr kumimoji="1" lang="ko-Kore-KR" altLang="en-US" b="1" spc="-40" dirty="0">
                <a:latin typeface="+mn-ea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72EF9BF-C556-547C-DF82-EE61A20B1319}"/>
                </a:ext>
              </a:extLst>
            </p:cNvPr>
            <p:cNvSpPr txBox="1"/>
            <p:nvPr/>
          </p:nvSpPr>
          <p:spPr>
            <a:xfrm>
              <a:off x="532341" y="4233089"/>
              <a:ext cx="52931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ore-KR" spc="-40" dirty="0">
                  <a:latin typeface="+mn-ea"/>
                </a:rPr>
                <a:t>DP11</a:t>
              </a:r>
              <a:endParaRPr kumimoji="1" lang="ko-Kore-KR" altLang="en-US" spc="-40" dirty="0">
                <a:latin typeface="+mn-ea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DBD2BE4-FD05-0857-968F-AE401EF7A532}"/>
                </a:ext>
              </a:extLst>
            </p:cNvPr>
            <p:cNvSpPr txBox="1"/>
            <p:nvPr/>
          </p:nvSpPr>
          <p:spPr>
            <a:xfrm>
              <a:off x="1598590" y="3736810"/>
              <a:ext cx="77899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ore-KR" b="1" spc="-40" dirty="0">
                  <a:latin typeface="+mn-ea"/>
                </a:rPr>
                <a:t>1</a:t>
              </a:r>
              <a:r>
                <a:rPr kumimoji="1" lang="en-US" altLang="ko-Kore-KR" b="1" spc="-40" baseline="30000" dirty="0">
                  <a:latin typeface="+mn-ea"/>
                </a:rPr>
                <a:t>st</a:t>
              </a:r>
              <a:r>
                <a:rPr kumimoji="1" lang="ko-Kore-KR" altLang="en-US" b="1" spc="-40" dirty="0">
                  <a:latin typeface="+mn-ea"/>
                </a:rPr>
                <a:t> 전파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D2BC731-0B86-E5B3-BE39-0180DF230C63}"/>
                </a:ext>
              </a:extLst>
            </p:cNvPr>
            <p:cNvSpPr txBox="1"/>
            <p:nvPr/>
          </p:nvSpPr>
          <p:spPr>
            <a:xfrm>
              <a:off x="532341" y="4751068"/>
              <a:ext cx="52931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ore-KR" spc="-40" dirty="0">
                  <a:latin typeface="+mn-ea"/>
                </a:rPr>
                <a:t>DP21</a:t>
              </a:r>
              <a:endParaRPr kumimoji="1" lang="ko-Kore-KR" altLang="en-US" spc="-40" dirty="0">
                <a:latin typeface="+mn-ea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7D6048D-5F33-5A69-8BA8-EFD5F603C791}"/>
                </a:ext>
              </a:extLst>
            </p:cNvPr>
            <p:cNvSpPr txBox="1"/>
            <p:nvPr/>
          </p:nvSpPr>
          <p:spPr>
            <a:xfrm>
              <a:off x="1757791" y="4103731"/>
              <a:ext cx="529312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ore-KR" spc="-40" dirty="0">
                  <a:latin typeface="+mn-ea"/>
                </a:rPr>
                <a:t>DP12</a:t>
              </a:r>
            </a:p>
            <a:p>
              <a:pPr algn="l"/>
              <a:r>
                <a:rPr kumimoji="1" lang="en-US" altLang="ko-Kore-KR" spc="-40" dirty="0">
                  <a:latin typeface="+mn-ea"/>
                </a:rPr>
                <a:t>DP13</a:t>
              </a:r>
              <a:endParaRPr kumimoji="1" lang="ko-Kore-KR" altLang="en-US" spc="-40" dirty="0">
                <a:latin typeface="+mn-ea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E6A9A99-E0A2-1CCD-ECE8-C4690543C8C0}"/>
                </a:ext>
              </a:extLst>
            </p:cNvPr>
            <p:cNvSpPr txBox="1"/>
            <p:nvPr/>
          </p:nvSpPr>
          <p:spPr>
            <a:xfrm>
              <a:off x="1757791" y="4751069"/>
              <a:ext cx="52931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ore-KR" spc="-40" dirty="0">
                  <a:latin typeface="+mn-ea"/>
                </a:rPr>
                <a:t>DP13</a:t>
              </a:r>
              <a:endParaRPr kumimoji="1" lang="ko-Kore-KR" altLang="en-US" spc="-40" dirty="0">
                <a:latin typeface="+mn-ea"/>
              </a:endParaRPr>
            </a:p>
          </p:txBody>
        </p: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017E74FC-B3F2-D996-D0B4-EDE7E0B4758E}"/>
                </a:ext>
              </a:extLst>
            </p:cNvPr>
            <p:cNvCxnSpPr>
              <a:cxnSpLocks/>
            </p:cNvCxnSpPr>
            <p:nvPr/>
          </p:nvCxnSpPr>
          <p:spPr>
            <a:xfrm>
              <a:off x="215668" y="3692783"/>
              <a:ext cx="0" cy="15327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CBAF38D5-F9F6-DA80-5ED3-DBA37048DA49}"/>
                </a:ext>
              </a:extLst>
            </p:cNvPr>
            <p:cNvCxnSpPr>
              <a:cxnSpLocks/>
            </p:cNvCxnSpPr>
            <p:nvPr/>
          </p:nvCxnSpPr>
          <p:spPr>
            <a:xfrm>
              <a:off x="1384592" y="3692783"/>
              <a:ext cx="0" cy="15327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804CA12F-9AE8-F1E5-3D21-A5284B1C3E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668" y="4056596"/>
              <a:ext cx="261086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75CB0A16-DD4F-89E0-2E4E-F4015A324A45}"/>
                </a:ext>
              </a:extLst>
            </p:cNvPr>
            <p:cNvSpPr txBox="1"/>
            <p:nvPr/>
          </p:nvSpPr>
          <p:spPr>
            <a:xfrm>
              <a:off x="1604750" y="4428951"/>
              <a:ext cx="135935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ore-KR" sz="3600" spc="-40" dirty="0">
                  <a:solidFill>
                    <a:srgbClr val="C00000"/>
                  </a:solidFill>
                  <a:latin typeface="+mn-ea"/>
                </a:rPr>
                <a:t>{</a:t>
              </a:r>
              <a:endParaRPr kumimoji="1" lang="ko-Kore-KR" altLang="en-US" sz="3600" spc="-40" dirty="0">
                <a:solidFill>
                  <a:srgbClr val="C00000"/>
                </a:solidFill>
                <a:latin typeface="+mn-ea"/>
              </a:endParaRPr>
            </a:p>
          </p:txBody>
        </p: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7BDAF8B-A376-3D8D-9973-CD3021981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668" y="5225520"/>
              <a:ext cx="261086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34">
              <a:extLst>
                <a:ext uri="{FF2B5EF4-FFF2-40B4-BE49-F238E27FC236}">
                  <a16:creationId xmlns:a16="http://schemas.microsoft.com/office/drawing/2014/main" id="{B85C324A-AADD-60B6-D423-ED954AF55D95}"/>
                </a:ext>
              </a:extLst>
            </p:cNvPr>
            <p:cNvCxnSpPr>
              <a:cxnSpLocks/>
              <a:stCxn id="66" idx="1"/>
              <a:endCxn id="69" idx="1"/>
            </p:cNvCxnSpPr>
            <p:nvPr/>
          </p:nvCxnSpPr>
          <p:spPr>
            <a:xfrm rot="10800000" flipV="1">
              <a:off x="532341" y="4371588"/>
              <a:ext cx="12700" cy="517979"/>
            </a:xfrm>
            <a:prstGeom prst="curvedConnector3">
              <a:avLst>
                <a:gd name="adj1" fmla="val 1800000"/>
              </a:avLst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0" name="오른쪽 대괄호[R] 129">
              <a:extLst>
                <a:ext uri="{FF2B5EF4-FFF2-40B4-BE49-F238E27FC236}">
                  <a16:creationId xmlns:a16="http://schemas.microsoft.com/office/drawing/2014/main" id="{BAE2B908-6DD0-A9D7-0F75-A0950F450384}"/>
                </a:ext>
              </a:extLst>
            </p:cNvPr>
            <p:cNvSpPr/>
            <p:nvPr/>
          </p:nvSpPr>
          <p:spPr>
            <a:xfrm>
              <a:off x="2584842" y="4233089"/>
              <a:ext cx="135936" cy="729829"/>
            </a:xfrm>
            <a:prstGeom prst="righ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0" name="직선 연결선[R] 149">
              <a:extLst>
                <a:ext uri="{FF2B5EF4-FFF2-40B4-BE49-F238E27FC236}">
                  <a16:creationId xmlns:a16="http://schemas.microsoft.com/office/drawing/2014/main" id="{6D184406-F0B6-2D1A-524E-BF6E912CB9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668" y="3687319"/>
              <a:ext cx="261086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[R] 150">
              <a:extLst>
                <a:ext uri="{FF2B5EF4-FFF2-40B4-BE49-F238E27FC236}">
                  <a16:creationId xmlns:a16="http://schemas.microsoft.com/office/drawing/2014/main" id="{EAA46DC0-390F-1116-F83E-FF6A607E7DDC}"/>
                </a:ext>
              </a:extLst>
            </p:cNvPr>
            <p:cNvCxnSpPr>
              <a:cxnSpLocks/>
            </p:cNvCxnSpPr>
            <p:nvPr/>
          </p:nvCxnSpPr>
          <p:spPr>
            <a:xfrm>
              <a:off x="2826530" y="3692783"/>
              <a:ext cx="0" cy="15327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95C9D060-E16A-32BF-7891-42CDF94695D3}"/>
              </a:ext>
            </a:extLst>
          </p:cNvPr>
          <p:cNvSpPr txBox="1"/>
          <p:nvPr/>
        </p:nvSpPr>
        <p:spPr>
          <a:xfrm>
            <a:off x="4507992" y="1386958"/>
            <a:ext cx="458613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pc="-40" dirty="0">
                <a:latin typeface="+mn-ea"/>
              </a:rPr>
              <a:t>1) Good effect</a:t>
            </a:r>
            <a:r>
              <a:rPr kumimoji="1" lang="ko-KR" altLang="en-US" spc="-40" dirty="0">
                <a:latin typeface="+mn-ea"/>
              </a:rPr>
              <a:t> </a:t>
            </a:r>
            <a:r>
              <a:rPr kumimoji="1" lang="en-US" altLang="ko-KR" spc="-40" dirty="0">
                <a:latin typeface="+mn-ea"/>
                <a:sym typeface="Wingdings" pitchFamily="2" charset="2"/>
              </a:rPr>
              <a:t> </a:t>
            </a:r>
            <a:r>
              <a:rPr kumimoji="1" lang="en-US" altLang="ko-KR" b="1" spc="-40" dirty="0">
                <a:latin typeface="+mn-ea"/>
                <a:sym typeface="Wingdings" pitchFamily="2" charset="2"/>
              </a:rPr>
              <a:t>synergy</a:t>
            </a:r>
            <a:r>
              <a:rPr kumimoji="1" lang="en-US" altLang="ko-KR" spc="-40" dirty="0">
                <a:latin typeface="+mn-ea"/>
                <a:sym typeface="Wingdings" pitchFamily="2" charset="2"/>
              </a:rPr>
              <a:t> (saving duration)</a:t>
            </a:r>
          </a:p>
          <a:p>
            <a:endParaRPr kumimoji="1" lang="en-US" altLang="ko-Kore-KR" spc="-40" dirty="0">
              <a:latin typeface="+mn-ea"/>
              <a:sym typeface="Wingdings" pitchFamily="2" charset="2"/>
            </a:endParaRPr>
          </a:p>
          <a:p>
            <a:r>
              <a:rPr kumimoji="1" lang="en-US" altLang="ko-KR" spc="-40" dirty="0">
                <a:latin typeface="+mn-ea"/>
              </a:rPr>
              <a:t>2)</a:t>
            </a:r>
            <a:r>
              <a:rPr kumimoji="1" lang="ko-KR" altLang="en-US" spc="-40" dirty="0">
                <a:latin typeface="+mn-ea"/>
              </a:rPr>
              <a:t> </a:t>
            </a:r>
            <a:r>
              <a:rPr kumimoji="1" lang="en-US" altLang="ko-KR" spc="-40" dirty="0">
                <a:latin typeface="+mn-ea"/>
              </a:rPr>
              <a:t>Negative effect  </a:t>
            </a:r>
            <a:r>
              <a:rPr kumimoji="1" lang="en-US" altLang="ko-KR" spc="-40" dirty="0">
                <a:latin typeface="+mn-ea"/>
                <a:sym typeface="Wingdings" pitchFamily="2" charset="2"/>
              </a:rPr>
              <a:t></a:t>
            </a:r>
            <a:r>
              <a:rPr kumimoji="1" lang="en-US" altLang="ko-KR" b="1" spc="-40" dirty="0">
                <a:latin typeface="+mn-ea"/>
                <a:sym typeface="Wingdings" pitchFamily="2" charset="2"/>
              </a:rPr>
              <a:t>reverse synergy </a:t>
            </a:r>
            <a:r>
              <a:rPr kumimoji="1" lang="en-US" altLang="ko-KR" spc="-40" dirty="0">
                <a:latin typeface="+mn-ea"/>
                <a:sym typeface="Wingdings" pitchFamily="2" charset="2"/>
              </a:rPr>
              <a:t>					    (increase duration)</a:t>
            </a:r>
          </a:p>
          <a:p>
            <a:endParaRPr kumimoji="1" lang="en-US" altLang="ko-Kore-KR" spc="-40" dirty="0">
              <a:latin typeface="+mn-ea"/>
              <a:sym typeface="Wingdings" pitchFamily="2" charset="2"/>
            </a:endParaRPr>
          </a:p>
          <a:p>
            <a:r>
              <a:rPr kumimoji="1" lang="en-US" altLang="ko-KR" spc="-40" dirty="0">
                <a:latin typeface="+mn-ea"/>
              </a:rPr>
              <a:t>3) </a:t>
            </a:r>
            <a:r>
              <a:rPr kumimoji="1" lang="en-US" altLang="ko-Kore-KR" spc="-40" dirty="0">
                <a:latin typeface="+mn-ea"/>
              </a:rPr>
              <a:t>Indifferent </a:t>
            </a:r>
            <a:r>
              <a:rPr kumimoji="1" lang="en-US" altLang="ko-KR" spc="-40" dirty="0">
                <a:latin typeface="+mn-ea"/>
                <a:sym typeface="Wingdings" pitchFamily="2" charset="2"/>
              </a:rPr>
              <a:t> (same duration)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761B9B87-1993-9FF9-EBC4-6B2C5EC03413}"/>
              </a:ext>
            </a:extLst>
          </p:cNvPr>
          <p:cNvSpPr txBox="1"/>
          <p:nvPr/>
        </p:nvSpPr>
        <p:spPr>
          <a:xfrm>
            <a:off x="1874052" y="3018386"/>
            <a:ext cx="141019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 err="1">
                <a:latin typeface="+mn-ea"/>
              </a:rPr>
              <a:t>DEM</a:t>
            </a:r>
            <a:r>
              <a:rPr kumimoji="1" lang="en-US" altLang="ko-Kore-KR" spc="-40" baseline="-25000" dirty="0" err="1">
                <a:latin typeface="+mn-ea"/>
              </a:rPr>
              <a:t>ij</a:t>
            </a:r>
            <a:r>
              <a:rPr kumimoji="1" lang="en-US" altLang="ko-Kore-KR" spc="-40" dirty="0">
                <a:latin typeface="+mn-ea"/>
              </a:rPr>
              <a:t> = </a:t>
            </a:r>
            <a:r>
              <a:rPr kumimoji="1" lang="en-US" altLang="ko-Kore-KR" spc="-40" dirty="0" err="1">
                <a:latin typeface="+mn-ea"/>
              </a:rPr>
              <a:t>DEM</a:t>
            </a:r>
            <a:r>
              <a:rPr kumimoji="1" lang="en-US" altLang="ko-Kore-KR" spc="-40" baseline="-25000" dirty="0" err="1">
                <a:latin typeface="+mn-ea"/>
              </a:rPr>
              <a:t>ji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3B1B281-3C37-A9B7-BF1D-47C56F536B47}"/>
              </a:ext>
            </a:extLst>
          </p:cNvPr>
          <p:cNvSpPr txBox="1"/>
          <p:nvPr/>
        </p:nvSpPr>
        <p:spPr>
          <a:xfrm>
            <a:off x="951618" y="765131"/>
            <a:ext cx="28519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Design Effort Matrix (=DEM)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19346971-68BC-E42E-A1E4-AD8BB23D2B07}"/>
              </a:ext>
            </a:extLst>
          </p:cNvPr>
          <p:cNvSpPr txBox="1"/>
          <p:nvPr/>
        </p:nvSpPr>
        <p:spPr>
          <a:xfrm>
            <a:off x="3421349" y="6113080"/>
            <a:ext cx="226549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reduced duration = 0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8EBB343-4D18-831B-EE46-A91D2913DC18}"/>
              </a:ext>
            </a:extLst>
          </p:cNvPr>
          <p:cNvSpPr txBox="1"/>
          <p:nvPr/>
        </p:nvSpPr>
        <p:spPr>
          <a:xfrm>
            <a:off x="3426006" y="5786285"/>
            <a:ext cx="2328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- DP12 &amp; DP13 : 15</a:t>
            </a:r>
          </a:p>
        </p:txBody>
      </p:sp>
      <p:cxnSp>
        <p:nvCxnSpPr>
          <p:cNvPr id="166" name="직선 연결선[R] 165">
            <a:extLst>
              <a:ext uri="{FF2B5EF4-FFF2-40B4-BE49-F238E27FC236}">
                <a16:creationId xmlns:a16="http://schemas.microsoft.com/office/drawing/2014/main" id="{F096722F-3DBC-D479-0FB4-C2FC0BC218EE}"/>
              </a:ext>
            </a:extLst>
          </p:cNvPr>
          <p:cNvCxnSpPr>
            <a:cxnSpLocks/>
          </p:cNvCxnSpPr>
          <p:nvPr/>
        </p:nvCxnSpPr>
        <p:spPr>
          <a:xfrm flipH="1">
            <a:off x="280983" y="3429000"/>
            <a:ext cx="863889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[R] 167">
            <a:extLst>
              <a:ext uri="{FF2B5EF4-FFF2-40B4-BE49-F238E27FC236}">
                <a16:creationId xmlns:a16="http://schemas.microsoft.com/office/drawing/2014/main" id="{F029C0BC-A51B-9A8F-23E8-D0ED132216A1}"/>
              </a:ext>
            </a:extLst>
          </p:cNvPr>
          <p:cNvCxnSpPr>
            <a:cxnSpLocks/>
            <a:stCxn id="143" idx="0"/>
            <a:endCxn id="139" idx="2"/>
          </p:cNvCxnSpPr>
          <p:nvPr/>
        </p:nvCxnSpPr>
        <p:spPr>
          <a:xfrm flipH="1" flipV="1">
            <a:off x="4572000" y="5155275"/>
            <a:ext cx="2923617" cy="6310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[R] 170">
            <a:extLst>
              <a:ext uri="{FF2B5EF4-FFF2-40B4-BE49-F238E27FC236}">
                <a16:creationId xmlns:a16="http://schemas.microsoft.com/office/drawing/2014/main" id="{DE0D6146-D134-36CA-8DF0-F45F5DEE829B}"/>
              </a:ext>
            </a:extLst>
          </p:cNvPr>
          <p:cNvCxnSpPr>
            <a:cxnSpLocks/>
            <a:stCxn id="139" idx="2"/>
            <a:endCxn id="141" idx="0"/>
          </p:cNvCxnSpPr>
          <p:nvPr/>
        </p:nvCxnSpPr>
        <p:spPr>
          <a:xfrm flipH="1">
            <a:off x="1812954" y="5155275"/>
            <a:ext cx="2759046" cy="63101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[R] 173">
            <a:extLst>
              <a:ext uri="{FF2B5EF4-FFF2-40B4-BE49-F238E27FC236}">
                <a16:creationId xmlns:a16="http://schemas.microsoft.com/office/drawing/2014/main" id="{31392EFF-89C0-729F-9550-A11D9A4D579F}"/>
              </a:ext>
            </a:extLst>
          </p:cNvPr>
          <p:cNvCxnSpPr>
            <a:cxnSpLocks/>
            <a:stCxn id="139" idx="2"/>
            <a:endCxn id="165" idx="0"/>
          </p:cNvCxnSpPr>
          <p:nvPr/>
        </p:nvCxnSpPr>
        <p:spPr>
          <a:xfrm>
            <a:off x="4572000" y="5155275"/>
            <a:ext cx="18083" cy="6310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1E7F8A86-B740-C397-945B-98A088DBB273}"/>
              </a:ext>
            </a:extLst>
          </p:cNvPr>
          <p:cNvSpPr txBox="1"/>
          <p:nvPr/>
        </p:nvSpPr>
        <p:spPr>
          <a:xfrm>
            <a:off x="5478018" y="3526270"/>
            <a:ext cx="353936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pc="-40" dirty="0">
                <a:solidFill>
                  <a:srgbClr val="7030A0"/>
                </a:solidFill>
                <a:latin typeface="+mn-ea"/>
              </a:rPr>
              <a:t>표 </a:t>
            </a:r>
            <a:r>
              <a:rPr kumimoji="1" lang="en-US" altLang="ko-Kore-KR" spc="-40" dirty="0">
                <a:solidFill>
                  <a:srgbClr val="7030A0"/>
                </a:solidFill>
                <a:latin typeface="+mn-ea"/>
              </a:rPr>
              <a:t>(relation </a:t>
            </a:r>
            <a:r>
              <a:rPr kumimoji="1" lang="ko-Kore-KR" altLang="en-US" spc="-40" dirty="0">
                <a:solidFill>
                  <a:srgbClr val="7030A0"/>
                </a:solidFill>
                <a:latin typeface="+mn-ea"/>
              </a:rPr>
              <a:t>정도가 너무 많아지나</a:t>
            </a:r>
            <a:r>
              <a:rPr kumimoji="1" lang="en-US" altLang="ko-Kore-KR" spc="-40" dirty="0">
                <a:solidFill>
                  <a:srgbClr val="7030A0"/>
                </a:solidFill>
                <a:latin typeface="+mn-ea"/>
              </a:rPr>
              <a:t>?</a:t>
            </a:r>
            <a:r>
              <a:rPr kumimoji="1" lang="en-US" altLang="ko-KR" spc="-40" dirty="0">
                <a:solidFill>
                  <a:srgbClr val="7030A0"/>
                </a:solidFill>
                <a:latin typeface="+mn-ea"/>
              </a:rPr>
              <a:t>)</a:t>
            </a:r>
            <a:endParaRPr kumimoji="1" lang="ko-Kore-KR" altLang="en-US" spc="-40" dirty="0">
              <a:solidFill>
                <a:srgbClr val="7030A0"/>
              </a:solidFill>
              <a:latin typeface="+mn-ea"/>
            </a:endParaRP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BE054C38-EBF4-B099-06C9-ABBCD799564B}"/>
              </a:ext>
            </a:extLst>
          </p:cNvPr>
          <p:cNvGraphicFramePr>
            <a:graphicFrameLocks noGrp="1"/>
          </p:cNvGraphicFramePr>
          <p:nvPr/>
        </p:nvGraphicFramePr>
        <p:xfrm>
          <a:off x="742504" y="1108007"/>
          <a:ext cx="3089198" cy="184113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4717">
                  <a:extLst>
                    <a:ext uri="{9D8B030D-6E8A-4147-A177-3AD203B41FA5}">
                      <a16:colId xmlns:a16="http://schemas.microsoft.com/office/drawing/2014/main" val="1223708999"/>
                    </a:ext>
                  </a:extLst>
                </a:gridCol>
                <a:gridCol w="559664">
                  <a:extLst>
                    <a:ext uri="{9D8B030D-6E8A-4147-A177-3AD203B41FA5}">
                      <a16:colId xmlns:a16="http://schemas.microsoft.com/office/drawing/2014/main" val="2132387630"/>
                    </a:ext>
                  </a:extLst>
                </a:gridCol>
                <a:gridCol w="425238">
                  <a:extLst>
                    <a:ext uri="{9D8B030D-6E8A-4147-A177-3AD203B41FA5}">
                      <a16:colId xmlns:a16="http://schemas.microsoft.com/office/drawing/2014/main" val="1372662273"/>
                    </a:ext>
                  </a:extLst>
                </a:gridCol>
                <a:gridCol w="408082">
                  <a:extLst>
                    <a:ext uri="{9D8B030D-6E8A-4147-A177-3AD203B41FA5}">
                      <a16:colId xmlns:a16="http://schemas.microsoft.com/office/drawing/2014/main" val="1999170121"/>
                    </a:ext>
                  </a:extLst>
                </a:gridCol>
                <a:gridCol w="442395">
                  <a:extLst>
                    <a:ext uri="{9D8B030D-6E8A-4147-A177-3AD203B41FA5}">
                      <a16:colId xmlns:a16="http://schemas.microsoft.com/office/drawing/2014/main" val="971049935"/>
                    </a:ext>
                  </a:extLst>
                </a:gridCol>
                <a:gridCol w="459551">
                  <a:extLst>
                    <a:ext uri="{9D8B030D-6E8A-4147-A177-3AD203B41FA5}">
                      <a16:colId xmlns:a16="http://schemas.microsoft.com/office/drawing/2014/main" val="2499008506"/>
                    </a:ext>
                  </a:extLst>
                </a:gridCol>
                <a:gridCol w="459551">
                  <a:extLst>
                    <a:ext uri="{9D8B030D-6E8A-4147-A177-3AD203B41FA5}">
                      <a16:colId xmlns:a16="http://schemas.microsoft.com/office/drawing/2014/main" val="3114795183"/>
                    </a:ext>
                  </a:extLst>
                </a:gridCol>
              </a:tblGrid>
              <a:tr h="3238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77" marR="40977" marT="20487" marB="2048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40977" marR="40977" marT="20487" marB="20487"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ore-KR" sz="1000" b="0" dirty="0">
                          <a:solidFill>
                            <a:schemeClr val="bg1"/>
                          </a:solidFill>
                          <a:latin typeface="+mj-lt"/>
                        </a:rPr>
                        <a:t>Comp. 1</a:t>
                      </a:r>
                      <a:endParaRPr lang="ko-Kore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87019" marR="87019" marT="43510" marB="43510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dirty="0">
                          <a:solidFill>
                            <a:schemeClr val="bg1"/>
                          </a:solidFill>
                          <a:latin typeface="+mj-lt"/>
                        </a:rPr>
                        <a:t>Comp. 2</a:t>
                      </a:r>
                      <a:endParaRPr lang="ko-Kore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87019" marR="87019" marT="43510" marB="43510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469483"/>
                  </a:ext>
                </a:extLst>
              </a:tr>
              <a:tr h="2872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77" marR="40977" marT="20487" marB="20487" vert="eaVert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0" dirty="0">
                          <a:latin typeface="+mj-lt"/>
                        </a:rPr>
                        <a:t>DP</a:t>
                      </a:r>
                      <a:endParaRPr lang="ko-Kore-KR" altLang="en-US" sz="1000" b="0" dirty="0">
                        <a:latin typeface="+mj-lt"/>
                      </a:endParaRPr>
                    </a:p>
                  </a:txBody>
                  <a:tcPr marL="40977" marR="40977" marT="20487" marB="204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latin typeface="+mj-lt"/>
                        </a:rPr>
                        <a:t>1</a:t>
                      </a:r>
                      <a:endParaRPr lang="ko-Kore-KR" altLang="en-US" sz="1000" b="0" dirty="0">
                        <a:latin typeface="+mj-lt"/>
                      </a:endParaRPr>
                    </a:p>
                  </a:txBody>
                  <a:tcPr marL="40977" marR="40977" marT="20487" marB="2048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0" dirty="0">
                          <a:latin typeface="+mj-lt"/>
                        </a:rPr>
                        <a:t>2</a:t>
                      </a:r>
                      <a:endParaRPr lang="ko-Kore-KR" altLang="en-US" sz="1000" b="0" dirty="0">
                        <a:latin typeface="+mj-lt"/>
                      </a:endParaRPr>
                    </a:p>
                  </a:txBody>
                  <a:tcPr marL="40977" marR="40977" marT="20487" marB="2048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0" dirty="0">
                          <a:latin typeface="+mj-lt"/>
                        </a:rPr>
                        <a:t>3</a:t>
                      </a:r>
                      <a:endParaRPr lang="ko-Kore-KR" altLang="en-US" sz="1000" b="0" dirty="0">
                        <a:latin typeface="+mj-lt"/>
                      </a:endParaRPr>
                    </a:p>
                  </a:txBody>
                  <a:tcPr marL="40977" marR="40977" marT="20487" marB="2048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latin typeface="+mj-lt"/>
                        </a:rPr>
                        <a:t>1</a:t>
                      </a:r>
                      <a:endParaRPr lang="ko-Kore-KR" altLang="en-US" sz="1000" b="0" dirty="0">
                        <a:latin typeface="+mj-lt"/>
                      </a:endParaRPr>
                    </a:p>
                  </a:txBody>
                  <a:tcPr marL="40977" marR="40977" marT="20487" marB="20487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0" dirty="0">
                          <a:latin typeface="+mj-lt"/>
                        </a:rPr>
                        <a:t>2</a:t>
                      </a:r>
                      <a:endParaRPr lang="ko-Kore-KR" altLang="en-US" sz="1000" b="0" dirty="0">
                        <a:latin typeface="+mj-lt"/>
                      </a:endParaRPr>
                    </a:p>
                  </a:txBody>
                  <a:tcPr marL="40977" marR="40977" marT="20487" marB="20487"/>
                </a:tc>
                <a:extLst>
                  <a:ext uri="{0D108BD9-81ED-4DB2-BD59-A6C34878D82A}">
                    <a16:rowId xmlns:a16="http://schemas.microsoft.com/office/drawing/2014/main" val="1509310541"/>
                  </a:ext>
                </a:extLst>
              </a:tr>
              <a:tr h="244828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Comp. 1</a:t>
                      </a:r>
                    </a:p>
                  </a:txBody>
                  <a:tcPr marL="87019" marR="87019" marT="43510" marB="43510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latin typeface="+mj-lt"/>
                        </a:rPr>
                        <a:t>1</a:t>
                      </a:r>
                      <a:endParaRPr lang="ko-Kore-KR" altLang="en-US" sz="1000" b="0" dirty="0">
                        <a:latin typeface="+mj-lt"/>
                      </a:endParaRPr>
                    </a:p>
                  </a:txBody>
                  <a:tcPr marL="40977" marR="40977" marT="20487" marB="2048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0" dirty="0">
                          <a:latin typeface="+mj-lt"/>
                        </a:rPr>
                        <a:t>x</a:t>
                      </a:r>
                      <a:endParaRPr lang="ko-Kore-KR" altLang="en-US" sz="1000" b="0" dirty="0">
                        <a:latin typeface="+mj-lt"/>
                      </a:endParaRPr>
                    </a:p>
                  </a:txBody>
                  <a:tcPr marL="40977" marR="40977" marT="20487" marB="204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0</a:t>
                      </a:r>
                      <a:endParaRPr lang="ko-Kore-KR" altLang="en-US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77" marR="40977" marT="20487" marB="20487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- </a:t>
                      </a:r>
                      <a:r>
                        <a:rPr lang="en-US" altLang="ko-Kore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ore-KR" altLang="en-US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77" marR="40977" marT="20487" marB="2048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000" b="0" dirty="0">
                        <a:latin typeface="+mj-lt"/>
                      </a:endParaRPr>
                    </a:p>
                  </a:txBody>
                  <a:tcPr marL="40977" marR="40977" marT="20487" marB="204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000" b="0" dirty="0">
                        <a:latin typeface="+mj-lt"/>
                      </a:endParaRPr>
                    </a:p>
                  </a:txBody>
                  <a:tcPr marL="40977" marR="40977" marT="20487" marB="20487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290227"/>
                  </a:ext>
                </a:extLst>
              </a:tr>
              <a:tr h="24482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0" dirty="0">
                          <a:latin typeface="+mj-lt"/>
                        </a:rPr>
                        <a:t>2</a:t>
                      </a:r>
                      <a:endParaRPr lang="ko-Kore-KR" altLang="en-US" sz="1000" b="0" dirty="0">
                        <a:latin typeface="+mj-lt"/>
                      </a:endParaRPr>
                    </a:p>
                  </a:txBody>
                  <a:tcPr marL="40977" marR="40977" marT="20487" marB="2048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0</a:t>
                      </a:r>
                      <a:endParaRPr lang="ko-Kore-KR" altLang="en-US" sz="1000" b="0" dirty="0">
                        <a:latin typeface="+mj-lt"/>
                      </a:endParaRPr>
                    </a:p>
                  </a:txBody>
                  <a:tcPr marL="40977" marR="40977" marT="20487" marB="204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000" b="0" dirty="0">
                        <a:latin typeface="+mj-lt"/>
                      </a:endParaRPr>
                    </a:p>
                  </a:txBody>
                  <a:tcPr marL="40977" marR="40977" marT="20487" marB="20487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+mj-lt"/>
                        </a:rPr>
                        <a:t> </a:t>
                      </a:r>
                      <a:r>
                        <a:rPr lang="en-US" altLang="ko-Kore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+ </a:t>
                      </a:r>
                      <a:r>
                        <a:rPr lang="en-US" altLang="ko-Kore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</a:t>
                      </a:r>
                      <a:endParaRPr lang="ko-Kore-KR" altLang="en-US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77" marR="40977" marT="20487" marB="2048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ore-KR" altLang="en-US" sz="1000" b="0" dirty="0">
                        <a:latin typeface="+mj-lt"/>
                      </a:endParaRPr>
                    </a:p>
                  </a:txBody>
                  <a:tcPr marL="40977" marR="40977" marT="20487" marB="204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000" b="0" dirty="0">
                        <a:latin typeface="+mj-lt"/>
                      </a:endParaRPr>
                    </a:p>
                  </a:txBody>
                  <a:tcPr marL="40977" marR="40977" marT="20487" marB="20487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766992"/>
                  </a:ext>
                </a:extLst>
              </a:tr>
              <a:tr h="24482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0" dirty="0">
                          <a:latin typeface="+mj-lt"/>
                        </a:rPr>
                        <a:t>3</a:t>
                      </a:r>
                      <a:endParaRPr lang="ko-Kore-KR" altLang="en-US" sz="1000" b="0" dirty="0">
                        <a:latin typeface="+mj-lt"/>
                      </a:endParaRPr>
                    </a:p>
                  </a:txBody>
                  <a:tcPr marL="40977" marR="40977" marT="20487" marB="2048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- </a:t>
                      </a:r>
                      <a:r>
                        <a:rPr lang="en-US" altLang="ko-Kore-KR" sz="1000" b="0" dirty="0">
                          <a:latin typeface="+mj-lt"/>
                        </a:rPr>
                        <a:t>0.</a:t>
                      </a:r>
                      <a:r>
                        <a:rPr lang="en-US" altLang="ko-KR" sz="1000" b="0" dirty="0">
                          <a:latin typeface="+mj-lt"/>
                        </a:rPr>
                        <a:t>2</a:t>
                      </a:r>
                      <a:endParaRPr lang="ko-Kore-KR" altLang="en-US" sz="1000" b="0" dirty="0">
                        <a:latin typeface="+mj-lt"/>
                      </a:endParaRPr>
                    </a:p>
                  </a:txBody>
                  <a:tcPr marL="40977" marR="40977" marT="20487" marB="204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+ </a:t>
                      </a:r>
                      <a:r>
                        <a:rPr lang="en-US" altLang="ko-Kore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</a:t>
                      </a:r>
                      <a:endParaRPr lang="ko-Kore-KR" altLang="en-US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77" marR="40977" marT="20487" marB="2048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000" b="0" dirty="0">
                        <a:latin typeface="+mj-lt"/>
                      </a:endParaRPr>
                    </a:p>
                  </a:txBody>
                  <a:tcPr marL="40977" marR="40977" marT="20487" marB="2048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0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40977" marR="40977" marT="20487" marB="204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000" b="0" dirty="0">
                        <a:latin typeface="+mj-lt"/>
                      </a:endParaRPr>
                    </a:p>
                  </a:txBody>
                  <a:tcPr marL="40977" marR="40977" marT="20487" marB="2048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105521"/>
                  </a:ext>
                </a:extLst>
              </a:tr>
              <a:tr h="24482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Comp.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ore-KR" altLang="en-US" sz="1000" b="0" dirty="0">
                        <a:latin typeface="+mj-lt"/>
                      </a:endParaRPr>
                    </a:p>
                  </a:txBody>
                  <a:tcPr marL="87019" marR="87019" marT="43510" marB="43510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latin typeface="+mj-lt"/>
                        </a:rPr>
                        <a:t>1</a:t>
                      </a:r>
                      <a:endParaRPr lang="ko-Kore-KR" altLang="en-US" sz="1000" b="0" dirty="0">
                        <a:latin typeface="+mj-lt"/>
                      </a:endParaRPr>
                    </a:p>
                  </a:txBody>
                  <a:tcPr marL="40977" marR="40977" marT="20487" marB="20487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000" b="0" dirty="0">
                        <a:latin typeface="+mj-lt"/>
                      </a:endParaRPr>
                    </a:p>
                  </a:txBody>
                  <a:tcPr marL="40977" marR="40977" marT="20487" marB="20487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rgbClr val="C00000"/>
                          </a:solidFill>
                          <a:latin typeface="+mj-lt"/>
                        </a:rPr>
                        <a:t>0</a:t>
                      </a:r>
                      <a:endParaRPr lang="ko-Kore-KR" altLang="en-US" sz="10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40977" marR="40977" marT="20487" marB="20487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000" b="0" dirty="0">
                        <a:latin typeface="+mj-lt"/>
                      </a:endParaRPr>
                    </a:p>
                  </a:txBody>
                  <a:tcPr marL="40977" marR="40977" marT="20487" marB="2048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000" b="0" dirty="0">
                        <a:latin typeface="+mj-lt"/>
                      </a:endParaRPr>
                    </a:p>
                  </a:txBody>
                  <a:tcPr marL="40977" marR="40977" marT="20487" marB="204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+ </a:t>
                      </a:r>
                      <a:r>
                        <a:rPr lang="en-US" altLang="ko-Kore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</a:t>
                      </a:r>
                      <a:endParaRPr lang="ko-Kore-KR" altLang="en-US" sz="1000" b="0" dirty="0">
                        <a:latin typeface="+mj-lt"/>
                      </a:endParaRPr>
                    </a:p>
                  </a:txBody>
                  <a:tcPr marL="40977" marR="40977" marT="20487" marB="2048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1473572"/>
                  </a:ext>
                </a:extLst>
              </a:tr>
              <a:tr h="250692">
                <a:tc vMerge="1">
                  <a:txBody>
                    <a:bodyPr/>
                    <a:lstStyle/>
                    <a:p>
                      <a:pPr algn="ctr"/>
                      <a:endParaRPr lang="ko-Kore-KR" altLang="en-US" sz="1800" b="0" dirty="0">
                        <a:latin typeface="+mj-lt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0" dirty="0">
                          <a:latin typeface="+mj-lt"/>
                        </a:rPr>
                        <a:t>2</a:t>
                      </a:r>
                      <a:endParaRPr lang="ko-Kore-KR" altLang="en-US" sz="1000" b="0" dirty="0">
                        <a:latin typeface="+mj-lt"/>
                      </a:endParaRPr>
                    </a:p>
                  </a:txBody>
                  <a:tcPr marL="40977" marR="40977" marT="20487" marB="20487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000" b="0" dirty="0">
                        <a:latin typeface="+mj-lt"/>
                      </a:endParaRPr>
                    </a:p>
                  </a:txBody>
                  <a:tcPr marL="40977" marR="40977" marT="20487" marB="20487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000" b="0" dirty="0">
                        <a:latin typeface="+mj-lt"/>
                      </a:endParaRPr>
                    </a:p>
                  </a:txBody>
                  <a:tcPr marL="40977" marR="40977" marT="20487" marB="20487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000" b="0" dirty="0">
                        <a:latin typeface="+mj-lt"/>
                      </a:endParaRPr>
                    </a:p>
                  </a:txBody>
                  <a:tcPr marL="40977" marR="40977" marT="20487" marB="2048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+ </a:t>
                      </a:r>
                      <a:r>
                        <a:rPr lang="en-US" altLang="ko-Kore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</a:t>
                      </a:r>
                      <a:endParaRPr lang="ko-Kore-KR" altLang="en-US" sz="1000" b="0" dirty="0">
                        <a:latin typeface="+mj-lt"/>
                      </a:endParaRPr>
                    </a:p>
                  </a:txBody>
                  <a:tcPr marL="40977" marR="40977" marT="20487" marB="204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000" b="0" dirty="0">
                        <a:latin typeface="+mj-lt"/>
                      </a:endParaRPr>
                    </a:p>
                  </a:txBody>
                  <a:tcPr marL="40977" marR="40977" marT="20487" marB="2048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87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77077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DA36226-9A3F-2467-0B01-3E87EC63F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516E8D-3345-D3D0-E277-2C2A8CF89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72</a:t>
            </a:fld>
            <a:endParaRPr lang="ko-KR" altLang="en-US" dirty="0"/>
          </a:p>
        </p:txBody>
      </p:sp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BDAB73E2-CAA1-D2DE-3C13-10FB676E2FB4}"/>
              </a:ext>
            </a:extLst>
          </p:cNvPr>
          <p:cNvGraphicFramePr>
            <a:graphicFrameLocks noGrp="1"/>
          </p:cNvGraphicFramePr>
          <p:nvPr/>
        </p:nvGraphicFramePr>
        <p:xfrm>
          <a:off x="5166990" y="796280"/>
          <a:ext cx="3625766" cy="216092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92855">
                  <a:extLst>
                    <a:ext uri="{9D8B030D-6E8A-4147-A177-3AD203B41FA5}">
                      <a16:colId xmlns:a16="http://schemas.microsoft.com/office/drawing/2014/main" val="1223708999"/>
                    </a:ext>
                  </a:extLst>
                </a:gridCol>
                <a:gridCol w="656873">
                  <a:extLst>
                    <a:ext uri="{9D8B030D-6E8A-4147-A177-3AD203B41FA5}">
                      <a16:colId xmlns:a16="http://schemas.microsoft.com/office/drawing/2014/main" val="2132387630"/>
                    </a:ext>
                  </a:extLst>
                </a:gridCol>
                <a:gridCol w="499098">
                  <a:extLst>
                    <a:ext uri="{9D8B030D-6E8A-4147-A177-3AD203B41FA5}">
                      <a16:colId xmlns:a16="http://schemas.microsoft.com/office/drawing/2014/main" val="1372662273"/>
                    </a:ext>
                  </a:extLst>
                </a:gridCol>
                <a:gridCol w="478963">
                  <a:extLst>
                    <a:ext uri="{9D8B030D-6E8A-4147-A177-3AD203B41FA5}">
                      <a16:colId xmlns:a16="http://schemas.microsoft.com/office/drawing/2014/main" val="1999170121"/>
                    </a:ext>
                  </a:extLst>
                </a:gridCol>
                <a:gridCol w="519235">
                  <a:extLst>
                    <a:ext uri="{9D8B030D-6E8A-4147-A177-3AD203B41FA5}">
                      <a16:colId xmlns:a16="http://schemas.microsoft.com/office/drawing/2014/main" val="971049935"/>
                    </a:ext>
                  </a:extLst>
                </a:gridCol>
                <a:gridCol w="539371">
                  <a:extLst>
                    <a:ext uri="{9D8B030D-6E8A-4147-A177-3AD203B41FA5}">
                      <a16:colId xmlns:a16="http://schemas.microsoft.com/office/drawing/2014/main" val="2499008506"/>
                    </a:ext>
                  </a:extLst>
                </a:gridCol>
                <a:gridCol w="539371">
                  <a:extLst>
                    <a:ext uri="{9D8B030D-6E8A-4147-A177-3AD203B41FA5}">
                      <a16:colId xmlns:a16="http://schemas.microsoft.com/office/drawing/2014/main" val="3114795183"/>
                    </a:ext>
                  </a:extLst>
                </a:gridCol>
              </a:tblGrid>
              <a:tr h="3801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2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095" marR="48095" marT="24046" marB="24046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48095" marR="48095" marT="24046" marB="24046"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bg1"/>
                          </a:solidFill>
                          <a:latin typeface="+mj-lt"/>
                        </a:rPr>
                        <a:t>Comp. 1</a:t>
                      </a:r>
                      <a:endParaRPr lang="ko-Kore-KR" altLang="en-US" sz="12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26134" marR="126134" marT="63067" marB="63067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0" dirty="0">
                          <a:solidFill>
                            <a:schemeClr val="bg1"/>
                          </a:solidFill>
                          <a:latin typeface="+mj-lt"/>
                        </a:rPr>
                        <a:t>Comp. 2</a:t>
                      </a:r>
                      <a:endParaRPr lang="ko-Kore-KR" altLang="en-US" sz="12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26134" marR="126134" marT="63067" marB="63067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469483"/>
                  </a:ext>
                </a:extLst>
              </a:tr>
              <a:tr h="3371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2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095" marR="48095" marT="24046" marB="24046" vert="eaVert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DP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48095" marR="48095" marT="24046" marB="2404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+mj-lt"/>
                        </a:rPr>
                        <a:t>1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48095" marR="48095" marT="24046" marB="24046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2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48095" marR="48095" marT="24046" marB="24046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3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48095" marR="48095" marT="24046" marB="24046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+mj-lt"/>
                        </a:rPr>
                        <a:t>1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48095" marR="48095" marT="24046" marB="24046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2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48095" marR="48095" marT="24046" marB="24046"/>
                </a:tc>
                <a:extLst>
                  <a:ext uri="{0D108BD9-81ED-4DB2-BD59-A6C34878D82A}">
                    <a16:rowId xmlns:a16="http://schemas.microsoft.com/office/drawing/2014/main" val="1509310541"/>
                  </a:ext>
                </a:extLst>
              </a:tr>
              <a:tr h="287352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Comp. 1</a:t>
                      </a:r>
                    </a:p>
                  </a:txBody>
                  <a:tcPr marL="126134" marR="126134" marT="63067" marB="63067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+mj-lt"/>
                        </a:rPr>
                        <a:t>1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48095" marR="48095" marT="24046" marB="24046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x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48095" marR="48095" marT="24046" marB="240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0</a:t>
                      </a:r>
                      <a:endParaRPr lang="ko-Kore-KR" altLang="en-US" sz="12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095" marR="48095" marT="24046" marB="24046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- </a:t>
                      </a:r>
                      <a:r>
                        <a:rPr lang="en-US" altLang="ko-Kore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ore-KR" altLang="en-US" sz="12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095" marR="48095" marT="24046" marB="24046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48095" marR="48095" marT="24046" marB="240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48095" marR="48095" marT="24046" marB="24046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290227"/>
                  </a:ext>
                </a:extLst>
              </a:tr>
              <a:tr h="28735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2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48095" marR="48095" marT="24046" marB="24046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0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48095" marR="48095" marT="24046" marB="240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48095" marR="48095" marT="24046" marB="2404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latin typeface="+mj-lt"/>
                        </a:rPr>
                        <a:t> </a:t>
                      </a:r>
                      <a:r>
                        <a:rPr lang="en-US" altLang="ko-Kore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+ </a:t>
                      </a:r>
                      <a:r>
                        <a:rPr lang="en-US" altLang="ko-Kore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</a:t>
                      </a:r>
                      <a:endParaRPr lang="ko-Kore-KR" altLang="en-US" sz="12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095" marR="48095" marT="24046" marB="24046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48095" marR="48095" marT="24046" marB="240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48095" marR="48095" marT="24046" marB="24046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766992"/>
                  </a:ext>
                </a:extLst>
              </a:tr>
              <a:tr h="28735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3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48095" marR="48095" marT="24046" marB="24046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- </a:t>
                      </a:r>
                      <a:r>
                        <a:rPr lang="en-US" altLang="ko-Kore-KR" sz="1200" b="0" dirty="0">
                          <a:latin typeface="+mj-lt"/>
                        </a:rPr>
                        <a:t>0.</a:t>
                      </a:r>
                      <a:r>
                        <a:rPr lang="en-US" altLang="ko-KR" sz="1200" b="0" dirty="0">
                          <a:latin typeface="+mj-lt"/>
                        </a:rPr>
                        <a:t>2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48095" marR="48095" marT="24046" marB="240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+ </a:t>
                      </a:r>
                      <a:r>
                        <a:rPr lang="en-US" altLang="ko-Kore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</a:t>
                      </a:r>
                      <a:endParaRPr lang="ko-Kore-KR" altLang="en-US" sz="12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095" marR="48095" marT="24046" marB="24046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48095" marR="48095" marT="24046" marB="24046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48095" marR="48095" marT="24046" marB="240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48095" marR="48095" marT="24046" marB="24046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105521"/>
                  </a:ext>
                </a:extLst>
              </a:tr>
              <a:tr h="287352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Comp.</a:t>
                      </a:r>
                      <a:r>
                        <a:rPr lang="en-US" altLang="ko-KR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126134" marR="126134" marT="63067" marB="63067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+mj-lt"/>
                        </a:rPr>
                        <a:t>1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48095" marR="48095" marT="24046" marB="24046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48095" marR="48095" marT="24046" marB="24046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rgbClr val="C00000"/>
                          </a:solidFill>
                          <a:latin typeface="+mj-lt"/>
                        </a:rPr>
                        <a:t>0</a:t>
                      </a:r>
                      <a:endParaRPr lang="ko-Kore-KR" altLang="en-US" sz="12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48095" marR="48095" marT="24046" marB="24046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48095" marR="48095" marT="24046" marB="24046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48095" marR="48095" marT="24046" marB="240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+ </a:t>
                      </a:r>
                      <a:r>
                        <a:rPr lang="en-US" altLang="ko-Kore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48095" marR="48095" marT="24046" marB="24046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1473572"/>
                  </a:ext>
                </a:extLst>
              </a:tr>
              <a:tr h="294235">
                <a:tc vMerge="1">
                  <a:txBody>
                    <a:bodyPr/>
                    <a:lstStyle/>
                    <a:p>
                      <a:pPr algn="ctr"/>
                      <a:endParaRPr lang="ko-Kore-KR" altLang="en-US" sz="1800" b="0" dirty="0">
                        <a:latin typeface="+mj-lt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j-lt"/>
                        </a:rPr>
                        <a:t>2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48095" marR="48095" marT="24046" marB="24046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48095" marR="48095" marT="24046" marB="24046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48095" marR="48095" marT="24046" marB="24046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latin typeface="+mj-lt"/>
                      </a:endParaRPr>
                    </a:p>
                  </a:txBody>
                  <a:tcPr marL="48095" marR="48095" marT="24046" marB="24046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+ </a:t>
                      </a:r>
                      <a:r>
                        <a:rPr lang="en-US" altLang="ko-Kore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48095" marR="48095" marT="24046" marB="240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200" b="0" dirty="0">
                        <a:latin typeface="+mj-lt"/>
                      </a:endParaRPr>
                    </a:p>
                  </a:txBody>
                  <a:tcPr marL="48095" marR="48095" marT="24046" marB="24046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87819"/>
                  </a:ext>
                </a:extLst>
              </a:tr>
            </a:tbl>
          </a:graphicData>
        </a:graphic>
      </p:graphicFrame>
      <p:sp>
        <p:nvSpPr>
          <p:cNvPr id="163" name="TextBox 162">
            <a:extLst>
              <a:ext uri="{FF2B5EF4-FFF2-40B4-BE49-F238E27FC236}">
                <a16:creationId xmlns:a16="http://schemas.microsoft.com/office/drawing/2014/main" id="{63B1B281-3C37-A9B7-BF1D-47C56F536B47}"/>
              </a:ext>
            </a:extLst>
          </p:cNvPr>
          <p:cNvSpPr txBox="1"/>
          <p:nvPr/>
        </p:nvSpPr>
        <p:spPr>
          <a:xfrm>
            <a:off x="5166990" y="426950"/>
            <a:ext cx="37139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Design Effort Synergy Matrix (=DEM)</a:t>
            </a:r>
            <a:endParaRPr kumimoji="1" lang="ko-Kore-KR" altLang="en-US" spc="-40" dirty="0">
              <a:latin typeface="+mn-ea"/>
            </a:endParaRPr>
          </a:p>
        </p:txBody>
      </p:sp>
      <p:cxnSp>
        <p:nvCxnSpPr>
          <p:cNvPr id="166" name="직선 연결선[R] 165">
            <a:extLst>
              <a:ext uri="{FF2B5EF4-FFF2-40B4-BE49-F238E27FC236}">
                <a16:creationId xmlns:a16="http://schemas.microsoft.com/office/drawing/2014/main" id="{F096722F-3DBC-D479-0FB4-C2FC0BC218EE}"/>
              </a:ext>
            </a:extLst>
          </p:cNvPr>
          <p:cNvCxnSpPr>
            <a:cxnSpLocks/>
          </p:cNvCxnSpPr>
          <p:nvPr/>
        </p:nvCxnSpPr>
        <p:spPr>
          <a:xfrm flipH="1">
            <a:off x="280983" y="5300499"/>
            <a:ext cx="863889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EDEFAC85-B12E-CAEC-F1D1-C6B7667172FE}"/>
              </a:ext>
            </a:extLst>
          </p:cNvPr>
          <p:cNvGraphicFramePr>
            <a:graphicFrameLocks noGrp="1"/>
          </p:cNvGraphicFramePr>
          <p:nvPr/>
        </p:nvGraphicFramePr>
        <p:xfrm>
          <a:off x="484784" y="903630"/>
          <a:ext cx="3999101" cy="201944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5391">
                  <a:extLst>
                    <a:ext uri="{9D8B030D-6E8A-4147-A177-3AD203B41FA5}">
                      <a16:colId xmlns:a16="http://schemas.microsoft.com/office/drawing/2014/main" val="1223708999"/>
                    </a:ext>
                  </a:extLst>
                </a:gridCol>
                <a:gridCol w="769705">
                  <a:extLst>
                    <a:ext uri="{9D8B030D-6E8A-4147-A177-3AD203B41FA5}">
                      <a16:colId xmlns:a16="http://schemas.microsoft.com/office/drawing/2014/main" val="2132387630"/>
                    </a:ext>
                  </a:extLst>
                </a:gridCol>
                <a:gridCol w="546801">
                  <a:extLst>
                    <a:ext uri="{9D8B030D-6E8A-4147-A177-3AD203B41FA5}">
                      <a16:colId xmlns:a16="http://schemas.microsoft.com/office/drawing/2014/main" val="1372662273"/>
                    </a:ext>
                  </a:extLst>
                </a:gridCol>
                <a:gridCol w="546801">
                  <a:extLst>
                    <a:ext uri="{9D8B030D-6E8A-4147-A177-3AD203B41FA5}">
                      <a16:colId xmlns:a16="http://schemas.microsoft.com/office/drawing/2014/main" val="1999170121"/>
                    </a:ext>
                  </a:extLst>
                </a:gridCol>
                <a:gridCol w="546801">
                  <a:extLst>
                    <a:ext uri="{9D8B030D-6E8A-4147-A177-3AD203B41FA5}">
                      <a16:colId xmlns:a16="http://schemas.microsoft.com/office/drawing/2014/main" val="971049935"/>
                    </a:ext>
                  </a:extLst>
                </a:gridCol>
                <a:gridCol w="546801">
                  <a:extLst>
                    <a:ext uri="{9D8B030D-6E8A-4147-A177-3AD203B41FA5}">
                      <a16:colId xmlns:a16="http://schemas.microsoft.com/office/drawing/2014/main" val="2499008506"/>
                    </a:ext>
                  </a:extLst>
                </a:gridCol>
                <a:gridCol w="546801">
                  <a:extLst>
                    <a:ext uri="{9D8B030D-6E8A-4147-A177-3AD203B41FA5}">
                      <a16:colId xmlns:a16="http://schemas.microsoft.com/office/drawing/2014/main" val="3114795183"/>
                    </a:ext>
                  </a:extLst>
                </a:gridCol>
              </a:tblGrid>
              <a:tr h="2712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</a:t>
                      </a:r>
                      <a:endParaRPr lang="ko-Kore-KR" altLang="en-US" sz="11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082" marR="64082" marT="32041" marB="32041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64082" marR="64082" marT="32041" marB="32041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chemeClr val="bg1"/>
                          </a:solidFill>
                          <a:latin typeface="+mj-lt"/>
                        </a:rPr>
                        <a:t>Comp. 1</a:t>
                      </a:r>
                      <a:endParaRPr lang="ko-Kore-KR" altLang="en-US" sz="11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86253" marR="86253" marT="43126" marB="43126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dirty="0">
                          <a:solidFill>
                            <a:schemeClr val="bg1"/>
                          </a:solidFill>
                          <a:latin typeface="+mj-lt"/>
                        </a:rPr>
                        <a:t>Comp. 2</a:t>
                      </a:r>
                      <a:endParaRPr lang="ko-Kore-KR" altLang="en-US" sz="11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86253" marR="86253" marT="43126" marB="43126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469483"/>
                  </a:ext>
                </a:extLst>
              </a:tr>
              <a:tr h="3882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1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082" marR="64082" marT="32041" marB="32041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DP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/>
                </a:tc>
                <a:extLst>
                  <a:ext uri="{0D108BD9-81ED-4DB2-BD59-A6C34878D82A}">
                    <a16:rowId xmlns:a16="http://schemas.microsoft.com/office/drawing/2014/main" val="1509310541"/>
                  </a:ext>
                </a:extLst>
              </a:tr>
              <a:tr h="271284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Comp. 1</a:t>
                      </a:r>
                    </a:p>
                  </a:txBody>
                  <a:tcPr marL="86253" marR="86253" marT="43126" marB="43126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/>
                </a:tc>
                <a:extLst>
                  <a:ext uri="{0D108BD9-81ED-4DB2-BD59-A6C34878D82A}">
                    <a16:rowId xmlns:a16="http://schemas.microsoft.com/office/drawing/2014/main" val="971290227"/>
                  </a:ext>
                </a:extLst>
              </a:tr>
              <a:tr h="27128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0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/>
                </a:tc>
                <a:extLst>
                  <a:ext uri="{0D108BD9-81ED-4DB2-BD59-A6C34878D82A}">
                    <a16:rowId xmlns:a16="http://schemas.microsoft.com/office/drawing/2014/main" val="3409766992"/>
                  </a:ext>
                </a:extLst>
              </a:tr>
              <a:tr h="2489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1</a:t>
                      </a:r>
                      <a:endParaRPr lang="ko-Kore-KR" altLang="en-US" sz="11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64082" marR="64082" marT="32041" marB="32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ore-KR" altLang="en-US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082" marR="64082" marT="32041" marB="320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105521"/>
                  </a:ext>
                </a:extLst>
              </a:tr>
              <a:tr h="31934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Comp.</a:t>
                      </a:r>
                      <a:r>
                        <a:rPr lang="en-US" altLang="ko-KR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86253" marR="86253" marT="43126" marB="43126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solidFill>
                            <a:srgbClr val="C00000"/>
                          </a:solidFill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64082" marR="64082" marT="32041" marB="320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31473572"/>
                  </a:ext>
                </a:extLst>
              </a:tr>
              <a:tr h="248994">
                <a:tc vMerge="1">
                  <a:txBody>
                    <a:bodyPr/>
                    <a:lstStyle/>
                    <a:p>
                      <a:pPr algn="ctr"/>
                      <a:endParaRPr lang="ko-Kore-KR" altLang="en-US" sz="1800" b="0" dirty="0">
                        <a:latin typeface="+mj-lt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64082" marR="64082" marT="32041" marB="320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2878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A66871C-CA05-933F-8476-CF70D8E3D818}"/>
              </a:ext>
            </a:extLst>
          </p:cNvPr>
          <p:cNvSpPr txBox="1"/>
          <p:nvPr/>
        </p:nvSpPr>
        <p:spPr>
          <a:xfrm>
            <a:off x="507834" y="421324"/>
            <a:ext cx="397605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spc="-40" dirty="0">
                <a:latin typeface="+mn-ea"/>
              </a:rPr>
              <a:t>DP</a:t>
            </a:r>
            <a:r>
              <a:rPr kumimoji="1" lang="ko-Kore-KR" altLang="en-US" spc="-40" dirty="0">
                <a:latin typeface="+mn-ea"/>
              </a:rPr>
              <a:t> 비례관계 </a:t>
            </a:r>
            <a:r>
              <a:rPr kumimoji="1" lang="en-US" altLang="ko-Kore-KR" spc="-40" dirty="0">
                <a:latin typeface="+mn-ea"/>
              </a:rPr>
              <a:t>M</a:t>
            </a:r>
            <a:r>
              <a:rPr kumimoji="1" lang="en-US" altLang="ko-KR" spc="-40" dirty="0">
                <a:latin typeface="+mn-ea"/>
              </a:rPr>
              <a:t>atrix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6EFFD-3299-65AA-4116-1BE71AB5502F}"/>
              </a:ext>
            </a:extLst>
          </p:cNvPr>
          <p:cNvSpPr txBox="1"/>
          <p:nvPr/>
        </p:nvSpPr>
        <p:spPr>
          <a:xfrm>
            <a:off x="1548951" y="3109692"/>
            <a:ext cx="52610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DP_A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115EDB-2606-1BE5-F1F6-60ED52AA5F65}"/>
              </a:ext>
            </a:extLst>
          </p:cNvPr>
          <p:cNvSpPr txBox="1"/>
          <p:nvPr/>
        </p:nvSpPr>
        <p:spPr>
          <a:xfrm>
            <a:off x="1564981" y="3982664"/>
            <a:ext cx="51007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DP_B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142864-5A9F-DB87-7574-11754BE403DE}"/>
              </a:ext>
            </a:extLst>
          </p:cNvPr>
          <p:cNvSpPr txBox="1"/>
          <p:nvPr/>
        </p:nvSpPr>
        <p:spPr>
          <a:xfrm>
            <a:off x="2863507" y="3546178"/>
            <a:ext cx="53893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solidFill>
                  <a:srgbClr val="C00000"/>
                </a:solidFill>
                <a:latin typeface="+mn-ea"/>
              </a:rPr>
              <a:t>DP_C</a:t>
            </a:r>
            <a:endParaRPr kumimoji="1" lang="ko-Kore-KR" altLang="en-US" b="1" spc="-40" dirty="0">
              <a:solidFill>
                <a:srgbClr val="C00000"/>
              </a:solidFill>
              <a:latin typeface="+mn-ea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81F2861-712E-B306-D86C-F8BDB10A96EE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2075057" y="3248192"/>
            <a:ext cx="788450" cy="436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07A325D-3714-90CB-23AE-33D28335CDAA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2075057" y="3684678"/>
            <a:ext cx="788450" cy="436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075596E-21D6-AC86-196D-58A493B42D36}"/>
              </a:ext>
            </a:extLst>
          </p:cNvPr>
          <p:cNvSpPr txBox="1"/>
          <p:nvPr/>
        </p:nvSpPr>
        <p:spPr>
          <a:xfrm>
            <a:off x="7656780" y="3293962"/>
            <a:ext cx="52610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DP_A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88A2DD-487B-4191-FF80-21DC0600DB58}"/>
              </a:ext>
            </a:extLst>
          </p:cNvPr>
          <p:cNvSpPr txBox="1"/>
          <p:nvPr/>
        </p:nvSpPr>
        <p:spPr>
          <a:xfrm>
            <a:off x="7672810" y="3912516"/>
            <a:ext cx="51007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DP_B</a:t>
            </a:r>
            <a:endParaRPr kumimoji="1" lang="ko-Kore-KR" altLang="en-US" spc="-40" dirty="0">
              <a:latin typeface="+mn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277641D-09AA-0249-4AEA-D0B53313E167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>
            <a:off x="7919833" y="3570961"/>
            <a:ext cx="8015" cy="3415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6EE1AB-F9AB-6793-B24C-F4B596EC8BCB}"/>
              </a:ext>
            </a:extLst>
          </p:cNvPr>
          <p:cNvSpPr txBox="1"/>
          <p:nvPr/>
        </p:nvSpPr>
        <p:spPr>
          <a:xfrm>
            <a:off x="545391" y="5787641"/>
            <a:ext cx="407617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ko-Kore-KR" altLang="en-US" spc="-40" dirty="0">
                <a:latin typeface="+mn-ea"/>
              </a:rPr>
              <a:t>간접적인 </a:t>
            </a:r>
            <a:r>
              <a:rPr kumimoji="1" lang="en-US" altLang="ko-Kore-KR" spc="-40" dirty="0">
                <a:latin typeface="+mn-ea"/>
              </a:rPr>
              <a:t>DP</a:t>
            </a:r>
            <a:r>
              <a:rPr kumimoji="1" lang="ko-Kore-KR" altLang="en-US" spc="-40" dirty="0">
                <a:latin typeface="+mn-ea"/>
              </a:rPr>
              <a:t>흐름을 고려한 방향성 확인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1159C3-761E-F918-D7DA-B5AB932BE9F4}"/>
              </a:ext>
            </a:extLst>
          </p:cNvPr>
          <p:cNvSpPr txBox="1"/>
          <p:nvPr/>
        </p:nvSpPr>
        <p:spPr>
          <a:xfrm>
            <a:off x="4930663" y="5787640"/>
            <a:ext cx="407617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</a:t>
            </a:r>
            <a:r>
              <a:rPr kumimoji="1" lang="ko-Kore-KR" altLang="en-US" spc="-40" dirty="0">
                <a:latin typeface="+mn-ea"/>
              </a:rPr>
              <a:t>를 동시간에 </a:t>
            </a:r>
            <a:r>
              <a:rPr kumimoji="1" lang="en-US" altLang="ko-Kore-KR" spc="-40" dirty="0">
                <a:latin typeface="+mn-ea"/>
              </a:rPr>
              <a:t>redesign </a:t>
            </a:r>
            <a:r>
              <a:rPr kumimoji="1" lang="ko-Kore-KR" altLang="en-US" spc="-40" dirty="0">
                <a:latin typeface="+mn-ea"/>
              </a:rPr>
              <a:t>할때의</a:t>
            </a:r>
            <a:r>
              <a:rPr kumimoji="1" lang="en-US" altLang="ko-Kore-KR" spc="-40" dirty="0">
                <a:latin typeface="+mn-ea"/>
              </a:rPr>
              <a:t> synergy</a:t>
            </a:r>
            <a:endParaRPr kumimoji="1" lang="ko-Kore-KR" altLang="en-US" spc="-40" dirty="0">
              <a:latin typeface="+mn-ea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2D91FA54-A378-5312-6A2E-B9C4088035D3}"/>
              </a:ext>
            </a:extLst>
          </p:cNvPr>
          <p:cNvCxnSpPr>
            <a:cxnSpLocks/>
          </p:cNvCxnSpPr>
          <p:nvPr/>
        </p:nvCxnSpPr>
        <p:spPr>
          <a:xfrm flipH="1">
            <a:off x="1548951" y="4678707"/>
            <a:ext cx="185348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36880C55-512E-4229-71ED-F0CACEA840B9}"/>
              </a:ext>
            </a:extLst>
          </p:cNvPr>
          <p:cNvCxnSpPr>
            <a:cxnSpLocks/>
          </p:cNvCxnSpPr>
          <p:nvPr/>
        </p:nvCxnSpPr>
        <p:spPr>
          <a:xfrm flipV="1">
            <a:off x="1682496" y="4498848"/>
            <a:ext cx="0" cy="3383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EADA42A-248E-09F9-AC6D-2857E4B4E742}"/>
              </a:ext>
            </a:extLst>
          </p:cNvPr>
          <p:cNvCxnSpPr>
            <a:cxnSpLocks/>
          </p:cNvCxnSpPr>
          <p:nvPr/>
        </p:nvCxnSpPr>
        <p:spPr>
          <a:xfrm flipV="1">
            <a:off x="3145536" y="4498848"/>
            <a:ext cx="0" cy="3383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CF67E74-9579-8977-03BB-E320F7C28CE5}"/>
              </a:ext>
            </a:extLst>
          </p:cNvPr>
          <p:cNvSpPr txBox="1"/>
          <p:nvPr/>
        </p:nvSpPr>
        <p:spPr>
          <a:xfrm>
            <a:off x="1548951" y="4927077"/>
            <a:ext cx="32925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T</a:t>
            </a:r>
            <a:r>
              <a:rPr kumimoji="1" lang="en-US" altLang="ko-KR" spc="-40" dirty="0">
                <a:latin typeface="+mn-ea"/>
              </a:rPr>
              <a:t>-1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B54F28-4076-98EA-F5BE-946CA44F7305}"/>
              </a:ext>
            </a:extLst>
          </p:cNvPr>
          <p:cNvSpPr txBox="1"/>
          <p:nvPr/>
        </p:nvSpPr>
        <p:spPr>
          <a:xfrm>
            <a:off x="3086385" y="4927077"/>
            <a:ext cx="1183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T</a:t>
            </a:r>
            <a:endParaRPr kumimoji="1" lang="ko-Kore-KR" altLang="en-US" spc="-40" dirty="0">
              <a:latin typeface="+mn-ea"/>
            </a:endParaRPr>
          </a:p>
        </p:txBody>
      </p: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606EF427-55B7-07BD-13B9-36BBBB579839}"/>
              </a:ext>
            </a:extLst>
          </p:cNvPr>
          <p:cNvCxnSpPr>
            <a:cxnSpLocks/>
          </p:cNvCxnSpPr>
          <p:nvPr/>
        </p:nvCxnSpPr>
        <p:spPr>
          <a:xfrm flipH="1">
            <a:off x="6331263" y="4678707"/>
            <a:ext cx="185348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A0DDDA50-99A7-5E3E-86F9-350983563E8E}"/>
              </a:ext>
            </a:extLst>
          </p:cNvPr>
          <p:cNvCxnSpPr>
            <a:cxnSpLocks/>
          </p:cNvCxnSpPr>
          <p:nvPr/>
        </p:nvCxnSpPr>
        <p:spPr>
          <a:xfrm flipV="1">
            <a:off x="6464808" y="4498848"/>
            <a:ext cx="0" cy="3383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9A8F11F0-6BBD-D964-7C18-7ABABE2AB8F9}"/>
              </a:ext>
            </a:extLst>
          </p:cNvPr>
          <p:cNvCxnSpPr>
            <a:cxnSpLocks/>
          </p:cNvCxnSpPr>
          <p:nvPr/>
        </p:nvCxnSpPr>
        <p:spPr>
          <a:xfrm flipV="1">
            <a:off x="7927848" y="4498848"/>
            <a:ext cx="0" cy="3383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23D6651-75F1-8AA4-866A-7E12F7B5BE7E}"/>
              </a:ext>
            </a:extLst>
          </p:cNvPr>
          <p:cNvSpPr txBox="1"/>
          <p:nvPr/>
        </p:nvSpPr>
        <p:spPr>
          <a:xfrm>
            <a:off x="6331263" y="4927077"/>
            <a:ext cx="32925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T</a:t>
            </a:r>
            <a:r>
              <a:rPr kumimoji="1" lang="en-US" altLang="ko-KR" spc="-40" dirty="0">
                <a:latin typeface="+mn-ea"/>
              </a:rPr>
              <a:t>-1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75CF87A-CAEF-A763-1A2D-A7BC273E947E}"/>
              </a:ext>
            </a:extLst>
          </p:cNvPr>
          <p:cNvSpPr txBox="1"/>
          <p:nvPr/>
        </p:nvSpPr>
        <p:spPr>
          <a:xfrm>
            <a:off x="7868697" y="4927077"/>
            <a:ext cx="1183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T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9559426-C1FE-097D-171C-7671B9A59B06}"/>
              </a:ext>
            </a:extLst>
          </p:cNvPr>
          <p:cNvSpPr txBox="1"/>
          <p:nvPr/>
        </p:nvSpPr>
        <p:spPr>
          <a:xfrm>
            <a:off x="1741632" y="3379086"/>
            <a:ext cx="15677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latin typeface="+mn-ea"/>
              </a:rPr>
              <a:t>+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567050C-7DA7-A073-E4C7-E76AF3D38B6B}"/>
              </a:ext>
            </a:extLst>
          </p:cNvPr>
          <p:cNvSpPr txBox="1"/>
          <p:nvPr/>
        </p:nvSpPr>
        <p:spPr>
          <a:xfrm>
            <a:off x="1803539" y="4248425"/>
            <a:ext cx="8944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latin typeface="+mn-ea"/>
              </a:rPr>
              <a:t>-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2525BBF-C0A7-1D13-9836-061CE3E65C23}"/>
              </a:ext>
            </a:extLst>
          </p:cNvPr>
          <p:cNvSpPr txBox="1"/>
          <p:nvPr/>
        </p:nvSpPr>
        <p:spPr>
          <a:xfrm>
            <a:off x="2378856" y="3128907"/>
            <a:ext cx="21095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latin typeface="+mn-ea"/>
              </a:rPr>
              <a:t>-1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AA6A87-C57C-CA15-28E4-06CC7117AF30}"/>
              </a:ext>
            </a:extLst>
          </p:cNvPr>
          <p:cNvSpPr txBox="1"/>
          <p:nvPr/>
        </p:nvSpPr>
        <p:spPr>
          <a:xfrm>
            <a:off x="2432426" y="3950709"/>
            <a:ext cx="12150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latin typeface="+mn-ea"/>
              </a:rPr>
              <a:t>1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972104-93A4-EDBA-DE50-725BB0B9B200}"/>
              </a:ext>
            </a:extLst>
          </p:cNvPr>
          <p:cNvSpPr txBox="1"/>
          <p:nvPr/>
        </p:nvSpPr>
        <p:spPr>
          <a:xfrm>
            <a:off x="3005052" y="3851852"/>
            <a:ext cx="21095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ko-KR" spc="-40" dirty="0">
                <a:latin typeface="+mn-ea"/>
              </a:rPr>
              <a:t>-1</a:t>
            </a:r>
            <a:endParaRPr kumimoji="1" lang="ko-Kore-KR" altLang="en-US" spc="-4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312301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052F3888-E625-A17A-9E24-8135C0905ED4}"/>
              </a:ext>
            </a:extLst>
          </p:cNvPr>
          <p:cNvSpPr txBox="1">
            <a:spLocks/>
          </p:cNvSpPr>
          <p:nvPr/>
        </p:nvSpPr>
        <p:spPr>
          <a:xfrm>
            <a:off x="3755" y="57957"/>
            <a:ext cx="8798214" cy="461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ore-KR" sz="2000" dirty="0"/>
              <a:t>Synergy ( share</a:t>
            </a:r>
            <a:r>
              <a:rPr lang="en-US" altLang="ko-KR" sz="2000" dirty="0"/>
              <a:t>) </a:t>
            </a:r>
            <a:r>
              <a:rPr lang="ko-KR" altLang="en-US" sz="2000" dirty="0"/>
              <a:t>한다고 항상 좋은가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D0D1A7E-4E16-67D6-CB47-1DC04CAB04AA}"/>
              </a:ext>
            </a:extLst>
          </p:cNvPr>
          <p:cNvSpPr txBox="1"/>
          <p:nvPr/>
        </p:nvSpPr>
        <p:spPr>
          <a:xfrm>
            <a:off x="1737750" y="1574141"/>
            <a:ext cx="48442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</a:t>
            </a:r>
            <a:r>
              <a:rPr kumimoji="1" lang="ko-Kore-KR" altLang="en-US" spc="-40" dirty="0">
                <a:latin typeface="+mn-ea"/>
              </a:rPr>
              <a:t> </a:t>
            </a:r>
            <a:r>
              <a:rPr kumimoji="1" lang="en-US" altLang="ko-KR" spc="-40" dirty="0">
                <a:latin typeface="+mn-ea"/>
              </a:rPr>
              <a:t>6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AFB5A62-E5BB-68F0-D576-883EBBFB683E}"/>
              </a:ext>
            </a:extLst>
          </p:cNvPr>
          <p:cNvSpPr txBox="1"/>
          <p:nvPr/>
        </p:nvSpPr>
        <p:spPr>
          <a:xfrm>
            <a:off x="1481087" y="1001431"/>
            <a:ext cx="148341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Combination 1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6544AD-B1CA-AD52-CB8B-C96881EDEE57}"/>
              </a:ext>
            </a:extLst>
          </p:cNvPr>
          <p:cNvSpPr txBox="1"/>
          <p:nvPr/>
        </p:nvSpPr>
        <p:spPr>
          <a:xfrm>
            <a:off x="2559553" y="2037129"/>
            <a:ext cx="48442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</a:t>
            </a:r>
            <a:r>
              <a:rPr kumimoji="1" lang="ko-Kore-KR" altLang="en-US" spc="-40" dirty="0">
                <a:latin typeface="+mn-ea"/>
              </a:rPr>
              <a:t> </a:t>
            </a:r>
            <a:r>
              <a:rPr kumimoji="1" lang="en-US" altLang="ko-KR" spc="-40" dirty="0">
                <a:latin typeface="+mn-ea"/>
              </a:rPr>
              <a:t>7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60BDAD-261B-6044-3E44-C533A8538E1A}"/>
              </a:ext>
            </a:extLst>
          </p:cNvPr>
          <p:cNvSpPr txBox="1"/>
          <p:nvPr/>
        </p:nvSpPr>
        <p:spPr>
          <a:xfrm>
            <a:off x="8102938" y="2037129"/>
            <a:ext cx="48442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</a:t>
            </a:r>
            <a:r>
              <a:rPr kumimoji="1" lang="ko-Kore-KR" altLang="en-US" spc="-40" dirty="0">
                <a:latin typeface="+mn-ea"/>
              </a:rPr>
              <a:t> </a:t>
            </a:r>
            <a:r>
              <a:rPr kumimoji="1" lang="en-US" altLang="ko-KR" spc="-40" dirty="0">
                <a:latin typeface="+mn-ea"/>
              </a:rPr>
              <a:t>4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FE2816-C7D4-94B3-8872-4A00C8EB0A62}"/>
              </a:ext>
            </a:extLst>
          </p:cNvPr>
          <p:cNvSpPr txBox="1"/>
          <p:nvPr/>
        </p:nvSpPr>
        <p:spPr>
          <a:xfrm>
            <a:off x="7304284" y="1574141"/>
            <a:ext cx="48442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</a:t>
            </a:r>
            <a:r>
              <a:rPr kumimoji="1" lang="ko-Kore-KR" altLang="en-US" spc="-40" dirty="0">
                <a:latin typeface="+mn-ea"/>
              </a:rPr>
              <a:t> </a:t>
            </a:r>
            <a:r>
              <a:rPr kumimoji="1" lang="en-US" altLang="ko-KR" spc="-40" dirty="0">
                <a:latin typeface="+mn-ea"/>
              </a:rPr>
              <a:t>3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15F87B-517E-2FF2-56BA-7088DDC9B819}"/>
              </a:ext>
            </a:extLst>
          </p:cNvPr>
          <p:cNvSpPr txBox="1"/>
          <p:nvPr/>
        </p:nvSpPr>
        <p:spPr>
          <a:xfrm>
            <a:off x="7304284" y="2037129"/>
            <a:ext cx="48442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</a:t>
            </a:r>
            <a:r>
              <a:rPr kumimoji="1" lang="ko-Kore-KR" altLang="en-US" spc="-40" dirty="0">
                <a:latin typeface="+mn-ea"/>
              </a:rPr>
              <a:t> </a:t>
            </a:r>
            <a:r>
              <a:rPr kumimoji="1" lang="en-US" altLang="ko-KR" spc="-40" dirty="0">
                <a:latin typeface="+mn-ea"/>
              </a:rPr>
              <a:t>3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FC89DB-4942-3FD1-915D-996C6A676985}"/>
              </a:ext>
            </a:extLst>
          </p:cNvPr>
          <p:cNvSpPr txBox="1"/>
          <p:nvPr/>
        </p:nvSpPr>
        <p:spPr>
          <a:xfrm>
            <a:off x="6389884" y="1574141"/>
            <a:ext cx="48442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</a:t>
            </a:r>
            <a:r>
              <a:rPr kumimoji="1" lang="ko-Kore-KR" altLang="en-US" spc="-40" dirty="0">
                <a:latin typeface="+mn-ea"/>
              </a:rPr>
              <a:t> </a:t>
            </a:r>
            <a:r>
              <a:rPr kumimoji="1" lang="en-US" altLang="ko-KR" spc="-40" dirty="0">
                <a:latin typeface="+mn-ea"/>
              </a:rPr>
              <a:t>2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BDFC65-1DA4-EF68-36D6-64DC6C209EC9}"/>
              </a:ext>
            </a:extLst>
          </p:cNvPr>
          <p:cNvSpPr txBox="1"/>
          <p:nvPr/>
        </p:nvSpPr>
        <p:spPr>
          <a:xfrm>
            <a:off x="6389884" y="2037129"/>
            <a:ext cx="48442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</a:t>
            </a:r>
            <a:r>
              <a:rPr kumimoji="1" lang="ko-Kore-KR" altLang="en-US" spc="-40" dirty="0">
                <a:latin typeface="+mn-ea"/>
              </a:rPr>
              <a:t> </a:t>
            </a:r>
            <a:r>
              <a:rPr kumimoji="1" lang="en-US" altLang="ko-KR" spc="-40" dirty="0">
                <a:latin typeface="+mn-ea"/>
              </a:rPr>
              <a:t>2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C7A94D-8230-C938-8CEA-48F0255DAE6A}"/>
              </a:ext>
            </a:extLst>
          </p:cNvPr>
          <p:cNvSpPr txBox="1"/>
          <p:nvPr/>
        </p:nvSpPr>
        <p:spPr>
          <a:xfrm>
            <a:off x="5579656" y="1574141"/>
            <a:ext cx="48442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</a:t>
            </a:r>
            <a:r>
              <a:rPr kumimoji="1" lang="ko-Kore-KR" altLang="en-US" spc="-40" dirty="0">
                <a:latin typeface="+mn-ea"/>
              </a:rPr>
              <a:t> </a:t>
            </a:r>
            <a:r>
              <a:rPr kumimoji="1" lang="en-US" altLang="ko-KR" spc="-40" dirty="0">
                <a:latin typeface="+mn-ea"/>
              </a:rPr>
              <a:t>1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7BCBEC-777B-2CAC-B4FD-C42974BCFCA0}"/>
              </a:ext>
            </a:extLst>
          </p:cNvPr>
          <p:cNvSpPr txBox="1"/>
          <p:nvPr/>
        </p:nvSpPr>
        <p:spPr>
          <a:xfrm>
            <a:off x="5389346" y="1001431"/>
            <a:ext cx="148341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Combination 2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398FE5-D15E-DE63-56B1-CB0635C51872}"/>
              </a:ext>
            </a:extLst>
          </p:cNvPr>
          <p:cNvSpPr txBox="1"/>
          <p:nvPr/>
        </p:nvSpPr>
        <p:spPr>
          <a:xfrm>
            <a:off x="556634" y="1574141"/>
            <a:ext cx="68736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FR1-1)</a:t>
            </a:r>
            <a:endParaRPr kumimoji="1" lang="ko-Kore-KR" altLang="en-US" b="1" spc="-40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74F78B-2B88-6591-225F-613725880373}"/>
              </a:ext>
            </a:extLst>
          </p:cNvPr>
          <p:cNvSpPr txBox="1"/>
          <p:nvPr/>
        </p:nvSpPr>
        <p:spPr>
          <a:xfrm>
            <a:off x="556634" y="2025554"/>
            <a:ext cx="68736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FR2-1)</a:t>
            </a:r>
            <a:endParaRPr kumimoji="1" lang="ko-Kore-KR" altLang="en-US" b="1" spc="-40" dirty="0">
              <a:latin typeface="+mn-ea"/>
            </a:endParaRPr>
          </a:p>
        </p:txBody>
      </p: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12B40568-C3BA-6B6C-FD59-28EEC9A35C92}"/>
              </a:ext>
            </a:extLst>
          </p:cNvPr>
          <p:cNvCxnSpPr>
            <a:cxnSpLocks/>
          </p:cNvCxnSpPr>
          <p:nvPr/>
        </p:nvCxnSpPr>
        <p:spPr>
          <a:xfrm>
            <a:off x="243068" y="2586468"/>
            <a:ext cx="8577784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A8204D0-9CCB-D85B-FD53-621BCD718EA5}"/>
              </a:ext>
            </a:extLst>
          </p:cNvPr>
          <p:cNvSpPr txBox="1"/>
          <p:nvPr/>
        </p:nvSpPr>
        <p:spPr>
          <a:xfrm>
            <a:off x="1903642" y="3224441"/>
            <a:ext cx="106920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{DP6, DP7}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B16AE1-2ACA-955C-24AC-85A4AEC3A04C}"/>
              </a:ext>
            </a:extLst>
          </p:cNvPr>
          <p:cNvSpPr txBox="1"/>
          <p:nvPr/>
        </p:nvSpPr>
        <p:spPr>
          <a:xfrm>
            <a:off x="6336821" y="3224441"/>
            <a:ext cx="213039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{DP1, DP2, DP3, DP4}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77F96C-5A7E-CC5F-6282-02F80208FDD3}"/>
              </a:ext>
            </a:extLst>
          </p:cNvPr>
          <p:cNvSpPr txBox="1"/>
          <p:nvPr/>
        </p:nvSpPr>
        <p:spPr>
          <a:xfrm>
            <a:off x="453756" y="3863925"/>
            <a:ext cx="106740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# of share</a:t>
            </a:r>
            <a:endParaRPr kumimoji="1" lang="ko-Kore-KR" altLang="en-US" b="1" spc="-40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8724B4-909B-A861-61B5-E2DC80D8065F}"/>
              </a:ext>
            </a:extLst>
          </p:cNvPr>
          <p:cNvSpPr txBox="1"/>
          <p:nvPr/>
        </p:nvSpPr>
        <p:spPr>
          <a:xfrm>
            <a:off x="729216" y="4518136"/>
            <a:ext cx="51648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# DP</a:t>
            </a:r>
            <a:endParaRPr kumimoji="1" lang="ko-Kore-KR" altLang="en-US" b="1" spc="-40" dirty="0"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14F5E89-D3CE-C0D7-8062-592B18CA0C7C}"/>
              </a:ext>
            </a:extLst>
          </p:cNvPr>
          <p:cNvSpPr txBox="1"/>
          <p:nvPr/>
        </p:nvSpPr>
        <p:spPr>
          <a:xfrm>
            <a:off x="2351842" y="3820520"/>
            <a:ext cx="17280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ore-KR" sz="2400" b="1" spc="-40" dirty="0">
                <a:latin typeface="+mn-ea"/>
              </a:rPr>
              <a:t>0</a:t>
            </a:r>
            <a:endParaRPr kumimoji="1" lang="ko-Kore-KR" altLang="en-US" sz="2400" b="1" spc="-40" dirty="0"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2C9A59-4454-E076-7660-722A0FB0D067}"/>
              </a:ext>
            </a:extLst>
          </p:cNvPr>
          <p:cNvSpPr txBox="1"/>
          <p:nvPr/>
        </p:nvSpPr>
        <p:spPr>
          <a:xfrm>
            <a:off x="7291919" y="3863925"/>
            <a:ext cx="1728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400" b="1" spc="-40" dirty="0">
                <a:latin typeface="+mn-ea"/>
              </a:rPr>
              <a:t>2</a:t>
            </a:r>
            <a:endParaRPr kumimoji="1" lang="ko-Kore-KR" altLang="en-US" sz="2400" b="1" spc="-40" dirty="0"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2D99D9-3B29-A319-3001-13D16FA8E04E}"/>
              </a:ext>
            </a:extLst>
          </p:cNvPr>
          <p:cNvSpPr txBox="1"/>
          <p:nvPr/>
        </p:nvSpPr>
        <p:spPr>
          <a:xfrm>
            <a:off x="2351842" y="4471969"/>
            <a:ext cx="17280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ore-KR" sz="2400" b="1" spc="-40" dirty="0">
                <a:latin typeface="+mn-ea"/>
              </a:rPr>
              <a:t>2</a:t>
            </a:r>
            <a:endParaRPr kumimoji="1" lang="ko-Kore-KR" altLang="en-US" sz="2400" b="1" spc="-40" dirty="0"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DF64713-BB87-B6CF-3041-AEE5DCFF5974}"/>
              </a:ext>
            </a:extLst>
          </p:cNvPr>
          <p:cNvSpPr txBox="1"/>
          <p:nvPr/>
        </p:nvSpPr>
        <p:spPr>
          <a:xfrm>
            <a:off x="7291919" y="4518135"/>
            <a:ext cx="1728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400" b="1" spc="-40" dirty="0">
                <a:latin typeface="+mn-ea"/>
              </a:rPr>
              <a:t>4</a:t>
            </a:r>
            <a:endParaRPr kumimoji="1" lang="ko-Kore-KR" altLang="en-US" sz="2400" b="1" spc="-40" dirty="0"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F5C9C91-0088-E711-259F-9394465F3C0C}"/>
              </a:ext>
            </a:extLst>
          </p:cNvPr>
          <p:cNvSpPr/>
          <p:nvPr/>
        </p:nvSpPr>
        <p:spPr>
          <a:xfrm>
            <a:off x="6307233" y="1516839"/>
            <a:ext cx="649729" cy="972274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E0A95C7-8A9B-6B6F-8EF1-81691269160D}"/>
              </a:ext>
            </a:extLst>
          </p:cNvPr>
          <p:cNvSpPr/>
          <p:nvPr/>
        </p:nvSpPr>
        <p:spPr>
          <a:xfrm>
            <a:off x="7198484" y="1516839"/>
            <a:ext cx="649729" cy="972274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4E9B1A4-46CD-8AA9-1A6E-5F8635940339}"/>
              </a:ext>
            </a:extLst>
          </p:cNvPr>
          <p:cNvSpPr txBox="1"/>
          <p:nvPr/>
        </p:nvSpPr>
        <p:spPr>
          <a:xfrm>
            <a:off x="6131055" y="5064162"/>
            <a:ext cx="23643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ko-Kore-KR" spc="-40" dirty="0">
                <a:latin typeface="+mn-ea"/>
              </a:rPr>
              <a:t>Share </a:t>
            </a:r>
            <a:r>
              <a:rPr kumimoji="1" lang="ko-Kore-KR" altLang="en-US" spc="-40" dirty="0">
                <a:latin typeface="+mn-ea"/>
              </a:rPr>
              <a:t>해도 고려해야할 </a:t>
            </a:r>
            <a:endParaRPr kumimoji="1" lang="en-US" altLang="ko-Kore-KR" spc="-40" dirty="0">
              <a:latin typeface="+mn-ea"/>
            </a:endParaRPr>
          </a:p>
          <a:p>
            <a:pPr algn="ctr"/>
            <a:r>
              <a:rPr kumimoji="1" lang="en-US" altLang="ko-Kore-KR" spc="-40" dirty="0">
                <a:latin typeface="+mn-ea"/>
              </a:rPr>
              <a:t>DP</a:t>
            </a:r>
            <a:r>
              <a:rPr kumimoji="1" lang="ko-Kore-KR" altLang="en-US" spc="-40" dirty="0">
                <a:latin typeface="+mn-ea"/>
              </a:rPr>
              <a:t>가 많음</a:t>
            </a:r>
            <a:r>
              <a:rPr kumimoji="1" lang="en-US" altLang="ko-Kore-KR" spc="-40" dirty="0">
                <a:latin typeface="+mn-ea"/>
              </a:rPr>
              <a:t>.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50439F-AADD-2DDA-C858-B320BD44D4D3}"/>
              </a:ext>
            </a:extLst>
          </p:cNvPr>
          <p:cNvSpPr txBox="1"/>
          <p:nvPr/>
        </p:nvSpPr>
        <p:spPr>
          <a:xfrm>
            <a:off x="1605159" y="5979133"/>
            <a:ext cx="603011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Share</a:t>
            </a:r>
            <a:r>
              <a:rPr kumimoji="1" lang="ko-Kore-KR" altLang="en-US" spc="-40" dirty="0">
                <a:latin typeface="+mn-ea"/>
              </a:rPr>
              <a:t> 가 좋은건</a:t>
            </a:r>
            <a:r>
              <a:rPr kumimoji="1" lang="en-US" altLang="ko-Kore-KR" spc="-40" dirty="0">
                <a:latin typeface="+mn-ea"/>
              </a:rPr>
              <a:t>, </a:t>
            </a:r>
            <a:r>
              <a:rPr kumimoji="1" lang="ko-Kore-KR" altLang="en-US" spc="-40" dirty="0">
                <a:latin typeface="+mn-ea"/>
              </a:rPr>
              <a:t>단지 각각 처리했을 때보다 같이 하면 중복</a:t>
            </a:r>
            <a:endParaRPr kumimoji="1" lang="en-US" altLang="ko-Kore-KR" spc="-40" dirty="0">
              <a:latin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D1F83B-1255-89B0-6534-A4B9577055CA}"/>
              </a:ext>
            </a:extLst>
          </p:cNvPr>
          <p:cNvSpPr txBox="1">
            <a:spLocks/>
          </p:cNvSpPr>
          <p:nvPr/>
        </p:nvSpPr>
        <p:spPr>
          <a:xfrm>
            <a:off x="4230814" y="1657565"/>
            <a:ext cx="552879" cy="461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VS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202142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DA36226-9A3F-2467-0B01-3E87EC63F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516E8D-3345-D3D0-E277-2C2A8CF89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74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3BD0DE-AC27-145A-3D4E-49B91BC459FD}"/>
              </a:ext>
            </a:extLst>
          </p:cNvPr>
          <p:cNvSpPr txBox="1"/>
          <p:nvPr/>
        </p:nvSpPr>
        <p:spPr>
          <a:xfrm>
            <a:off x="5168899" y="579052"/>
            <a:ext cx="387232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latin typeface="+mn-ea"/>
              </a:rPr>
              <a:t>1) </a:t>
            </a:r>
            <a:r>
              <a:rPr kumimoji="1" lang="en-US" altLang="ko-Kore-KR" spc="-40" dirty="0">
                <a:latin typeface="+mn-ea"/>
              </a:rPr>
              <a:t>FR</a:t>
            </a:r>
            <a:r>
              <a:rPr kumimoji="1" lang="en-US" altLang="ko-Kore-KR" spc="-40" baseline="-25000" dirty="0">
                <a:latin typeface="+mn-ea"/>
              </a:rPr>
              <a:t>11</a:t>
            </a:r>
            <a:r>
              <a:rPr kumimoji="1" lang="en-US" altLang="ko-Kore-KR" spc="-40" dirty="0">
                <a:latin typeface="+mn-ea"/>
              </a:rPr>
              <a:t> &amp; FR</a:t>
            </a:r>
            <a:r>
              <a:rPr kumimoji="1" lang="en-US" altLang="ko-Kore-KR" spc="-40" baseline="-25000" dirty="0">
                <a:latin typeface="+mn-ea"/>
              </a:rPr>
              <a:t>23</a:t>
            </a:r>
            <a:r>
              <a:rPr kumimoji="1" lang="en-US" altLang="ko-Kore-KR" spc="-40" dirty="0">
                <a:latin typeface="+mn-ea"/>
              </a:rPr>
              <a:t> </a:t>
            </a:r>
            <a:r>
              <a:rPr kumimoji="1" lang="en-US" altLang="ko-KR" spc="-40" dirty="0">
                <a:latin typeface="+mn-ea"/>
              </a:rPr>
              <a:t>={</a:t>
            </a:r>
            <a:r>
              <a:rPr kumimoji="1" lang="en-US" altLang="ko-KR" spc="-40" dirty="0">
                <a:solidFill>
                  <a:srgbClr val="C00000"/>
                </a:solidFill>
                <a:latin typeface="+mn-ea"/>
              </a:rPr>
              <a:t>DP</a:t>
            </a:r>
            <a:r>
              <a:rPr kumimoji="1" lang="en-US" altLang="ko-KR" spc="-40" baseline="-25000" dirty="0">
                <a:solidFill>
                  <a:srgbClr val="C00000"/>
                </a:solidFill>
                <a:latin typeface="+mn-ea"/>
              </a:rPr>
              <a:t>11</a:t>
            </a:r>
            <a:r>
              <a:rPr kumimoji="1" lang="en-US" altLang="ko-KR" spc="-40" dirty="0">
                <a:solidFill>
                  <a:srgbClr val="C00000"/>
                </a:solidFill>
                <a:latin typeface="+mn-ea"/>
              </a:rPr>
              <a:t>, DP</a:t>
            </a:r>
            <a:r>
              <a:rPr kumimoji="1" lang="en-US" altLang="ko-KR" spc="-40" baseline="-25000" dirty="0">
                <a:solidFill>
                  <a:srgbClr val="C00000"/>
                </a:solidFill>
                <a:latin typeface="+mn-ea"/>
              </a:rPr>
              <a:t>21</a:t>
            </a:r>
            <a:r>
              <a:rPr kumimoji="1" lang="en-US" altLang="ko-KR" spc="-40" dirty="0">
                <a:solidFill>
                  <a:srgbClr val="C00000"/>
                </a:solidFill>
                <a:latin typeface="+mn-ea"/>
              </a:rPr>
              <a:t>, DP</a:t>
            </a:r>
            <a:r>
              <a:rPr kumimoji="1" lang="en-US" altLang="ko-KR" spc="-40" baseline="-25000" dirty="0">
                <a:solidFill>
                  <a:srgbClr val="C00000"/>
                </a:solidFill>
                <a:latin typeface="+mn-ea"/>
              </a:rPr>
              <a:t>31</a:t>
            </a:r>
            <a:r>
              <a:rPr kumimoji="1" lang="en-US" altLang="ko-KR" spc="-40" dirty="0">
                <a:solidFill>
                  <a:srgbClr val="C00000"/>
                </a:solidFill>
                <a:latin typeface="+mn-ea"/>
              </a:rPr>
              <a:t>, </a:t>
            </a:r>
            <a:r>
              <a:rPr kumimoji="1" lang="en-US" altLang="ko-KR" spc="-40" dirty="0">
                <a:solidFill>
                  <a:srgbClr val="1D6FA9"/>
                </a:solidFill>
                <a:latin typeface="+mn-ea"/>
              </a:rPr>
              <a:t>DP</a:t>
            </a:r>
            <a:r>
              <a:rPr kumimoji="1" lang="en-US" altLang="ko-KR" spc="-40" baseline="-25000" dirty="0">
                <a:solidFill>
                  <a:srgbClr val="1D6FA9"/>
                </a:solidFill>
                <a:latin typeface="+mn-ea"/>
              </a:rPr>
              <a:t>34</a:t>
            </a:r>
            <a:r>
              <a:rPr kumimoji="1" lang="en-US" altLang="ko-KR" spc="-40" dirty="0">
                <a:latin typeface="+mn-ea"/>
              </a:rPr>
              <a:t>}</a:t>
            </a:r>
            <a:endParaRPr kumimoji="1" lang="ko-Kore-KR" altLang="en-US" spc="-40" dirty="0">
              <a:latin typeface="+mn-ea"/>
            </a:endParaRPr>
          </a:p>
        </p:txBody>
      </p:sp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BDAB73E2-CAA1-D2DE-3C13-10FB676E2FB4}"/>
              </a:ext>
            </a:extLst>
          </p:cNvPr>
          <p:cNvGraphicFramePr>
            <a:graphicFrameLocks noGrp="1"/>
          </p:cNvGraphicFramePr>
          <p:nvPr/>
        </p:nvGraphicFramePr>
        <p:xfrm>
          <a:off x="103500" y="913101"/>
          <a:ext cx="5065399" cy="263091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2217">
                  <a:extLst>
                    <a:ext uri="{9D8B030D-6E8A-4147-A177-3AD203B41FA5}">
                      <a16:colId xmlns:a16="http://schemas.microsoft.com/office/drawing/2014/main" val="1223708999"/>
                    </a:ext>
                  </a:extLst>
                </a:gridCol>
                <a:gridCol w="605644">
                  <a:extLst>
                    <a:ext uri="{9D8B030D-6E8A-4147-A177-3AD203B41FA5}">
                      <a16:colId xmlns:a16="http://schemas.microsoft.com/office/drawing/2014/main" val="2132387630"/>
                    </a:ext>
                  </a:extLst>
                </a:gridCol>
                <a:gridCol w="460174">
                  <a:extLst>
                    <a:ext uri="{9D8B030D-6E8A-4147-A177-3AD203B41FA5}">
                      <a16:colId xmlns:a16="http://schemas.microsoft.com/office/drawing/2014/main" val="1372662273"/>
                    </a:ext>
                  </a:extLst>
                </a:gridCol>
                <a:gridCol w="441609">
                  <a:extLst>
                    <a:ext uri="{9D8B030D-6E8A-4147-A177-3AD203B41FA5}">
                      <a16:colId xmlns:a16="http://schemas.microsoft.com/office/drawing/2014/main" val="1999170121"/>
                    </a:ext>
                  </a:extLst>
                </a:gridCol>
                <a:gridCol w="478741">
                  <a:extLst>
                    <a:ext uri="{9D8B030D-6E8A-4147-A177-3AD203B41FA5}">
                      <a16:colId xmlns:a16="http://schemas.microsoft.com/office/drawing/2014/main" val="971049935"/>
                    </a:ext>
                  </a:extLst>
                </a:gridCol>
                <a:gridCol w="497306">
                  <a:extLst>
                    <a:ext uri="{9D8B030D-6E8A-4147-A177-3AD203B41FA5}">
                      <a16:colId xmlns:a16="http://schemas.microsoft.com/office/drawing/2014/main" val="2499008506"/>
                    </a:ext>
                  </a:extLst>
                </a:gridCol>
                <a:gridCol w="497306">
                  <a:extLst>
                    <a:ext uri="{9D8B030D-6E8A-4147-A177-3AD203B41FA5}">
                      <a16:colId xmlns:a16="http://schemas.microsoft.com/office/drawing/2014/main" val="3114795183"/>
                    </a:ext>
                  </a:extLst>
                </a:gridCol>
                <a:gridCol w="430253">
                  <a:extLst>
                    <a:ext uri="{9D8B030D-6E8A-4147-A177-3AD203B41FA5}">
                      <a16:colId xmlns:a16="http://schemas.microsoft.com/office/drawing/2014/main" val="3108966744"/>
                    </a:ext>
                  </a:extLst>
                </a:gridCol>
                <a:gridCol w="430253">
                  <a:extLst>
                    <a:ext uri="{9D8B030D-6E8A-4147-A177-3AD203B41FA5}">
                      <a16:colId xmlns:a16="http://schemas.microsoft.com/office/drawing/2014/main" val="3347967339"/>
                    </a:ext>
                  </a:extLst>
                </a:gridCol>
                <a:gridCol w="497306">
                  <a:extLst>
                    <a:ext uri="{9D8B030D-6E8A-4147-A177-3AD203B41FA5}">
                      <a16:colId xmlns:a16="http://schemas.microsoft.com/office/drawing/2014/main" val="2355570405"/>
                    </a:ext>
                  </a:extLst>
                </a:gridCol>
                <a:gridCol w="364590">
                  <a:extLst>
                    <a:ext uri="{9D8B030D-6E8A-4147-A177-3AD203B41FA5}">
                      <a16:colId xmlns:a16="http://schemas.microsoft.com/office/drawing/2014/main" val="2735236718"/>
                    </a:ext>
                  </a:extLst>
                </a:gridCol>
              </a:tblGrid>
              <a:tr h="2900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1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344" marR="44344" marT="22171" marB="2217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44344" marR="44344" marT="22171" marB="22171"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chemeClr val="bg1"/>
                          </a:solidFill>
                          <a:latin typeface="+mj-lt"/>
                        </a:rPr>
                        <a:t>Comp. 1</a:t>
                      </a:r>
                      <a:endParaRPr lang="ko-Kore-KR" altLang="en-US" sz="11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4633" marR="94633" marT="47316" marB="47316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dirty="0">
                          <a:solidFill>
                            <a:schemeClr val="bg1"/>
                          </a:solidFill>
                          <a:latin typeface="+mj-lt"/>
                        </a:rPr>
                        <a:t>Comp. 2</a:t>
                      </a:r>
                      <a:endParaRPr lang="ko-Kore-KR" altLang="en-US" sz="11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4633" marR="94633" marT="47316" marB="47316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chemeClr val="bg1"/>
                          </a:solidFill>
                          <a:latin typeface="+mj-lt"/>
                        </a:rPr>
                        <a:t>Comp. 3</a:t>
                      </a:r>
                      <a:endParaRPr lang="ko-Kore-KR" altLang="en-US" sz="11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4633" marR="94633" marT="47316" marB="47316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469483"/>
                  </a:ext>
                </a:extLst>
              </a:tr>
              <a:tr h="2573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1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344" marR="44344" marT="22171" marB="22171" vert="eaVert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DP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4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310541"/>
                  </a:ext>
                </a:extLst>
              </a:tr>
              <a:tr h="219288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Comp. 1</a:t>
                      </a:r>
                    </a:p>
                  </a:txBody>
                  <a:tcPr marL="94633" marR="94633" marT="47316" marB="47316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290227"/>
                  </a:ext>
                </a:extLst>
              </a:tr>
              <a:tr h="21928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± </a:t>
                      </a:r>
                      <a:r>
                        <a:rPr lang="en-US" altLang="ko-Kore-KR" sz="1100" b="0" dirty="0">
                          <a:latin typeface="+mj-lt"/>
                        </a:rPr>
                        <a:t>0.4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 + </a:t>
                      </a:r>
                      <a:r>
                        <a:rPr lang="en-US" altLang="ko-Kore-KR" sz="1100" b="0" dirty="0">
                          <a:latin typeface="+mj-lt"/>
                        </a:rPr>
                        <a:t>0.1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766992"/>
                  </a:ext>
                </a:extLst>
              </a:tr>
              <a:tr h="21928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± </a:t>
                      </a:r>
                      <a:r>
                        <a:rPr lang="en-US" altLang="ko-Kore-KR" sz="1100" b="0" dirty="0">
                          <a:latin typeface="+mj-lt"/>
                        </a:rPr>
                        <a:t>0.6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+ </a:t>
                      </a:r>
                      <a:r>
                        <a:rPr lang="en-US" altLang="ko-Kore-KR" sz="1100" b="0" dirty="0">
                          <a:latin typeface="+mj-lt"/>
                        </a:rPr>
                        <a:t>0.3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±</a:t>
                      </a:r>
                      <a:r>
                        <a:rPr lang="en-US" altLang="ko-Kore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 </a:t>
                      </a:r>
                      <a:r>
                        <a:rPr lang="en-US" altLang="ko-Kore-KR" sz="1100" b="0" dirty="0">
                          <a:solidFill>
                            <a:srgbClr val="C00000"/>
                          </a:solidFill>
                          <a:latin typeface="+mj-lt"/>
                        </a:rPr>
                        <a:t>0.5</a:t>
                      </a:r>
                      <a:endParaRPr lang="ko-Kore-KR" altLang="en-US" sz="11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44344" marR="44344" marT="22171" marB="221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solidFill>
                            <a:srgbClr val="C00000"/>
                          </a:solidFill>
                          <a:latin typeface="+mj-lt"/>
                        </a:rPr>
                        <a:t>- </a:t>
                      </a:r>
                      <a:r>
                        <a:rPr lang="en-US" altLang="ko-Kore-KR" sz="1100" b="0" dirty="0">
                          <a:solidFill>
                            <a:srgbClr val="C00000"/>
                          </a:solidFill>
                          <a:latin typeface="+mj-lt"/>
                        </a:rPr>
                        <a:t>0.7</a:t>
                      </a:r>
                      <a:endParaRPr lang="ko-Kore-KR" altLang="en-US" sz="11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105521"/>
                  </a:ext>
                </a:extLst>
              </a:tr>
              <a:tr h="21928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Comp.</a:t>
                      </a:r>
                      <a:r>
                        <a:rPr lang="en-US" altLang="ko-KR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94633" marR="94633" marT="47316" marB="47316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solidFill>
                            <a:srgbClr val="C00000"/>
                          </a:solidFill>
                          <a:latin typeface="+mj-lt"/>
                        </a:rPr>
                        <a:t>+ </a:t>
                      </a:r>
                      <a:r>
                        <a:rPr lang="en-US" altLang="ko-Kore-KR" sz="1100" b="0" dirty="0">
                          <a:solidFill>
                            <a:srgbClr val="C00000"/>
                          </a:solidFill>
                          <a:latin typeface="+mj-lt"/>
                        </a:rPr>
                        <a:t>0.2</a:t>
                      </a:r>
                      <a:endParaRPr lang="ko-Kore-KR" altLang="en-US" sz="11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44344" marR="44344" marT="22171" marB="2217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- </a:t>
                      </a:r>
                      <a:r>
                        <a:rPr lang="en-US" altLang="ko-Kore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1473572"/>
                  </a:ext>
                </a:extLst>
              </a:tr>
              <a:tr h="329228">
                <a:tc vMerge="1">
                  <a:txBody>
                    <a:bodyPr/>
                    <a:lstStyle/>
                    <a:p>
                      <a:pPr algn="ctr"/>
                      <a:endParaRPr lang="ko-Kore-KR" altLang="en-US" sz="1800" b="0" dirty="0">
                        <a:latin typeface="+mj-lt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87819"/>
                  </a:ext>
                </a:extLst>
              </a:tr>
              <a:tr h="219288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 .</a:t>
                      </a:r>
                      <a:r>
                        <a:rPr lang="en-US" altLang="ko-KR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ore-KR" altLang="en-US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633" marR="94633" marT="47316" marB="47316" vert="eaVert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1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± </a:t>
                      </a:r>
                      <a:r>
                        <a:rPr lang="en-US" altLang="ko-Kore-KR" sz="1100" b="0" dirty="0">
                          <a:latin typeface="+mj-lt"/>
                        </a:rPr>
                        <a:t>0.4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870981"/>
                  </a:ext>
                </a:extLst>
              </a:tr>
              <a:tr h="21928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2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Batang" panose="02030600000101010101" pitchFamily="18" charset="-127"/>
                          <a:cs typeface="+mn-cs"/>
                        </a:rPr>
                        <a:t>± </a:t>
                      </a:r>
                      <a:r>
                        <a:rPr lang="en-US" altLang="ko-Kore-KR" sz="1100" b="0" dirty="0">
                          <a:solidFill>
                            <a:srgbClr val="C00000"/>
                          </a:solidFill>
                          <a:latin typeface="+mj-lt"/>
                        </a:rPr>
                        <a:t>0.3</a:t>
                      </a:r>
                      <a:endParaRPr lang="ko-Kore-KR" altLang="en-US" sz="1100" b="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44344" marR="44344" marT="22171" marB="2217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3553724"/>
                  </a:ext>
                </a:extLst>
              </a:tr>
              <a:tr h="21928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+ </a:t>
                      </a:r>
                      <a:r>
                        <a:rPr lang="en-US" altLang="ko-Kore-KR" sz="1100" b="0" dirty="0">
                          <a:latin typeface="+mj-lt"/>
                        </a:rPr>
                        <a:t>0.3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944541"/>
                  </a:ext>
                </a:extLst>
              </a:tr>
              <a:tr h="219288">
                <a:tc vMerge="1">
                  <a:txBody>
                    <a:bodyPr/>
                    <a:lstStyle/>
                    <a:p>
                      <a:pPr algn="ctr"/>
                      <a:endParaRPr lang="ko-Kore-KR" altLang="en-US" sz="1800" b="0" dirty="0">
                        <a:latin typeface="+mj-lt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+mj-lt"/>
                        </a:rPr>
                        <a:t>4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- </a:t>
                      </a:r>
                      <a:r>
                        <a:rPr lang="en-US" altLang="ko-Kore-KR" sz="1100" b="0" dirty="0">
                          <a:latin typeface="+mj-lt"/>
                        </a:rPr>
                        <a:t>0.5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+mj-lt"/>
                        </a:rPr>
                        <a:t>- </a:t>
                      </a:r>
                      <a:r>
                        <a:rPr lang="en-US" altLang="ko-Kore-KR" sz="1100" b="0" dirty="0">
                          <a:latin typeface="+mj-lt"/>
                        </a:rPr>
                        <a:t>0.4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100" b="0" dirty="0">
                        <a:latin typeface="+mj-lt"/>
                      </a:endParaRPr>
                    </a:p>
                  </a:txBody>
                  <a:tcPr marL="44344" marR="44344" marT="22171" marB="2217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435024"/>
                  </a:ext>
                </a:extLst>
              </a:tr>
            </a:tbl>
          </a:graphicData>
        </a:graphic>
      </p:graphicFrame>
      <p:sp>
        <p:nvSpPr>
          <p:cNvPr id="65" name="TextBox 64">
            <a:extLst>
              <a:ext uri="{FF2B5EF4-FFF2-40B4-BE49-F238E27FC236}">
                <a16:creationId xmlns:a16="http://schemas.microsoft.com/office/drawing/2014/main" id="{FEA5DC5B-217C-CCD1-B73A-0BFA1DDEB2FB}"/>
              </a:ext>
            </a:extLst>
          </p:cNvPr>
          <p:cNvSpPr txBox="1"/>
          <p:nvPr/>
        </p:nvSpPr>
        <p:spPr>
          <a:xfrm>
            <a:off x="1425988" y="3743442"/>
            <a:ext cx="97539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direct</a:t>
            </a:r>
            <a:r>
              <a:rPr kumimoji="1" lang="ko-Kore-KR" altLang="en-US" b="1" spc="-40" dirty="0">
                <a:latin typeface="+mn-ea"/>
              </a:rPr>
              <a:t> </a:t>
            </a:r>
            <a:r>
              <a:rPr kumimoji="1" lang="en-US" altLang="ko-Kore-KR" b="1" spc="-40" dirty="0">
                <a:latin typeface="+mn-ea"/>
              </a:rPr>
              <a:t>DP</a:t>
            </a:r>
            <a:endParaRPr kumimoji="1" lang="ko-Kore-KR" altLang="en-US" b="1" spc="-40" dirty="0">
              <a:latin typeface="+mn-ea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72EF9BF-C556-547C-DF82-EE61A20B1319}"/>
              </a:ext>
            </a:extLst>
          </p:cNvPr>
          <p:cNvSpPr txBox="1"/>
          <p:nvPr/>
        </p:nvSpPr>
        <p:spPr>
          <a:xfrm>
            <a:off x="1584313" y="4283748"/>
            <a:ext cx="52931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DP11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DBD2BE4-FD05-0857-968F-AE401EF7A532}"/>
              </a:ext>
            </a:extLst>
          </p:cNvPr>
          <p:cNvSpPr txBox="1"/>
          <p:nvPr/>
        </p:nvSpPr>
        <p:spPr>
          <a:xfrm>
            <a:off x="2553246" y="3743442"/>
            <a:ext cx="77899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1</a:t>
            </a:r>
            <a:r>
              <a:rPr kumimoji="1" lang="en-US" altLang="ko-Kore-KR" b="1" spc="-40" baseline="30000" dirty="0">
                <a:latin typeface="+mn-ea"/>
              </a:rPr>
              <a:t>st</a:t>
            </a:r>
            <a:r>
              <a:rPr kumimoji="1" lang="ko-Kore-KR" altLang="en-US" b="1" spc="-40" dirty="0">
                <a:latin typeface="+mn-ea"/>
              </a:rPr>
              <a:t> 전파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D21178C-CBAD-9536-3DF4-F1C29E20F332}"/>
              </a:ext>
            </a:extLst>
          </p:cNvPr>
          <p:cNvSpPr txBox="1"/>
          <p:nvPr/>
        </p:nvSpPr>
        <p:spPr>
          <a:xfrm>
            <a:off x="3794782" y="3743442"/>
            <a:ext cx="83830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2</a:t>
            </a:r>
            <a:r>
              <a:rPr kumimoji="1" lang="en-US" altLang="ko-Kore-KR" b="1" spc="-40" baseline="30000" dirty="0">
                <a:latin typeface="+mn-ea"/>
              </a:rPr>
              <a:t>nd</a:t>
            </a:r>
            <a:r>
              <a:rPr kumimoji="1" lang="en-US" altLang="ko-Kore-KR" b="1" spc="-40" dirty="0">
                <a:latin typeface="+mn-ea"/>
              </a:rPr>
              <a:t> </a:t>
            </a:r>
            <a:r>
              <a:rPr kumimoji="1" lang="ko-Kore-KR" altLang="en-US" b="1" spc="-40" dirty="0">
                <a:latin typeface="+mn-ea"/>
              </a:rPr>
              <a:t>전파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D2BC731-0B86-E5B3-BE39-0180DF230C63}"/>
              </a:ext>
            </a:extLst>
          </p:cNvPr>
          <p:cNvSpPr txBox="1"/>
          <p:nvPr/>
        </p:nvSpPr>
        <p:spPr>
          <a:xfrm>
            <a:off x="1584313" y="4801727"/>
            <a:ext cx="52931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DP21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7D6048D-5F33-5A69-8BA8-EFD5F603C791}"/>
              </a:ext>
            </a:extLst>
          </p:cNvPr>
          <p:cNvSpPr txBox="1"/>
          <p:nvPr/>
        </p:nvSpPr>
        <p:spPr>
          <a:xfrm>
            <a:off x="2669337" y="4154390"/>
            <a:ext cx="52931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DP12</a:t>
            </a:r>
          </a:p>
          <a:p>
            <a:pPr algn="l"/>
            <a:r>
              <a:rPr kumimoji="1" lang="en-US" altLang="ko-Kore-KR" spc="-40" dirty="0">
                <a:latin typeface="+mn-ea"/>
              </a:rPr>
              <a:t>DP13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E6A9A99-E0A2-1CCD-ECE8-C4690543C8C0}"/>
              </a:ext>
            </a:extLst>
          </p:cNvPr>
          <p:cNvSpPr txBox="1"/>
          <p:nvPr/>
        </p:nvSpPr>
        <p:spPr>
          <a:xfrm>
            <a:off x="2669337" y="4801728"/>
            <a:ext cx="52931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DP13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E788E64-B7BC-E5F6-5BE0-63BCF26AFDF2}"/>
              </a:ext>
            </a:extLst>
          </p:cNvPr>
          <p:cNvSpPr txBox="1"/>
          <p:nvPr/>
        </p:nvSpPr>
        <p:spPr>
          <a:xfrm>
            <a:off x="3799526" y="4426509"/>
            <a:ext cx="85953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localized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EECDB67-0405-1DD7-7160-3504961A178C}"/>
              </a:ext>
            </a:extLst>
          </p:cNvPr>
          <p:cNvSpPr txBox="1"/>
          <p:nvPr/>
        </p:nvSpPr>
        <p:spPr>
          <a:xfrm>
            <a:off x="1584313" y="5386188"/>
            <a:ext cx="52931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DP31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5F7C70A-D452-0D1D-5821-7AFB62BD1BED}"/>
              </a:ext>
            </a:extLst>
          </p:cNvPr>
          <p:cNvSpPr txBox="1"/>
          <p:nvPr/>
        </p:nvSpPr>
        <p:spPr>
          <a:xfrm>
            <a:off x="1584313" y="5885809"/>
            <a:ext cx="529312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DP34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124E769-8D24-F600-CD2A-2694A10D9D0F}"/>
              </a:ext>
            </a:extLst>
          </p:cNvPr>
          <p:cNvSpPr txBox="1"/>
          <p:nvPr/>
        </p:nvSpPr>
        <p:spPr>
          <a:xfrm>
            <a:off x="2669337" y="5384706"/>
            <a:ext cx="529312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DP34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8495774-5A05-514A-1EA4-0C244560B077}"/>
              </a:ext>
            </a:extLst>
          </p:cNvPr>
          <p:cNvSpPr txBox="1"/>
          <p:nvPr/>
        </p:nvSpPr>
        <p:spPr>
          <a:xfrm>
            <a:off x="3664650" y="5571822"/>
            <a:ext cx="10857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terminated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938AF52-78DD-95CB-020B-B34C7EEF0B88}"/>
              </a:ext>
            </a:extLst>
          </p:cNvPr>
          <p:cNvSpPr txBox="1"/>
          <p:nvPr/>
        </p:nvSpPr>
        <p:spPr>
          <a:xfrm>
            <a:off x="657826" y="4477594"/>
            <a:ext cx="27828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G1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4A3CEF7-A596-9955-5017-1913D915B68C}"/>
              </a:ext>
            </a:extLst>
          </p:cNvPr>
          <p:cNvSpPr txBox="1"/>
          <p:nvPr/>
        </p:nvSpPr>
        <p:spPr>
          <a:xfrm>
            <a:off x="643939" y="5499598"/>
            <a:ext cx="27828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G2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D9A04CD-0EAE-7DDF-7472-08150CDBB985}"/>
              </a:ext>
            </a:extLst>
          </p:cNvPr>
          <p:cNvSpPr txBox="1"/>
          <p:nvPr/>
        </p:nvSpPr>
        <p:spPr>
          <a:xfrm>
            <a:off x="485215" y="3743442"/>
            <a:ext cx="65928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Group</a:t>
            </a:r>
            <a:endParaRPr kumimoji="1" lang="ko-Kore-KR" altLang="en-US" b="1" spc="-40" dirty="0">
              <a:latin typeface="+mn-ea"/>
            </a:endParaRPr>
          </a:p>
        </p:txBody>
      </p: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017E74FC-B3F2-D996-D0B4-EDE7E0B4758E}"/>
              </a:ext>
            </a:extLst>
          </p:cNvPr>
          <p:cNvCxnSpPr>
            <a:cxnSpLocks/>
          </p:cNvCxnSpPr>
          <p:nvPr/>
        </p:nvCxnSpPr>
        <p:spPr>
          <a:xfrm>
            <a:off x="1267640" y="3743442"/>
            <a:ext cx="0" cy="25402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BAF38D5-F9F6-DA80-5ED3-DBA37048DA49}"/>
              </a:ext>
            </a:extLst>
          </p:cNvPr>
          <p:cNvCxnSpPr>
            <a:cxnSpLocks/>
          </p:cNvCxnSpPr>
          <p:nvPr/>
        </p:nvCxnSpPr>
        <p:spPr>
          <a:xfrm>
            <a:off x="2436564" y="3743442"/>
            <a:ext cx="0" cy="25402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967BF95D-47C5-99B8-69E3-443C722E570D}"/>
              </a:ext>
            </a:extLst>
          </p:cNvPr>
          <p:cNvCxnSpPr>
            <a:cxnSpLocks/>
          </p:cNvCxnSpPr>
          <p:nvPr/>
        </p:nvCxnSpPr>
        <p:spPr>
          <a:xfrm>
            <a:off x="3520646" y="3743442"/>
            <a:ext cx="0" cy="25402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[R] 92">
            <a:extLst>
              <a:ext uri="{FF2B5EF4-FFF2-40B4-BE49-F238E27FC236}">
                <a16:creationId xmlns:a16="http://schemas.microsoft.com/office/drawing/2014/main" id="{804CA12F-9AE8-F1E5-3D21-A5284B1C3E9C}"/>
              </a:ext>
            </a:extLst>
          </p:cNvPr>
          <p:cNvCxnSpPr>
            <a:cxnSpLocks/>
          </p:cNvCxnSpPr>
          <p:nvPr/>
        </p:nvCxnSpPr>
        <p:spPr>
          <a:xfrm flipH="1">
            <a:off x="372093" y="4107255"/>
            <a:ext cx="437830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75CB0A16-DD4F-89E0-2E4E-F4015A324A45}"/>
              </a:ext>
            </a:extLst>
          </p:cNvPr>
          <p:cNvSpPr txBox="1"/>
          <p:nvPr/>
        </p:nvSpPr>
        <p:spPr>
          <a:xfrm rot="10800000">
            <a:off x="3245271" y="4522751"/>
            <a:ext cx="13593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3600" spc="-40" dirty="0">
                <a:solidFill>
                  <a:srgbClr val="C00000"/>
                </a:solidFill>
                <a:latin typeface="+mn-ea"/>
              </a:rPr>
              <a:t>{</a:t>
            </a:r>
            <a:endParaRPr kumimoji="1" lang="ko-Kore-KR" altLang="en-US" sz="3600" spc="-4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3167234-8BAC-3AD2-84DB-73C1BB0F8AC1}"/>
              </a:ext>
            </a:extLst>
          </p:cNvPr>
          <p:cNvSpPr txBox="1"/>
          <p:nvPr/>
        </p:nvSpPr>
        <p:spPr>
          <a:xfrm>
            <a:off x="2879325" y="5929927"/>
            <a:ext cx="13433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X</a:t>
            </a:r>
            <a:endParaRPr kumimoji="1" lang="ko-Kore-KR" altLang="en-US" spc="-40" dirty="0">
              <a:latin typeface="+mn-ea"/>
            </a:endParaRP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D7BDAF8B-A376-3D8D-9973-CD3021981914}"/>
              </a:ext>
            </a:extLst>
          </p:cNvPr>
          <p:cNvCxnSpPr>
            <a:cxnSpLocks/>
          </p:cNvCxnSpPr>
          <p:nvPr/>
        </p:nvCxnSpPr>
        <p:spPr>
          <a:xfrm flipH="1">
            <a:off x="372093" y="5276179"/>
            <a:ext cx="437830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[R] 134">
            <a:extLst>
              <a:ext uri="{FF2B5EF4-FFF2-40B4-BE49-F238E27FC236}">
                <a16:creationId xmlns:a16="http://schemas.microsoft.com/office/drawing/2014/main" id="{B85C324A-AADD-60B6-D423-ED954AF55D95}"/>
              </a:ext>
            </a:extLst>
          </p:cNvPr>
          <p:cNvCxnSpPr>
            <a:cxnSpLocks/>
            <a:stCxn id="66" idx="1"/>
            <a:endCxn id="69" idx="1"/>
          </p:cNvCxnSpPr>
          <p:nvPr/>
        </p:nvCxnSpPr>
        <p:spPr>
          <a:xfrm rot="10800000" flipV="1">
            <a:off x="1584313" y="4422247"/>
            <a:ext cx="12700" cy="517979"/>
          </a:xfrm>
          <a:prstGeom prst="curvedConnector3">
            <a:avLst>
              <a:gd name="adj1" fmla="val 180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34">
            <a:extLst>
              <a:ext uri="{FF2B5EF4-FFF2-40B4-BE49-F238E27FC236}">
                <a16:creationId xmlns:a16="http://schemas.microsoft.com/office/drawing/2014/main" id="{DE87DCB2-D369-CC5C-F207-40170EBED18B}"/>
              </a:ext>
            </a:extLst>
          </p:cNvPr>
          <p:cNvCxnSpPr>
            <a:cxnSpLocks/>
            <a:stCxn id="75" idx="1"/>
            <a:endCxn id="76" idx="1"/>
          </p:cNvCxnSpPr>
          <p:nvPr/>
        </p:nvCxnSpPr>
        <p:spPr>
          <a:xfrm rot="10800000" flipV="1">
            <a:off x="1584313" y="5524687"/>
            <a:ext cx="12700" cy="499621"/>
          </a:xfrm>
          <a:prstGeom prst="curvedConnector3">
            <a:avLst>
              <a:gd name="adj1" fmla="val 180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C548661-F91F-75E6-8CF4-E8C232667440}"/>
              </a:ext>
            </a:extLst>
          </p:cNvPr>
          <p:cNvSpPr txBox="1"/>
          <p:nvPr/>
        </p:nvSpPr>
        <p:spPr>
          <a:xfrm rot="13765934">
            <a:off x="2374039" y="5626964"/>
            <a:ext cx="13593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3600" spc="-40" dirty="0">
                <a:solidFill>
                  <a:srgbClr val="C00000"/>
                </a:solidFill>
                <a:latin typeface="+mn-ea"/>
              </a:rPr>
              <a:t>{</a:t>
            </a:r>
            <a:endParaRPr kumimoji="1" lang="ko-Kore-KR" altLang="en-US" sz="3600" spc="-4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713966-FFC0-52B3-C662-DD6E3160DD6F}"/>
              </a:ext>
            </a:extLst>
          </p:cNvPr>
          <p:cNvSpPr txBox="1"/>
          <p:nvPr/>
        </p:nvSpPr>
        <p:spPr>
          <a:xfrm>
            <a:off x="186030" y="60572"/>
            <a:ext cx="240508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3200" b="1" spc="-40" dirty="0">
                <a:latin typeface="+mn-ea"/>
              </a:rPr>
              <a:t>With order? </a:t>
            </a:r>
            <a:endParaRPr kumimoji="1" lang="ko-Kore-KR" altLang="en-US" sz="3200" b="1" spc="-4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39E328-399A-F42C-2A1C-29DD576D2BBB}"/>
              </a:ext>
            </a:extLst>
          </p:cNvPr>
          <p:cNvSpPr txBox="1"/>
          <p:nvPr/>
        </p:nvSpPr>
        <p:spPr>
          <a:xfrm>
            <a:off x="5275861" y="4849702"/>
            <a:ext cx="68976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DP11</a:t>
            </a:r>
          </a:p>
          <a:p>
            <a:pPr algn="l"/>
            <a:r>
              <a:rPr kumimoji="1" lang="en-US" altLang="ko-Kore-KR" spc="-40" dirty="0">
                <a:latin typeface="+mn-ea"/>
              </a:rPr>
              <a:t>DP21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713741-32B5-860A-B6F5-6908CA6C1DF3}"/>
              </a:ext>
            </a:extLst>
          </p:cNvPr>
          <p:cNvSpPr txBox="1"/>
          <p:nvPr/>
        </p:nvSpPr>
        <p:spPr>
          <a:xfrm>
            <a:off x="5203361" y="5537176"/>
            <a:ext cx="68976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 DP31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C499B4-94C1-9881-9D09-500E181E8447}"/>
              </a:ext>
            </a:extLst>
          </p:cNvPr>
          <p:cNvSpPr txBox="1"/>
          <p:nvPr/>
        </p:nvSpPr>
        <p:spPr>
          <a:xfrm>
            <a:off x="6306867" y="5537176"/>
            <a:ext cx="55561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DP34</a:t>
            </a:r>
          </a:p>
        </p:txBody>
      </p:sp>
      <p:cxnSp>
        <p:nvCxnSpPr>
          <p:cNvPr id="16" name="꺾인 연결선[E] 15">
            <a:extLst>
              <a:ext uri="{FF2B5EF4-FFF2-40B4-BE49-F238E27FC236}">
                <a16:creationId xmlns:a16="http://schemas.microsoft.com/office/drawing/2014/main" id="{F162AB1D-BC2F-6BAB-9AB6-035956C6F022}"/>
              </a:ext>
            </a:extLst>
          </p:cNvPr>
          <p:cNvCxnSpPr>
            <a:cxnSpLocks/>
            <a:stCxn id="29" idx="1"/>
            <a:endCxn id="20" idx="1"/>
          </p:cNvCxnSpPr>
          <p:nvPr/>
        </p:nvCxnSpPr>
        <p:spPr>
          <a:xfrm flipV="1">
            <a:off x="5893124" y="4330025"/>
            <a:ext cx="186675" cy="8015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33F3886-EBB2-B150-8EF2-AC3FB464008E}"/>
              </a:ext>
            </a:extLst>
          </p:cNvPr>
          <p:cNvSpPr txBox="1"/>
          <p:nvPr/>
        </p:nvSpPr>
        <p:spPr>
          <a:xfrm>
            <a:off x="6079799" y="4191525"/>
            <a:ext cx="288585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ko-KR" spc="-40" dirty="0">
                <a:latin typeface="+mn-ea"/>
              </a:rPr>
              <a:t>1</a:t>
            </a:r>
            <a:r>
              <a:rPr kumimoji="1" lang="en-US" altLang="ko-KR" spc="-40" baseline="30000" dirty="0">
                <a:latin typeface="+mn-ea"/>
              </a:rPr>
              <a:t>st</a:t>
            </a:r>
            <a:r>
              <a:rPr kumimoji="1" lang="en-US" altLang="ko-KR" spc="-40" dirty="0">
                <a:latin typeface="+mn-ea"/>
              </a:rPr>
              <a:t> </a:t>
            </a:r>
            <a:r>
              <a:rPr kumimoji="1" lang="ko-KR" altLang="en-US" spc="-40" dirty="0">
                <a:latin typeface="+mn-ea"/>
              </a:rPr>
              <a:t>전파에서의 </a:t>
            </a:r>
            <a:r>
              <a:rPr kumimoji="1" lang="en-US" altLang="ko-KR" spc="-40" dirty="0">
                <a:solidFill>
                  <a:srgbClr val="C00000"/>
                </a:solidFill>
                <a:latin typeface="+mn-ea"/>
              </a:rPr>
              <a:t>DP13 sharing </a:t>
            </a:r>
            <a:endParaRPr kumimoji="1" lang="en-US" altLang="ko-Kore-KR" spc="-4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28" name="왼쪽 대괄호[L] 27">
            <a:extLst>
              <a:ext uri="{FF2B5EF4-FFF2-40B4-BE49-F238E27FC236}">
                <a16:creationId xmlns:a16="http://schemas.microsoft.com/office/drawing/2014/main" id="{E03513EC-620A-8BE9-B59F-A92367E2454C}"/>
              </a:ext>
            </a:extLst>
          </p:cNvPr>
          <p:cNvSpPr/>
          <p:nvPr/>
        </p:nvSpPr>
        <p:spPr>
          <a:xfrm rot="5400000">
            <a:off x="6077462" y="5139823"/>
            <a:ext cx="45719" cy="759763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왼쪽 대괄호[L] 28">
            <a:extLst>
              <a:ext uri="{FF2B5EF4-FFF2-40B4-BE49-F238E27FC236}">
                <a16:creationId xmlns:a16="http://schemas.microsoft.com/office/drawing/2014/main" id="{DA60F27F-264A-3583-4942-8495D8A124DB}"/>
              </a:ext>
            </a:extLst>
          </p:cNvPr>
          <p:cNvSpPr/>
          <p:nvPr/>
        </p:nvSpPr>
        <p:spPr>
          <a:xfrm rot="10800000">
            <a:off x="5827969" y="4932854"/>
            <a:ext cx="65155" cy="397488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2" name="꺾인 연결선[E] 31">
            <a:extLst>
              <a:ext uri="{FF2B5EF4-FFF2-40B4-BE49-F238E27FC236}">
                <a16:creationId xmlns:a16="http://schemas.microsoft.com/office/drawing/2014/main" id="{C39D40FF-8BDF-6C37-8B93-8FB523C308BF}"/>
              </a:ext>
            </a:extLst>
          </p:cNvPr>
          <p:cNvCxnSpPr>
            <a:cxnSpLocks/>
            <a:stCxn id="28" idx="1"/>
            <a:endCxn id="36" idx="1"/>
          </p:cNvCxnSpPr>
          <p:nvPr/>
        </p:nvCxnSpPr>
        <p:spPr>
          <a:xfrm rot="5400000" flipH="1" flipV="1">
            <a:off x="5799430" y="5057254"/>
            <a:ext cx="740483" cy="138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71660EF-7140-EBEA-5C67-FB477FBF4775}"/>
              </a:ext>
            </a:extLst>
          </p:cNvPr>
          <p:cNvSpPr txBox="1"/>
          <p:nvPr/>
        </p:nvSpPr>
        <p:spPr>
          <a:xfrm>
            <a:off x="6239022" y="4617862"/>
            <a:ext cx="271056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ko-KR" spc="-40" dirty="0">
                <a:latin typeface="+mn-ea"/>
              </a:rPr>
              <a:t>1</a:t>
            </a:r>
            <a:r>
              <a:rPr kumimoji="1" lang="en-US" altLang="ko-KR" spc="-40" baseline="30000" dirty="0">
                <a:latin typeface="+mn-ea"/>
              </a:rPr>
              <a:t>st</a:t>
            </a:r>
            <a:r>
              <a:rPr kumimoji="1" lang="en-US" altLang="ko-KR" spc="-40" dirty="0">
                <a:latin typeface="+mn-ea"/>
              </a:rPr>
              <a:t> </a:t>
            </a:r>
            <a:r>
              <a:rPr kumimoji="1" lang="ko-KR" altLang="en-US" spc="-40" dirty="0">
                <a:latin typeface="+mn-ea"/>
              </a:rPr>
              <a:t>전파에서 </a:t>
            </a:r>
            <a:r>
              <a:rPr kumimoji="1" lang="en-US" altLang="ko-KR" spc="-40" dirty="0">
                <a:solidFill>
                  <a:srgbClr val="C00000"/>
                </a:solidFill>
                <a:latin typeface="+mn-ea"/>
              </a:rPr>
              <a:t>DP34 sharing</a:t>
            </a:r>
            <a:endParaRPr kumimoji="1" lang="en-US" altLang="ko-Kore-KR" spc="-4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AE0AD54-A877-B97D-77BD-93A0CF41720F}"/>
              </a:ext>
            </a:extLst>
          </p:cNvPr>
          <p:cNvSpPr txBox="1"/>
          <p:nvPr/>
        </p:nvSpPr>
        <p:spPr>
          <a:xfrm>
            <a:off x="5489091" y="5969401"/>
            <a:ext cx="1183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T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6AFBB25-675E-AF6A-6950-BFC1A6C90CD2}"/>
              </a:ext>
            </a:extLst>
          </p:cNvPr>
          <p:cNvSpPr txBox="1"/>
          <p:nvPr/>
        </p:nvSpPr>
        <p:spPr>
          <a:xfrm>
            <a:off x="6386382" y="5943930"/>
            <a:ext cx="39658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T+1</a:t>
            </a:r>
            <a:endParaRPr kumimoji="1" lang="ko-Kore-KR" altLang="en-US" spc="-40" dirty="0">
              <a:latin typeface="+mn-ea"/>
            </a:endParaRP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05433643-2D15-2812-1C68-4C806595ED77}"/>
              </a:ext>
            </a:extLst>
          </p:cNvPr>
          <p:cNvCxnSpPr>
            <a:cxnSpLocks/>
          </p:cNvCxnSpPr>
          <p:nvPr/>
        </p:nvCxnSpPr>
        <p:spPr>
          <a:xfrm flipH="1">
            <a:off x="5237950" y="5876425"/>
            <a:ext cx="162453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E7123B55-2614-48BC-266C-60FBB34F779D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5548243" y="5814175"/>
            <a:ext cx="0" cy="1203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AA863081-7F4D-2516-A57E-EB9CEAFA9E02}"/>
              </a:ext>
            </a:extLst>
          </p:cNvPr>
          <p:cNvCxnSpPr>
            <a:cxnSpLocks/>
          </p:cNvCxnSpPr>
          <p:nvPr/>
        </p:nvCxnSpPr>
        <p:spPr>
          <a:xfrm>
            <a:off x="6567345" y="5814175"/>
            <a:ext cx="0" cy="1203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[E] 55">
            <a:extLst>
              <a:ext uri="{FF2B5EF4-FFF2-40B4-BE49-F238E27FC236}">
                <a16:creationId xmlns:a16="http://schemas.microsoft.com/office/drawing/2014/main" id="{E0BA4317-3DBD-D261-9D4C-7F5EC5508B61}"/>
              </a:ext>
            </a:extLst>
          </p:cNvPr>
          <p:cNvCxnSpPr>
            <a:cxnSpLocks/>
            <a:stCxn id="59" idx="1"/>
            <a:endCxn id="62" idx="1"/>
          </p:cNvCxnSpPr>
          <p:nvPr/>
        </p:nvCxnSpPr>
        <p:spPr>
          <a:xfrm rot="10800000" flipH="1">
            <a:off x="5156848" y="3910248"/>
            <a:ext cx="1000465" cy="1470333"/>
          </a:xfrm>
          <a:prstGeom prst="bentConnector3">
            <a:avLst>
              <a:gd name="adj1" fmla="val -720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왼쪽 대괄호[L] 58">
            <a:extLst>
              <a:ext uri="{FF2B5EF4-FFF2-40B4-BE49-F238E27FC236}">
                <a16:creationId xmlns:a16="http://schemas.microsoft.com/office/drawing/2014/main" id="{90862A4D-BA62-0483-E57D-4F3DEB37FFFB}"/>
              </a:ext>
            </a:extLst>
          </p:cNvPr>
          <p:cNvSpPr/>
          <p:nvPr/>
        </p:nvSpPr>
        <p:spPr>
          <a:xfrm>
            <a:off x="5156849" y="5064998"/>
            <a:ext cx="92103" cy="631163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75D2E8D-B112-0855-F6E9-D09754D81154}"/>
              </a:ext>
            </a:extLst>
          </p:cNvPr>
          <p:cNvSpPr txBox="1"/>
          <p:nvPr/>
        </p:nvSpPr>
        <p:spPr>
          <a:xfrm>
            <a:off x="6157314" y="3771747"/>
            <a:ext cx="279227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ko-KR" spc="-40" dirty="0">
                <a:latin typeface="+mn-ea"/>
              </a:rPr>
              <a:t>Possible concurrent design</a:t>
            </a:r>
            <a:endParaRPr kumimoji="1" lang="en-US" altLang="ko-Kore-KR" spc="-40" dirty="0">
              <a:latin typeface="+mn-ea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79D85F0-C04D-7C34-0A1E-44E4760A84B5}"/>
              </a:ext>
            </a:extLst>
          </p:cNvPr>
          <p:cNvSpPr txBox="1"/>
          <p:nvPr/>
        </p:nvSpPr>
        <p:spPr>
          <a:xfrm>
            <a:off x="2561244" y="195750"/>
            <a:ext cx="323614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z="1400" spc="-40" dirty="0">
                <a:latin typeface="+mn-ea"/>
              </a:rPr>
              <a:t>그러면 </a:t>
            </a:r>
            <a:r>
              <a:rPr kumimoji="1" lang="en-US" altLang="ko-Kore-KR" sz="1400" spc="-40" dirty="0">
                <a:latin typeface="+mn-ea"/>
              </a:rPr>
              <a:t>i</a:t>
            </a:r>
            <a:r>
              <a:rPr kumimoji="1" lang="en-US" altLang="ko-KR" sz="1400" spc="-40" dirty="0">
                <a:latin typeface="+mn-ea"/>
              </a:rPr>
              <a:t>ndirect conflict </a:t>
            </a:r>
            <a:r>
              <a:rPr kumimoji="1" lang="ko-KR" altLang="en-US" sz="1400" spc="-40" dirty="0">
                <a:latin typeface="+mn-ea"/>
              </a:rPr>
              <a:t>계산도 달리해야</a:t>
            </a:r>
            <a:r>
              <a:rPr kumimoji="1" lang="en-US" altLang="ko-KR" sz="1400" spc="-40" dirty="0">
                <a:latin typeface="+mn-ea"/>
              </a:rPr>
              <a:t>..?</a:t>
            </a:r>
            <a:endParaRPr kumimoji="1" lang="ko-Kore-KR" altLang="en-US" sz="1400" spc="-40" dirty="0">
              <a:latin typeface="+mn-ea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F7FCFEC-319E-147A-8BC7-B70506CBD8BC}"/>
              </a:ext>
            </a:extLst>
          </p:cNvPr>
          <p:cNvSpPr txBox="1"/>
          <p:nvPr/>
        </p:nvSpPr>
        <p:spPr>
          <a:xfrm>
            <a:off x="5275861" y="1000866"/>
            <a:ext cx="387232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FR</a:t>
            </a:r>
            <a:r>
              <a:rPr kumimoji="1" lang="en-US" altLang="ko-Kore-KR" spc="-40" baseline="-25000" dirty="0">
                <a:latin typeface="+mn-ea"/>
              </a:rPr>
              <a:t>11</a:t>
            </a:r>
            <a:r>
              <a:rPr kumimoji="1" lang="en-US" altLang="ko-Kore-KR" spc="-40" dirty="0">
                <a:latin typeface="+mn-ea"/>
              </a:rPr>
              <a:t> </a:t>
            </a:r>
            <a:r>
              <a:rPr kumimoji="1" lang="en-US" altLang="ko-KR" spc="-40" dirty="0">
                <a:latin typeface="+mn-ea"/>
              </a:rPr>
              <a:t>={</a:t>
            </a:r>
            <a:r>
              <a:rPr kumimoji="1" lang="en-US" altLang="ko-KR" spc="-40" dirty="0">
                <a:solidFill>
                  <a:srgbClr val="C00000"/>
                </a:solidFill>
                <a:latin typeface="+mn-ea"/>
              </a:rPr>
              <a:t>DP</a:t>
            </a:r>
            <a:r>
              <a:rPr kumimoji="1" lang="en-US" altLang="ko-KR" spc="-40" baseline="-25000" dirty="0">
                <a:solidFill>
                  <a:srgbClr val="C00000"/>
                </a:solidFill>
                <a:latin typeface="+mn-ea"/>
              </a:rPr>
              <a:t>11</a:t>
            </a:r>
            <a:r>
              <a:rPr kumimoji="1" lang="en-US" altLang="ko-KR" spc="-40" dirty="0">
                <a:solidFill>
                  <a:srgbClr val="C00000"/>
                </a:solidFill>
                <a:latin typeface="+mn-ea"/>
              </a:rPr>
              <a:t>, DP</a:t>
            </a:r>
            <a:r>
              <a:rPr kumimoji="1" lang="en-US" altLang="ko-KR" spc="-40" baseline="-25000" dirty="0">
                <a:solidFill>
                  <a:srgbClr val="C00000"/>
                </a:solidFill>
                <a:latin typeface="+mn-ea"/>
              </a:rPr>
              <a:t>21</a:t>
            </a:r>
            <a:r>
              <a:rPr kumimoji="1" lang="en-US" altLang="ko-KR" spc="-40" dirty="0">
                <a:solidFill>
                  <a:srgbClr val="C00000"/>
                </a:solidFill>
                <a:latin typeface="+mn-ea"/>
              </a:rPr>
              <a:t>, </a:t>
            </a:r>
            <a:r>
              <a:rPr kumimoji="1" lang="en-US" altLang="ko-KR" spc="-40" dirty="0">
                <a:solidFill>
                  <a:srgbClr val="1D6FA9"/>
                </a:solidFill>
                <a:latin typeface="+mn-ea"/>
              </a:rPr>
              <a:t>DP</a:t>
            </a:r>
            <a:r>
              <a:rPr kumimoji="1" lang="en-US" altLang="ko-KR" spc="-40" baseline="-25000" dirty="0">
                <a:solidFill>
                  <a:srgbClr val="1D6FA9"/>
                </a:solidFill>
                <a:latin typeface="+mn-ea"/>
              </a:rPr>
              <a:t>34</a:t>
            </a:r>
            <a:r>
              <a:rPr kumimoji="1" lang="en-US" altLang="ko-KR" spc="-40" dirty="0">
                <a:latin typeface="+mn-ea"/>
              </a:rPr>
              <a:t>}</a:t>
            </a:r>
            <a:endParaRPr kumimoji="1" lang="en-US" altLang="ko-Kore-KR" spc="-40" dirty="0">
              <a:latin typeface="+mn-ea"/>
            </a:endParaRPr>
          </a:p>
          <a:p>
            <a:pPr algn="l"/>
            <a:r>
              <a:rPr kumimoji="1" lang="en-US" altLang="ko-Kore-KR" spc="-40" dirty="0">
                <a:latin typeface="+mn-ea"/>
              </a:rPr>
              <a:t>FR</a:t>
            </a:r>
            <a:r>
              <a:rPr kumimoji="1" lang="en-US" altLang="ko-Kore-KR" spc="-40" baseline="-25000" dirty="0">
                <a:latin typeface="+mn-ea"/>
              </a:rPr>
              <a:t>23</a:t>
            </a:r>
            <a:r>
              <a:rPr kumimoji="1" lang="en-US" altLang="ko-Kore-KR" spc="-40" dirty="0">
                <a:latin typeface="+mn-ea"/>
              </a:rPr>
              <a:t> </a:t>
            </a:r>
            <a:r>
              <a:rPr kumimoji="1" lang="en-US" altLang="ko-KR" spc="-40" dirty="0">
                <a:latin typeface="+mn-ea"/>
              </a:rPr>
              <a:t>={</a:t>
            </a:r>
            <a:r>
              <a:rPr kumimoji="1" lang="en-US" altLang="ko-KR" spc="-40" dirty="0">
                <a:solidFill>
                  <a:srgbClr val="C00000"/>
                </a:solidFill>
                <a:latin typeface="+mn-ea"/>
              </a:rPr>
              <a:t>DP</a:t>
            </a:r>
            <a:r>
              <a:rPr kumimoji="1" lang="en-US" altLang="ko-KR" spc="-40" baseline="-25000" dirty="0">
                <a:solidFill>
                  <a:srgbClr val="C00000"/>
                </a:solidFill>
                <a:latin typeface="+mn-ea"/>
              </a:rPr>
              <a:t>11</a:t>
            </a:r>
            <a:r>
              <a:rPr kumimoji="1" lang="en-US" altLang="ko-KR" spc="-40" dirty="0">
                <a:solidFill>
                  <a:srgbClr val="C00000"/>
                </a:solidFill>
                <a:latin typeface="+mn-ea"/>
              </a:rPr>
              <a:t>, DP</a:t>
            </a:r>
            <a:r>
              <a:rPr kumimoji="1" lang="en-US" altLang="ko-KR" spc="-40" baseline="-25000" dirty="0">
                <a:solidFill>
                  <a:srgbClr val="C00000"/>
                </a:solidFill>
                <a:latin typeface="+mn-ea"/>
              </a:rPr>
              <a:t>21</a:t>
            </a:r>
            <a:r>
              <a:rPr kumimoji="1" lang="en-US" altLang="ko-KR" spc="-40" dirty="0">
                <a:solidFill>
                  <a:srgbClr val="C00000"/>
                </a:solidFill>
                <a:latin typeface="+mn-ea"/>
              </a:rPr>
              <a:t>, DP</a:t>
            </a:r>
            <a:r>
              <a:rPr kumimoji="1" lang="en-US" altLang="ko-KR" spc="-40" baseline="-25000" dirty="0">
                <a:solidFill>
                  <a:srgbClr val="C00000"/>
                </a:solidFill>
                <a:latin typeface="+mn-ea"/>
              </a:rPr>
              <a:t>31</a:t>
            </a:r>
            <a:r>
              <a:rPr kumimoji="1" lang="en-US" altLang="ko-KR" spc="-40" dirty="0">
                <a:latin typeface="+mn-ea"/>
              </a:rPr>
              <a:t>}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C9A851-01C5-9012-0ED8-A8FCCF4E3780}"/>
              </a:ext>
            </a:extLst>
          </p:cNvPr>
          <p:cNvSpPr txBox="1"/>
          <p:nvPr/>
        </p:nvSpPr>
        <p:spPr>
          <a:xfrm>
            <a:off x="5811408" y="2037920"/>
            <a:ext cx="3075522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pc="-40" dirty="0">
                <a:latin typeface="+mn-ea"/>
              </a:rPr>
              <a:t>순서를 조절해서</a:t>
            </a:r>
            <a:r>
              <a:rPr kumimoji="1" lang="en-US" altLang="ko-Kore-KR" spc="-40" dirty="0">
                <a:latin typeface="+mn-ea"/>
              </a:rPr>
              <a:t>,</a:t>
            </a:r>
          </a:p>
          <a:p>
            <a:pPr algn="l"/>
            <a:endParaRPr kumimoji="1" lang="en-US" altLang="ko-Kore-KR" spc="-40" dirty="0">
              <a:latin typeface="+mn-ea"/>
            </a:endParaRPr>
          </a:p>
          <a:p>
            <a:pPr algn="l"/>
            <a:r>
              <a:rPr kumimoji="1" lang="ko-Kore-KR" altLang="en-US" spc="-40" dirty="0">
                <a:latin typeface="+mn-ea"/>
              </a:rPr>
              <a:t>동시간대에 동일한 </a:t>
            </a:r>
            <a:r>
              <a:rPr kumimoji="1" lang="en-US" altLang="ko-Kore-KR" spc="-40" dirty="0">
                <a:latin typeface="+mn-ea"/>
              </a:rPr>
              <a:t>DP </a:t>
            </a:r>
            <a:r>
              <a:rPr kumimoji="1" lang="ko-Kore-KR" altLang="en-US" spc="-40" dirty="0">
                <a:latin typeface="+mn-ea"/>
              </a:rPr>
              <a:t>조정을 </a:t>
            </a:r>
            <a:endParaRPr kumimoji="1" lang="en-US" altLang="ko-Kore-KR" spc="-40" dirty="0">
              <a:latin typeface="+mn-ea"/>
            </a:endParaRPr>
          </a:p>
          <a:p>
            <a:pPr algn="l"/>
            <a:r>
              <a:rPr kumimoji="1" lang="ko-Kore-KR" altLang="en-US" spc="-40" dirty="0">
                <a:latin typeface="+mn-ea"/>
              </a:rPr>
              <a:t>만들어내는 것을 </a:t>
            </a:r>
            <a:r>
              <a:rPr kumimoji="1" lang="en-US" altLang="ko-Kore-KR" spc="-40" dirty="0">
                <a:latin typeface="+mn-ea"/>
              </a:rPr>
              <a:t>Synergy?</a:t>
            </a:r>
            <a:endParaRPr kumimoji="1" lang="ko-Kore-KR" altLang="en-US" spc="-4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339935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387709-10B5-CA42-E283-AEA257333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F5A7A3-E5C4-A127-1D6F-8EEACAD8E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75</a:t>
            </a:fld>
            <a:endParaRPr lang="ko-KR" altLang="en-US" dirty="0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0ABC84D3-691D-54B7-CA13-80F03F0D13F0}"/>
              </a:ext>
            </a:extLst>
          </p:cNvPr>
          <p:cNvSpPr txBox="1">
            <a:spLocks/>
          </p:cNvSpPr>
          <p:nvPr/>
        </p:nvSpPr>
        <p:spPr>
          <a:xfrm>
            <a:off x="75553" y="80460"/>
            <a:ext cx="9068448" cy="586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0" dirty="0"/>
              <a:t>[</a:t>
            </a:r>
            <a:r>
              <a:rPr lang="en-US" altLang="ko-KR" sz="2400" dirty="0">
                <a:solidFill>
                  <a:srgbClr val="C00000"/>
                </a:solidFill>
              </a:rPr>
              <a:t>Conflict resolution</a:t>
            </a:r>
            <a:r>
              <a:rPr lang="en-US" altLang="ko-KR" sz="2400" b="0" dirty="0"/>
              <a:t> strategy for ~~]</a:t>
            </a:r>
            <a:endParaRPr lang="ko-KR" altLang="en-US" sz="2400" b="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4F775D7-4267-9F35-D0C7-F06AE536CE51}"/>
              </a:ext>
            </a:extLst>
          </p:cNvPr>
          <p:cNvSpPr txBox="1">
            <a:spLocks/>
          </p:cNvSpPr>
          <p:nvPr/>
        </p:nvSpPr>
        <p:spPr>
          <a:xfrm>
            <a:off x="75552" y="5145742"/>
            <a:ext cx="1101495" cy="4213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0" dirty="0"/>
              <a:t>Novelty)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5DD0D56-46D8-BFF6-653B-668FD9D346F8}"/>
              </a:ext>
            </a:extLst>
          </p:cNvPr>
          <p:cNvSpPr txBox="1">
            <a:spLocks/>
          </p:cNvSpPr>
          <p:nvPr/>
        </p:nvSpPr>
        <p:spPr>
          <a:xfrm>
            <a:off x="75553" y="1482228"/>
            <a:ext cx="6773440" cy="5657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0" dirty="0"/>
              <a:t>문제 상황 </a:t>
            </a:r>
            <a:r>
              <a:rPr lang="en-US" altLang="ko-KR" sz="2400" b="0" dirty="0">
                <a:sym typeface="Wingdings" pitchFamily="2" charset="2"/>
              </a:rPr>
              <a:t> </a:t>
            </a:r>
            <a:r>
              <a:rPr lang="ko-KR" altLang="en-US" sz="2400" b="0" dirty="0">
                <a:sym typeface="Wingdings" pitchFamily="2" charset="2"/>
              </a:rPr>
              <a:t>문제점 </a:t>
            </a:r>
            <a:r>
              <a:rPr lang="en-US" altLang="ko-KR" sz="2400" b="0" dirty="0">
                <a:sym typeface="Wingdings" pitchFamily="2" charset="2"/>
              </a:rPr>
              <a:t> </a:t>
            </a:r>
            <a:r>
              <a:rPr lang="ko-KR" altLang="en-US" sz="2400" b="0" dirty="0">
                <a:sym typeface="Wingdings" pitchFamily="2" charset="2"/>
              </a:rPr>
              <a:t>한계 </a:t>
            </a:r>
            <a:r>
              <a:rPr lang="en-US" altLang="ko-KR" sz="2400" b="0" dirty="0">
                <a:sym typeface="Wingdings" pitchFamily="2" charset="2"/>
              </a:rPr>
              <a:t> </a:t>
            </a:r>
            <a:r>
              <a:rPr lang="ko-KR" altLang="en-US" sz="2400" b="0" dirty="0">
                <a:sym typeface="Wingdings" pitchFamily="2" charset="2"/>
              </a:rPr>
              <a:t>아이디어 </a:t>
            </a:r>
            <a:r>
              <a:rPr lang="en-US" altLang="ko-KR" sz="2400" b="0" dirty="0">
                <a:sym typeface="Wingdings" pitchFamily="2" charset="2"/>
              </a:rPr>
              <a:t> </a:t>
            </a:r>
            <a:r>
              <a:rPr lang="ko-KR" altLang="en-US" sz="2400" b="0" dirty="0">
                <a:sym typeface="Wingdings" pitchFamily="2" charset="2"/>
              </a:rPr>
              <a:t>방법론</a:t>
            </a:r>
            <a:endParaRPr lang="en-US" altLang="ko-KR" sz="2400" b="0" dirty="0"/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B17DDE68-9FEE-2FEE-5434-F91EBA92A53B}"/>
              </a:ext>
            </a:extLst>
          </p:cNvPr>
          <p:cNvSpPr/>
          <p:nvPr/>
        </p:nvSpPr>
        <p:spPr>
          <a:xfrm rot="5400000">
            <a:off x="1903533" y="773980"/>
            <a:ext cx="308853" cy="291240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8530EB-1AD4-CA9C-5855-877D6E272EF0}"/>
              </a:ext>
            </a:extLst>
          </p:cNvPr>
          <p:cNvSpPr txBox="1">
            <a:spLocks/>
          </p:cNvSpPr>
          <p:nvPr/>
        </p:nvSpPr>
        <p:spPr>
          <a:xfrm>
            <a:off x="161365" y="3145899"/>
            <a:ext cx="6358541" cy="1515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AutoNum type="arabicPeriod"/>
            </a:pPr>
            <a:r>
              <a:rPr lang="en-US" altLang="ko-KR" sz="2000" b="0" dirty="0"/>
              <a:t> </a:t>
            </a:r>
            <a:r>
              <a:rPr lang="en-US" altLang="ko-KR" sz="2000" dirty="0"/>
              <a:t>conflict / </a:t>
            </a:r>
            <a:r>
              <a:rPr lang="en-US" altLang="ko-KR" sz="2000" b="0" strike="sngStrike" dirty="0"/>
              <a:t>Synergy</a:t>
            </a:r>
            <a:r>
              <a:rPr lang="ko-KR" altLang="en-US" sz="2000" dirty="0"/>
              <a:t> 의미</a:t>
            </a:r>
            <a:r>
              <a:rPr lang="ko-KR" altLang="en-US" sz="2000" b="0" dirty="0"/>
              <a:t> </a:t>
            </a:r>
            <a:r>
              <a:rPr lang="en-US" altLang="ko-KR" sz="2000" b="0" dirty="0">
                <a:sym typeface="Wingdings" pitchFamily="2" charset="2"/>
              </a:rPr>
              <a:t> </a:t>
            </a:r>
            <a:r>
              <a:rPr lang="ko-KR" altLang="en-US" sz="2000" b="0" dirty="0">
                <a:sym typeface="Wingdings" pitchFamily="2" charset="2"/>
              </a:rPr>
              <a:t>그것을 어떻게 반영</a:t>
            </a:r>
            <a:endParaRPr lang="en-US" altLang="ko-KR" sz="2000" b="0" dirty="0"/>
          </a:p>
          <a:p>
            <a:pPr marL="457200" indent="-457200">
              <a:buAutoNum type="arabicPeriod"/>
            </a:pPr>
            <a:r>
              <a:rPr lang="en-US" altLang="ko-KR" sz="2000" b="0" dirty="0"/>
              <a:t>Direct / indirect</a:t>
            </a:r>
          </a:p>
          <a:p>
            <a:pPr marL="457200" indent="-457200">
              <a:buAutoNum type="arabicPeriod"/>
            </a:pPr>
            <a:r>
              <a:rPr lang="ko-KR" altLang="en-US" sz="2000" b="0" dirty="0"/>
              <a:t>대안 추리는 방법</a:t>
            </a:r>
            <a:endParaRPr lang="en-US" altLang="ko-KR" sz="2000" b="0" dirty="0"/>
          </a:p>
          <a:p>
            <a:pPr marL="457200" indent="-457200">
              <a:buAutoNum type="arabicPeriod"/>
            </a:pPr>
            <a:r>
              <a:rPr lang="ko-KR" altLang="en-US" sz="2000" b="0" dirty="0"/>
              <a:t>전체 평가 </a:t>
            </a:r>
            <a:r>
              <a:rPr lang="en-US" altLang="ko-KR" sz="2000" b="0" dirty="0"/>
              <a:t>= </a:t>
            </a:r>
            <a:r>
              <a:rPr lang="ko-KR" altLang="en-US" sz="2000" b="0" dirty="0"/>
              <a:t>시너지 평가 </a:t>
            </a:r>
            <a:r>
              <a:rPr lang="en-US" altLang="ko-KR" sz="2000" b="0" dirty="0"/>
              <a:t>summation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BBA0EC-67A3-7CBD-0135-9FB7112FF02C}"/>
              </a:ext>
            </a:extLst>
          </p:cNvPr>
          <p:cNvSpPr txBox="1"/>
          <p:nvPr/>
        </p:nvSpPr>
        <p:spPr>
          <a:xfrm>
            <a:off x="601755" y="2519989"/>
            <a:ext cx="367376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pc="-40" dirty="0">
                <a:latin typeface="+mn-ea"/>
              </a:rPr>
              <a:t>여기 부분 </a:t>
            </a:r>
            <a:r>
              <a:rPr kumimoji="1" lang="en-US" altLang="ko-Kore-KR" spc="-40" dirty="0">
                <a:latin typeface="+mn-ea"/>
              </a:rPr>
              <a:t>(</a:t>
            </a:r>
            <a:r>
              <a:rPr kumimoji="1" lang="ko-Kore-KR" altLang="en-US" spc="-40" dirty="0">
                <a:latin typeface="+mn-ea"/>
              </a:rPr>
              <a:t>스토리 한번 만들어보자</a:t>
            </a:r>
            <a:r>
              <a:rPr kumimoji="1" lang="en-US" altLang="ko-Kore-KR" spc="-40" dirty="0">
                <a:latin typeface="+mn-ea"/>
              </a:rPr>
              <a:t>) 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E7DAB5-1A7A-4A29-EE30-FFC45FBAA110}"/>
              </a:ext>
            </a:extLst>
          </p:cNvPr>
          <p:cNvSpPr txBox="1"/>
          <p:nvPr/>
        </p:nvSpPr>
        <p:spPr>
          <a:xfrm>
            <a:off x="5307106" y="2251165"/>
            <a:ext cx="242560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pc="-40" dirty="0">
                <a:latin typeface="+mn-ea"/>
              </a:rPr>
              <a:t>목적 </a:t>
            </a:r>
            <a:r>
              <a:rPr kumimoji="1" lang="en-US" altLang="ko-Kore-KR" spc="-40" dirty="0">
                <a:latin typeface="+mn-ea"/>
              </a:rPr>
              <a:t>: </a:t>
            </a:r>
            <a:r>
              <a:rPr kumimoji="1" lang="en-US" altLang="ko-KR" spc="-40" dirty="0">
                <a:latin typeface="+mn-ea"/>
              </a:rPr>
              <a:t>conflict resolution</a:t>
            </a:r>
          </a:p>
          <a:p>
            <a:pPr algn="l"/>
            <a:r>
              <a:rPr kumimoji="1" lang="ko-Kore-KR" altLang="en-US" spc="-40" dirty="0">
                <a:latin typeface="+mn-ea"/>
              </a:rPr>
              <a:t>방법</a:t>
            </a:r>
            <a:r>
              <a:rPr kumimoji="1" lang="en-US" altLang="ko-Kore-KR" spc="-40" dirty="0">
                <a:latin typeface="+mn-ea"/>
              </a:rPr>
              <a:t>, </a:t>
            </a:r>
            <a:r>
              <a:rPr kumimoji="1" lang="ko-Kore-KR" altLang="en-US" spc="-40" dirty="0">
                <a:latin typeface="+mn-ea"/>
              </a:rPr>
              <a:t>전략 </a:t>
            </a:r>
            <a:r>
              <a:rPr kumimoji="1" lang="en-US" altLang="ko-Kore-KR" spc="-40" dirty="0">
                <a:latin typeface="+mn-ea"/>
              </a:rPr>
              <a:t>: </a:t>
            </a:r>
            <a:r>
              <a:rPr kumimoji="1" lang="en-US" altLang="ko-KR" spc="-40" dirty="0">
                <a:latin typeface="+mn-ea"/>
              </a:rPr>
              <a:t>?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D83F79-FC73-A21A-723A-B1777699D0F6}"/>
              </a:ext>
            </a:extLst>
          </p:cNvPr>
          <p:cNvSpPr txBox="1"/>
          <p:nvPr/>
        </p:nvSpPr>
        <p:spPr>
          <a:xfrm>
            <a:off x="256615" y="741145"/>
            <a:ext cx="372570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Quality Function Deployment (HOQ) 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AB7DB-34D6-C055-AB54-CBEAE3418F15}"/>
              </a:ext>
            </a:extLst>
          </p:cNvPr>
          <p:cNvSpPr txBox="1"/>
          <p:nvPr/>
        </p:nvSpPr>
        <p:spPr>
          <a:xfrm>
            <a:off x="6848993" y="212644"/>
            <a:ext cx="2266518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latin typeface="+mn-ea"/>
              </a:rPr>
              <a:t>- </a:t>
            </a:r>
            <a:r>
              <a:rPr kumimoji="1" lang="en-US" altLang="ko-Kore-KR" spc="-40" dirty="0">
                <a:latin typeface="+mn-ea"/>
              </a:rPr>
              <a:t>Decision variable</a:t>
            </a:r>
          </a:p>
          <a:p>
            <a:pPr algn="l"/>
            <a:r>
              <a:rPr kumimoji="1" lang="en-US" altLang="ko-KR" spc="-40" dirty="0">
                <a:latin typeface="+mn-ea"/>
              </a:rPr>
              <a:t>- </a:t>
            </a:r>
            <a:r>
              <a:rPr kumimoji="1" lang="en-US" altLang="ko-Kore-KR" spc="-40" dirty="0">
                <a:latin typeface="+mn-ea"/>
              </a:rPr>
              <a:t>Intermediate variable</a:t>
            </a:r>
          </a:p>
          <a:p>
            <a:pPr algn="l"/>
            <a:r>
              <a:rPr kumimoji="1" lang="en-US" altLang="ko-KR" spc="-40" dirty="0">
                <a:latin typeface="+mn-ea"/>
              </a:rPr>
              <a:t>- </a:t>
            </a:r>
            <a:r>
              <a:rPr kumimoji="1" lang="en-US" altLang="ko-Kore-KR" spc="-40" dirty="0">
                <a:latin typeface="+mn-ea"/>
              </a:rPr>
              <a:t>Performance variable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952042-32BC-4E21-288E-A470E8ADF40E}"/>
              </a:ext>
            </a:extLst>
          </p:cNvPr>
          <p:cNvSpPr txBox="1"/>
          <p:nvPr/>
        </p:nvSpPr>
        <p:spPr>
          <a:xfrm>
            <a:off x="1100751" y="5653629"/>
            <a:ext cx="453271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Change propagation (intermediate variables)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1C5153-B3FA-E2BF-2C5C-D72FD5226C35}"/>
              </a:ext>
            </a:extLst>
          </p:cNvPr>
          <p:cNvSpPr txBox="1"/>
          <p:nvPr/>
        </p:nvSpPr>
        <p:spPr>
          <a:xfrm>
            <a:off x="5726539" y="5702462"/>
            <a:ext cx="306103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  <a:sym typeface="Wingdings" pitchFamily="2" charset="2"/>
              </a:rPr>
              <a:t> Conflict resolution </a:t>
            </a:r>
            <a:r>
              <a:rPr kumimoji="1" lang="ko-Kore-KR" altLang="en-US" spc="-40" dirty="0">
                <a:latin typeface="+mn-ea"/>
                <a:sym typeface="Wingdings" pitchFamily="2" charset="2"/>
              </a:rPr>
              <a:t>이 되나</a:t>
            </a:r>
            <a:r>
              <a:rPr kumimoji="1" lang="en-US" altLang="ko-Kore-KR" spc="-40" dirty="0">
                <a:latin typeface="+mn-ea"/>
                <a:sym typeface="Wingdings" pitchFamily="2" charset="2"/>
              </a:rPr>
              <a:t>?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923F1C-75C8-0BE4-F379-ACCE87B96AFD}"/>
              </a:ext>
            </a:extLst>
          </p:cNvPr>
          <p:cNvSpPr txBox="1"/>
          <p:nvPr/>
        </p:nvSpPr>
        <p:spPr>
          <a:xfrm>
            <a:off x="1100751" y="6071918"/>
            <a:ext cx="28078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Conflict</a:t>
            </a:r>
            <a:r>
              <a:rPr kumimoji="1" lang="ko-Kore-KR" altLang="en-US" spc="-40" dirty="0">
                <a:latin typeface="+mn-ea"/>
              </a:rPr>
              <a:t> </a:t>
            </a:r>
            <a:r>
              <a:rPr kumimoji="1" lang="en-US" altLang="ko-Kore-KR" spc="-40" dirty="0">
                <a:latin typeface="+mn-ea"/>
                <a:sym typeface="Wingdings" pitchFamily="2" charset="2"/>
              </a:rPr>
              <a:t> </a:t>
            </a:r>
            <a:r>
              <a:rPr kumimoji="1" lang="ko-Kore-KR" altLang="en-US" spc="-40" dirty="0">
                <a:latin typeface="+mn-ea"/>
                <a:sym typeface="Wingdings" pitchFamily="2" charset="2"/>
              </a:rPr>
              <a:t>실제로 보니 </a:t>
            </a:r>
            <a:r>
              <a:rPr kumimoji="1" lang="en-US" altLang="ko-Kore-KR" spc="-40" dirty="0">
                <a:latin typeface="+mn-ea"/>
                <a:sym typeface="Wingdings" pitchFamily="2" charset="2"/>
              </a:rPr>
              <a:t>n</a:t>
            </a:r>
            <a:r>
              <a:rPr kumimoji="1" lang="en-US" altLang="ko-KR" spc="-40" dirty="0">
                <a:latin typeface="+mn-ea"/>
                <a:sym typeface="Wingdings" pitchFamily="2" charset="2"/>
              </a:rPr>
              <a:t>ice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32CA22-012B-9F50-D7C5-D7701EFFA478}"/>
              </a:ext>
            </a:extLst>
          </p:cNvPr>
          <p:cNvSpPr txBox="1"/>
          <p:nvPr/>
        </p:nvSpPr>
        <p:spPr>
          <a:xfrm>
            <a:off x="4316028" y="6088424"/>
            <a:ext cx="330282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  <a:sym typeface="Wingdings" pitchFamily="2" charset="2"/>
              </a:rPr>
              <a:t> </a:t>
            </a:r>
            <a:r>
              <a:rPr kumimoji="1" lang="ko-Kore-KR" altLang="en-US" spc="-40" dirty="0">
                <a:latin typeface="+mn-ea"/>
                <a:sym typeface="Wingdings" pitchFamily="2" charset="2"/>
              </a:rPr>
              <a:t>전략이 머냐</a:t>
            </a:r>
            <a:r>
              <a:rPr kumimoji="1" lang="en-US" altLang="ko-Kore-KR" spc="-40" dirty="0">
                <a:latin typeface="+mn-ea"/>
                <a:sym typeface="Wingdings" pitchFamily="2" charset="2"/>
              </a:rPr>
              <a:t>, </a:t>
            </a:r>
            <a:r>
              <a:rPr kumimoji="1" lang="ko-Kore-KR" altLang="en-US" spc="-40" dirty="0">
                <a:latin typeface="+mn-ea"/>
                <a:sym typeface="Wingdings" pitchFamily="2" charset="2"/>
              </a:rPr>
              <a:t>판단기준이 머냐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174555-B1C4-D209-4CFC-B3C6F92000B9}"/>
              </a:ext>
            </a:extLst>
          </p:cNvPr>
          <p:cNvSpPr txBox="1"/>
          <p:nvPr/>
        </p:nvSpPr>
        <p:spPr>
          <a:xfrm>
            <a:off x="1101933" y="5265537"/>
            <a:ext cx="482446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Conflict?</a:t>
            </a:r>
            <a:r>
              <a:rPr kumimoji="1" lang="ko-Kore-KR" altLang="en-US" spc="-40" dirty="0">
                <a:latin typeface="+mn-ea"/>
              </a:rPr>
              <a:t> </a:t>
            </a:r>
            <a:r>
              <a:rPr kumimoji="1" lang="en-US" altLang="ko-Kore-KR" spc="-40" dirty="0">
                <a:latin typeface="+mn-ea"/>
              </a:rPr>
              <a:t>R</a:t>
            </a:r>
            <a:r>
              <a:rPr kumimoji="1" lang="en-US" altLang="ko-KR" spc="-40" dirty="0">
                <a:latin typeface="+mn-ea"/>
              </a:rPr>
              <a:t>esolve? Conflict resolution and result?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63F8FB-75E6-965B-718B-0334C5F92846}"/>
              </a:ext>
            </a:extLst>
          </p:cNvPr>
          <p:cNvSpPr txBox="1"/>
          <p:nvPr/>
        </p:nvSpPr>
        <p:spPr>
          <a:xfrm>
            <a:off x="5773798" y="3329792"/>
            <a:ext cx="1845057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000" b="0" dirty="0">
                <a:sym typeface="Wingdings" pitchFamily="2" charset="2"/>
              </a:rPr>
              <a:t>(</a:t>
            </a:r>
            <a:r>
              <a:rPr lang="ko-KR" altLang="en-US" sz="2000" b="0" dirty="0">
                <a:sym typeface="Wingdings" pitchFamily="2" charset="2"/>
              </a:rPr>
              <a:t>의미 </a:t>
            </a:r>
            <a:r>
              <a:rPr lang="en-US" altLang="ko-KR" sz="2000" b="0" dirty="0">
                <a:sym typeface="Wingdings" pitchFamily="2" charset="2"/>
              </a:rPr>
              <a:t>o, </a:t>
            </a:r>
            <a:r>
              <a:rPr lang="ko-KR" altLang="en-US" sz="2000" b="0" dirty="0">
                <a:sym typeface="Wingdings" pitchFamily="2" charset="2"/>
              </a:rPr>
              <a:t>반영 </a:t>
            </a:r>
            <a:r>
              <a:rPr lang="en-US" altLang="ko-KR" sz="2000" b="0" dirty="0">
                <a:sym typeface="Wingdings" pitchFamily="2" charset="2"/>
              </a:rPr>
              <a:t>x)</a:t>
            </a:r>
          </a:p>
          <a:p>
            <a:pPr algn="ctr"/>
            <a:r>
              <a:rPr lang="en-US" altLang="ko-KR" sz="2000" b="0" dirty="0"/>
              <a:t> (o)</a:t>
            </a:r>
          </a:p>
          <a:p>
            <a:pPr algn="ctr"/>
            <a:r>
              <a:rPr lang="en-US" altLang="ko-KR" sz="2000" b="0" dirty="0"/>
              <a:t>(direct o , indirect x)</a:t>
            </a:r>
          </a:p>
          <a:p>
            <a:pPr algn="ctr"/>
            <a:r>
              <a:rPr lang="en-US" altLang="ko-KR" sz="2000" b="0" dirty="0"/>
              <a:t>(x)</a:t>
            </a:r>
            <a:endParaRPr kumimoji="1" lang="en-US" altLang="ko-Kore-KR" sz="2000" spc="-4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322677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2ACE85A-F175-A69B-831D-8B70F4F92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2023. 3. 23.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A76DDA-6587-6775-256F-B693EA270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76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0CB1CF-E0C2-A9B7-D6CC-FAABEA81C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15" y="84342"/>
            <a:ext cx="3429000" cy="472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63DB85-00B4-6392-3B43-C727543BC83B}"/>
              </a:ext>
            </a:extLst>
          </p:cNvPr>
          <p:cNvSpPr txBox="1"/>
          <p:nvPr/>
        </p:nvSpPr>
        <p:spPr>
          <a:xfrm>
            <a:off x="4939584" y="2152730"/>
            <a:ext cx="3845796" cy="19389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pc="-40" dirty="0">
                <a:latin typeface="+mn-ea"/>
              </a:rPr>
              <a:t>상충관계 </a:t>
            </a:r>
            <a:endParaRPr kumimoji="1" lang="en-US" altLang="ko-Kore-KR" spc="-40" dirty="0">
              <a:latin typeface="+mn-ea"/>
            </a:endParaRPr>
          </a:p>
          <a:p>
            <a:pPr algn="l"/>
            <a:endParaRPr kumimoji="1" lang="en-US" altLang="ko-Kore-KR" spc="-40" dirty="0">
              <a:latin typeface="+mn-ea"/>
            </a:endParaRPr>
          </a:p>
          <a:p>
            <a:pPr marL="285750" indent="-285750" algn="l">
              <a:buFontTx/>
              <a:buChar char="-"/>
            </a:pPr>
            <a:r>
              <a:rPr kumimoji="1" lang="en-US" altLang="ko-Kore-KR" spc="-40" dirty="0">
                <a:latin typeface="+mn-ea"/>
              </a:rPr>
              <a:t>DP</a:t>
            </a:r>
            <a:r>
              <a:rPr kumimoji="1" lang="ko-Kore-KR" altLang="en-US" spc="-40" dirty="0">
                <a:latin typeface="+mn-ea"/>
              </a:rPr>
              <a:t>의 상충되는 정도의 차이</a:t>
            </a:r>
            <a:endParaRPr kumimoji="1" lang="en-US" altLang="ko-Kore-KR" spc="-40" dirty="0">
              <a:latin typeface="+mn-ea"/>
            </a:endParaRPr>
          </a:p>
          <a:p>
            <a:pPr marL="285750" indent="-285750" algn="l">
              <a:buFontTx/>
              <a:buChar char="-"/>
            </a:pPr>
            <a:r>
              <a:rPr kumimoji="1" lang="ko-Kore-KR" altLang="en-US" spc="-40" dirty="0">
                <a:latin typeface="+mn-ea"/>
              </a:rPr>
              <a:t>그것을 해결하기 위한 일종의 </a:t>
            </a:r>
            <a:r>
              <a:rPr kumimoji="1" lang="en-US" altLang="ko-Kore-KR" spc="-40" dirty="0">
                <a:latin typeface="+mn-ea"/>
              </a:rPr>
              <a:t>Effort</a:t>
            </a:r>
          </a:p>
          <a:p>
            <a:pPr marL="285750" indent="-285750" algn="l">
              <a:buFontTx/>
              <a:buChar char="-"/>
            </a:pPr>
            <a:r>
              <a:rPr kumimoji="1" lang="ko-Kore-KR" altLang="en-US" spc="-40" dirty="0">
                <a:latin typeface="+mn-ea"/>
              </a:rPr>
              <a:t>추가 </a:t>
            </a:r>
            <a:r>
              <a:rPr kumimoji="1" lang="en-US" altLang="ko-Kore-KR" spc="-40" dirty="0">
                <a:latin typeface="+mn-ea"/>
              </a:rPr>
              <a:t>i</a:t>
            </a:r>
            <a:r>
              <a:rPr kumimoji="1" lang="en-US" altLang="ko-KR" spc="-40" dirty="0">
                <a:latin typeface="+mn-ea"/>
              </a:rPr>
              <a:t>teration </a:t>
            </a:r>
          </a:p>
          <a:p>
            <a:pPr marL="285750" indent="-285750" algn="l">
              <a:buFontTx/>
              <a:buChar char="-"/>
            </a:pPr>
            <a:endParaRPr kumimoji="1" lang="en-US" altLang="ko-KR" spc="-40" dirty="0">
              <a:latin typeface="+mn-ea"/>
            </a:endParaRPr>
          </a:p>
          <a:p>
            <a:pPr algn="l"/>
            <a:r>
              <a:rPr kumimoji="1" lang="ko-KR" altLang="en-US" spc="-40" dirty="0">
                <a:latin typeface="+mn-ea"/>
              </a:rPr>
              <a:t>등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8C80C6-E3EB-4BFD-24C5-EC5AE47F9C33}"/>
              </a:ext>
            </a:extLst>
          </p:cNvPr>
          <p:cNvSpPr txBox="1"/>
          <p:nvPr/>
        </p:nvSpPr>
        <p:spPr>
          <a:xfrm>
            <a:off x="4939584" y="726599"/>
            <a:ext cx="3029355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Conflict</a:t>
            </a:r>
            <a:r>
              <a:rPr kumimoji="1" lang="ko-Kore-KR" altLang="en-US" spc="-40" dirty="0">
                <a:latin typeface="+mn-ea"/>
              </a:rPr>
              <a:t>을 </a:t>
            </a:r>
            <a:r>
              <a:rPr kumimoji="1" lang="en-US" altLang="ko-Kore-KR" spc="-40" dirty="0">
                <a:latin typeface="+mn-ea"/>
              </a:rPr>
              <a:t>measure (impact)</a:t>
            </a:r>
          </a:p>
          <a:p>
            <a:pPr algn="l"/>
            <a:r>
              <a:rPr kumimoji="1" lang="en-US" altLang="ko-KR" spc="-40" dirty="0">
                <a:latin typeface="+mn-ea"/>
              </a:rPr>
              <a:t>[conflict</a:t>
            </a:r>
            <a:r>
              <a:rPr kumimoji="1" lang="ko-KR" altLang="en-US" spc="-40" dirty="0">
                <a:latin typeface="+mn-ea"/>
              </a:rPr>
              <a:t>을 어떻게 바라보는가</a:t>
            </a:r>
            <a:r>
              <a:rPr kumimoji="1" lang="en-US" altLang="ko-KR" spc="-40" dirty="0">
                <a:latin typeface="+mn-ea"/>
              </a:rPr>
              <a:t>]</a:t>
            </a:r>
          </a:p>
          <a:p>
            <a:pPr algn="l"/>
            <a:endParaRPr kumimoji="1" lang="en-US" altLang="ko-Kore-KR" spc="-40" dirty="0">
              <a:latin typeface="+mn-ea"/>
            </a:endParaRPr>
          </a:p>
          <a:p>
            <a:pPr algn="l"/>
            <a:r>
              <a:rPr kumimoji="1" lang="en-US" altLang="ko-Kore-KR" spc="-40" dirty="0">
                <a:latin typeface="+mn-ea"/>
              </a:rPr>
              <a:t>Initiate / process </a:t>
            </a:r>
            <a:r>
              <a:rPr kumimoji="1" lang="ko-Kore-KR" altLang="en-US" spc="-40" dirty="0">
                <a:latin typeface="+mn-ea"/>
              </a:rPr>
              <a:t>상에서의</a:t>
            </a:r>
          </a:p>
        </p:txBody>
      </p:sp>
    </p:spTree>
    <p:extLst>
      <p:ext uri="{BB962C8B-B14F-4D97-AF65-F5344CB8AC3E}">
        <p14:creationId xmlns:p14="http://schemas.microsoft.com/office/powerpoint/2010/main" val="38264835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387709-10B5-CA42-E283-AEA257333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2023. 3. 23.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F5A7A3-E5C4-A127-1D6F-8EEACAD8E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77</a:t>
            </a:fld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38F3D4-B0FA-42F6-81F5-DC495FBBED25}"/>
              </a:ext>
            </a:extLst>
          </p:cNvPr>
          <p:cNvSpPr txBox="1"/>
          <p:nvPr/>
        </p:nvSpPr>
        <p:spPr>
          <a:xfrm>
            <a:off x="2089108" y="115302"/>
            <a:ext cx="496578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z="2800" spc="-40" dirty="0">
                <a:latin typeface="+mn-ea"/>
              </a:rPr>
              <a:t>여러가지 충돌사항에 대한 배경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74B5BB-DDC9-527E-D703-8301B746B30B}"/>
              </a:ext>
            </a:extLst>
          </p:cNvPr>
          <p:cNvSpPr txBox="1"/>
          <p:nvPr/>
        </p:nvSpPr>
        <p:spPr>
          <a:xfrm>
            <a:off x="677069" y="596046"/>
            <a:ext cx="730199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ko-Kore-KR" spc="-40" dirty="0">
                <a:latin typeface="+mn-ea"/>
              </a:rPr>
              <a:t>Decision variable (x) </a:t>
            </a:r>
            <a:r>
              <a:rPr kumimoji="1" lang="en-US" altLang="ko-KR" spc="-40" dirty="0">
                <a:latin typeface="+mn-ea"/>
              </a:rPr>
              <a:t>, </a:t>
            </a:r>
            <a:r>
              <a:rPr kumimoji="1" lang="en-US" altLang="ko-Kore-KR" spc="-40" dirty="0">
                <a:latin typeface="+mn-ea"/>
              </a:rPr>
              <a:t>Intermediate variable (y) </a:t>
            </a:r>
            <a:r>
              <a:rPr kumimoji="1" lang="en-US" altLang="ko-KR" spc="-40" dirty="0">
                <a:latin typeface="+mn-ea"/>
              </a:rPr>
              <a:t>, </a:t>
            </a:r>
            <a:r>
              <a:rPr kumimoji="1" lang="en-US" altLang="ko-Kore-KR" spc="-40" dirty="0">
                <a:latin typeface="+mn-ea"/>
              </a:rPr>
              <a:t>performance variable (z)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6BD940-20E2-321C-D789-53D5E0D1D595}"/>
              </a:ext>
            </a:extLst>
          </p:cNvPr>
          <p:cNvSpPr txBox="1"/>
          <p:nvPr/>
        </p:nvSpPr>
        <p:spPr>
          <a:xfrm>
            <a:off x="264986" y="4759833"/>
            <a:ext cx="85366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ko-Kore-KR" altLang="en-US" spc="-40" dirty="0">
                <a:latin typeface="+mn-ea"/>
              </a:rPr>
              <a:t>그렇다면</a:t>
            </a:r>
            <a:r>
              <a:rPr kumimoji="1" lang="en-US" altLang="ko-Kore-KR" spc="-40" dirty="0">
                <a:latin typeface="+mn-ea"/>
              </a:rPr>
              <a:t>, </a:t>
            </a:r>
            <a:r>
              <a:rPr kumimoji="1" lang="ko-Kore-KR" altLang="en-US" spc="-40" dirty="0">
                <a:latin typeface="+mn-ea"/>
              </a:rPr>
              <a:t>다중 요구사항을 다루는 과정속에서</a:t>
            </a:r>
            <a:endParaRPr kumimoji="1" lang="en-US" altLang="ko-Kore-KR" spc="-40" dirty="0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198FD3-D8A5-EB16-6E74-834CD58C7B0C}"/>
              </a:ext>
            </a:extLst>
          </p:cNvPr>
          <p:cNvSpPr txBox="1"/>
          <p:nvPr/>
        </p:nvSpPr>
        <p:spPr>
          <a:xfrm>
            <a:off x="5472887" y="2743263"/>
            <a:ext cx="3164008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ko-Kore-KR" altLang="en-US" spc="-40" dirty="0">
                <a:solidFill>
                  <a:srgbClr val="C00000"/>
                </a:solidFill>
                <a:latin typeface="+mn-ea"/>
              </a:rPr>
              <a:t>처음에 문제가 없어보였는데</a:t>
            </a:r>
            <a:r>
              <a:rPr kumimoji="1" lang="en-US" altLang="ko-Kore-KR" spc="-40" dirty="0">
                <a:solidFill>
                  <a:srgbClr val="C00000"/>
                </a:solidFill>
                <a:latin typeface="+mn-ea"/>
              </a:rPr>
              <a:t>,</a:t>
            </a:r>
          </a:p>
          <a:p>
            <a:pPr algn="ctr"/>
            <a:endParaRPr kumimoji="1" lang="en-US" altLang="ko-Kore-KR" spc="-40" dirty="0">
              <a:solidFill>
                <a:srgbClr val="C00000"/>
              </a:solidFill>
              <a:latin typeface="+mn-ea"/>
            </a:endParaRPr>
          </a:p>
          <a:p>
            <a:pPr algn="ctr"/>
            <a:r>
              <a:rPr kumimoji="1" lang="ko-Kore-KR" altLang="en-US" spc="-40" dirty="0">
                <a:solidFill>
                  <a:srgbClr val="C00000"/>
                </a:solidFill>
                <a:latin typeface="+mn-ea"/>
              </a:rPr>
              <a:t>실제로는 복잡한 변경 프로세스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748E99-7684-38F2-EE86-4C2D591C51B7}"/>
              </a:ext>
            </a:extLst>
          </p:cNvPr>
          <p:cNvSpPr txBox="1"/>
          <p:nvPr/>
        </p:nvSpPr>
        <p:spPr>
          <a:xfrm>
            <a:off x="394253" y="2753676"/>
            <a:ext cx="3389709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ko-Kore-KR" altLang="en-US" spc="-40" dirty="0">
                <a:solidFill>
                  <a:srgbClr val="C00000"/>
                </a:solidFill>
                <a:latin typeface="+mn-ea"/>
              </a:rPr>
              <a:t>처음에 문제를 해결하는 </a:t>
            </a:r>
            <a:endParaRPr kumimoji="1" lang="en-US" altLang="ko-Kore-KR" spc="-40" dirty="0">
              <a:solidFill>
                <a:srgbClr val="C00000"/>
              </a:solidFill>
              <a:latin typeface="+mn-ea"/>
            </a:endParaRPr>
          </a:p>
          <a:p>
            <a:pPr algn="ctr"/>
            <a:endParaRPr kumimoji="1" lang="en-US" altLang="ko-Kore-KR" spc="-40" dirty="0">
              <a:solidFill>
                <a:srgbClr val="C00000"/>
              </a:solidFill>
              <a:latin typeface="+mn-ea"/>
            </a:endParaRPr>
          </a:p>
          <a:p>
            <a:pPr algn="ctr"/>
            <a:r>
              <a:rPr kumimoji="1" lang="ko-Kore-KR" altLang="en-US" spc="-40" dirty="0">
                <a:solidFill>
                  <a:srgbClr val="C00000"/>
                </a:solidFill>
                <a:latin typeface="+mn-ea"/>
              </a:rPr>
              <a:t>대안들에서의 충돌로 인한 불가능</a:t>
            </a:r>
            <a:endParaRPr kumimoji="1" lang="en-US" altLang="ko-Kore-KR" spc="-4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8DAF89-5C98-7B25-89E6-920CEA656400}"/>
              </a:ext>
            </a:extLst>
          </p:cNvPr>
          <p:cNvSpPr txBox="1"/>
          <p:nvPr/>
        </p:nvSpPr>
        <p:spPr>
          <a:xfrm>
            <a:off x="2723520" y="6123454"/>
            <a:ext cx="321017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b="1" spc="-40" dirty="0">
                <a:solidFill>
                  <a:srgbClr val="7030A0"/>
                </a:solidFill>
                <a:latin typeface="+mn-ea"/>
              </a:rPr>
              <a:t>요거를 그림으로 만들어야 한다</a:t>
            </a:r>
            <a:r>
              <a:rPr kumimoji="1" lang="en-US" altLang="ko-Kore-KR" b="1" spc="-40" dirty="0">
                <a:solidFill>
                  <a:srgbClr val="7030A0"/>
                </a:solidFill>
                <a:latin typeface="+mn-ea"/>
              </a:rPr>
              <a:t>.</a:t>
            </a:r>
            <a:endParaRPr kumimoji="1" lang="ko-Kore-KR" altLang="en-US" b="1" spc="-40" dirty="0">
              <a:solidFill>
                <a:srgbClr val="7030A0"/>
              </a:solidFill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6C95D0-2335-17C0-63D4-EB169C436AA9}"/>
              </a:ext>
            </a:extLst>
          </p:cNvPr>
          <p:cNvSpPr txBox="1"/>
          <p:nvPr/>
        </p:nvSpPr>
        <p:spPr>
          <a:xfrm>
            <a:off x="2314015" y="5161425"/>
            <a:ext cx="5168081" cy="77745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pc="-40" dirty="0">
                <a:latin typeface="+mn-ea"/>
              </a:rPr>
              <a:t>1</a:t>
            </a:r>
            <a:r>
              <a:rPr kumimoji="1" lang="en-US" altLang="ko-KR" spc="-40" dirty="0">
                <a:latin typeface="+mn-ea"/>
              </a:rPr>
              <a:t>)</a:t>
            </a:r>
            <a:r>
              <a:rPr kumimoji="1" lang="ko-Kore-KR" altLang="en-US" b="1" spc="-40" dirty="0">
                <a:latin typeface="+mn-ea"/>
              </a:rPr>
              <a:t>문제가 되는 관계 </a:t>
            </a:r>
            <a:r>
              <a:rPr kumimoji="1" lang="en-US" altLang="ko-Kore-KR" b="1" spc="-40" dirty="0">
                <a:latin typeface="+mn-ea"/>
              </a:rPr>
              <a:t>(</a:t>
            </a:r>
            <a:r>
              <a:rPr kumimoji="1" lang="ko-Kore-KR" altLang="en-US" b="1" spc="-40" dirty="0">
                <a:latin typeface="+mn-ea"/>
              </a:rPr>
              <a:t>충돌관계</a:t>
            </a:r>
            <a:r>
              <a:rPr kumimoji="1" lang="en-US" altLang="ko-Kore-KR" b="1" spc="-40" dirty="0">
                <a:latin typeface="+mn-ea"/>
              </a:rPr>
              <a:t>)</a:t>
            </a:r>
            <a:r>
              <a:rPr kumimoji="1" lang="ko-Kore-KR" altLang="en-US" b="1" spc="-40" dirty="0">
                <a:latin typeface="+mn-ea"/>
              </a:rPr>
              <a:t>를 식별 및 정의</a:t>
            </a:r>
            <a:r>
              <a:rPr kumimoji="1" lang="ko-Kore-KR" altLang="en-US" spc="-40" dirty="0">
                <a:latin typeface="+mn-ea"/>
              </a:rPr>
              <a:t>하고 </a:t>
            </a:r>
            <a:endParaRPr kumimoji="1" lang="en-US" altLang="ko-Kore-KR" spc="-4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pc="-40" dirty="0">
                <a:latin typeface="+mn-ea"/>
              </a:rPr>
              <a:t>2</a:t>
            </a:r>
            <a:r>
              <a:rPr kumimoji="1" lang="en-US" altLang="ko-KR" spc="-40" dirty="0">
                <a:latin typeface="+mn-ea"/>
              </a:rPr>
              <a:t>) </a:t>
            </a:r>
            <a:r>
              <a:rPr kumimoji="1" lang="ko-Kore-KR" altLang="en-US" spc="-40" dirty="0">
                <a:latin typeface="+mn-ea"/>
              </a:rPr>
              <a:t>충돌관계를 어떻게 해결</a:t>
            </a:r>
            <a:r>
              <a:rPr kumimoji="1" lang="en-US" altLang="ko-Kore-KR" spc="-40" dirty="0">
                <a:latin typeface="+mn-ea"/>
              </a:rPr>
              <a:t>(</a:t>
            </a:r>
            <a:r>
              <a:rPr kumimoji="1" lang="ko-Kore-KR" altLang="en-US" spc="-40" dirty="0">
                <a:latin typeface="+mn-ea"/>
              </a:rPr>
              <a:t>완화</a:t>
            </a:r>
            <a:r>
              <a:rPr kumimoji="1" lang="en-US" altLang="ko-Kore-KR" spc="-40" dirty="0">
                <a:latin typeface="+mn-ea"/>
              </a:rPr>
              <a:t>)</a:t>
            </a:r>
            <a:r>
              <a:rPr kumimoji="1" lang="ko-Kore-KR" altLang="en-US" spc="-40" dirty="0">
                <a:latin typeface="+mn-ea"/>
              </a:rPr>
              <a:t>하는가 </a:t>
            </a:r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232590FC-E78C-CB8C-C63E-46A0F4B2459A}"/>
              </a:ext>
            </a:extLst>
          </p:cNvPr>
          <p:cNvSpPr txBox="1">
            <a:spLocks/>
          </p:cNvSpPr>
          <p:nvPr/>
        </p:nvSpPr>
        <p:spPr>
          <a:xfrm>
            <a:off x="75553" y="-697881"/>
            <a:ext cx="6773440" cy="5657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solidFill>
                  <a:srgbClr val="C00000"/>
                </a:solidFill>
              </a:rPr>
              <a:t>문제 상황 </a:t>
            </a:r>
            <a:r>
              <a:rPr lang="en-US" altLang="ko-KR" sz="2400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ko-KR" altLang="en-US" sz="2400" dirty="0">
                <a:solidFill>
                  <a:srgbClr val="C00000"/>
                </a:solidFill>
                <a:sym typeface="Wingdings" pitchFamily="2" charset="2"/>
              </a:rPr>
              <a:t>문제점 </a:t>
            </a:r>
            <a:r>
              <a:rPr lang="en-US" altLang="ko-KR" sz="2400" dirty="0">
                <a:sym typeface="Wingdings" pitchFamily="2" charset="2"/>
              </a:rPr>
              <a:t> </a:t>
            </a:r>
            <a:r>
              <a:rPr lang="ko-KR" altLang="en-US" sz="2400" dirty="0">
                <a:sym typeface="Wingdings" pitchFamily="2" charset="2"/>
              </a:rPr>
              <a:t>한계</a:t>
            </a:r>
            <a:r>
              <a:rPr lang="ko-KR" altLang="en-US" sz="2400" b="0" dirty="0">
                <a:sym typeface="Wingdings" pitchFamily="2" charset="2"/>
              </a:rPr>
              <a:t> </a:t>
            </a:r>
            <a:r>
              <a:rPr lang="en-US" altLang="ko-KR" sz="2400" b="0" dirty="0">
                <a:sym typeface="Wingdings" pitchFamily="2" charset="2"/>
              </a:rPr>
              <a:t> </a:t>
            </a:r>
            <a:r>
              <a:rPr lang="ko-KR" altLang="en-US" sz="2400" b="0" dirty="0">
                <a:sym typeface="Wingdings" pitchFamily="2" charset="2"/>
              </a:rPr>
              <a:t>아이디어 </a:t>
            </a:r>
            <a:r>
              <a:rPr lang="en-US" altLang="ko-KR" sz="2400" b="0" dirty="0">
                <a:sym typeface="Wingdings" pitchFamily="2" charset="2"/>
              </a:rPr>
              <a:t> </a:t>
            </a:r>
            <a:r>
              <a:rPr lang="ko-KR" altLang="en-US" sz="2400" b="0" dirty="0">
                <a:sym typeface="Wingdings" pitchFamily="2" charset="2"/>
              </a:rPr>
              <a:t>방법론</a:t>
            </a:r>
            <a:endParaRPr lang="en-US" altLang="ko-KR" sz="2400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4CF9E0-4A68-75B8-0BF5-E57B33F322D0}"/>
              </a:ext>
            </a:extLst>
          </p:cNvPr>
          <p:cNvSpPr txBox="1"/>
          <p:nvPr/>
        </p:nvSpPr>
        <p:spPr>
          <a:xfrm>
            <a:off x="654107" y="1076488"/>
            <a:ext cx="230428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- </a:t>
            </a:r>
            <a:r>
              <a:rPr kumimoji="1" lang="en-US" altLang="ko-Kore-KR" b="1" u="sng" spc="-40" dirty="0">
                <a:latin typeface="+mn-ea"/>
              </a:rPr>
              <a:t>Decision variable (x)</a:t>
            </a:r>
            <a:endParaRPr kumimoji="1" lang="ko-Kore-KR" altLang="en-US" b="1" spc="-4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1D8B87-63F5-CF64-594E-EB879CBC39BA}"/>
              </a:ext>
            </a:extLst>
          </p:cNvPr>
          <p:cNvSpPr txBox="1"/>
          <p:nvPr/>
        </p:nvSpPr>
        <p:spPr>
          <a:xfrm>
            <a:off x="878712" y="1399325"/>
            <a:ext cx="19559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ko-Kore-KR" altLang="en-US" sz="1600" spc="-40" dirty="0">
                <a:latin typeface="+mn-ea"/>
              </a:rPr>
              <a:t>요구사항과 직접적</a:t>
            </a: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8BA4C48-B829-B8AA-2690-A0484486A552}"/>
              </a:ext>
            </a:extLst>
          </p:cNvPr>
          <p:cNvCxnSpPr>
            <a:cxnSpLocks/>
          </p:cNvCxnSpPr>
          <p:nvPr/>
        </p:nvCxnSpPr>
        <p:spPr>
          <a:xfrm>
            <a:off x="641340" y="2487637"/>
            <a:ext cx="7975580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A565A1D-4CE9-9517-4C8A-2C66FFF578D9}"/>
              </a:ext>
            </a:extLst>
          </p:cNvPr>
          <p:cNvSpPr txBox="1"/>
          <p:nvPr/>
        </p:nvSpPr>
        <p:spPr>
          <a:xfrm>
            <a:off x="641340" y="1732453"/>
            <a:ext cx="219335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z="1800" spc="-40" dirty="0">
                <a:latin typeface="+mn-ea"/>
              </a:rPr>
              <a:t>- </a:t>
            </a:r>
            <a:r>
              <a:rPr kumimoji="1" lang="en-US" altLang="ko-Kore-KR" sz="1800" spc="-40" dirty="0">
                <a:solidFill>
                  <a:srgbClr val="7030A0"/>
                </a:solidFill>
                <a:latin typeface="+mn-ea"/>
              </a:rPr>
              <a:t>performance</a:t>
            </a:r>
            <a:r>
              <a:rPr kumimoji="1" lang="ko-Kore-KR" altLang="en-US" sz="1800" spc="-40" dirty="0">
                <a:latin typeface="+mn-ea"/>
              </a:rPr>
              <a:t>에 영향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00787-DE1D-48FB-C510-FB04AE847A56}"/>
              </a:ext>
            </a:extLst>
          </p:cNvPr>
          <p:cNvSpPr txBox="1"/>
          <p:nvPr/>
        </p:nvSpPr>
        <p:spPr>
          <a:xfrm>
            <a:off x="704482" y="1996810"/>
            <a:ext cx="23125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600" spc="-40" dirty="0">
                <a:latin typeface="+mn-ea"/>
              </a:rPr>
              <a:t> </a:t>
            </a:r>
            <a:r>
              <a:rPr kumimoji="1" lang="en-US" altLang="ko-KR" sz="1600" spc="-40" dirty="0" err="1">
                <a:latin typeface="+mn-ea"/>
              </a:rPr>
              <a:t>z</a:t>
            </a:r>
            <a:r>
              <a:rPr kumimoji="1" lang="en-US" altLang="ko-KR" sz="1600" spc="-40" baseline="-25000" dirty="0" err="1">
                <a:latin typeface="+mn-ea"/>
              </a:rPr>
              <a:t>k</a:t>
            </a:r>
            <a:r>
              <a:rPr kumimoji="1" lang="en-US" altLang="ko-KR" sz="1600" spc="-40" dirty="0">
                <a:latin typeface="+mn-ea"/>
              </a:rPr>
              <a:t> = f(</a:t>
            </a:r>
            <a:r>
              <a:rPr kumimoji="1" lang="en-US" altLang="ko-KR" sz="1600" b="1" spc="-40" dirty="0">
                <a:latin typeface="+mn-ea"/>
              </a:rPr>
              <a:t>x</a:t>
            </a:r>
            <a:r>
              <a:rPr kumimoji="1" lang="en-US" altLang="ko-KR" sz="1600" b="1" spc="-40" baseline="-25000" dirty="0">
                <a:latin typeface="+mn-ea"/>
              </a:rPr>
              <a:t>1</a:t>
            </a:r>
            <a:r>
              <a:rPr kumimoji="1" lang="en-US" altLang="ko-KR" sz="1600" b="1" spc="-40" dirty="0">
                <a:latin typeface="+mn-ea"/>
              </a:rPr>
              <a:t> , x</a:t>
            </a:r>
            <a:r>
              <a:rPr kumimoji="1" lang="en-US" altLang="ko-KR" sz="1600" b="1" spc="-40" baseline="-25000" dirty="0">
                <a:latin typeface="+mn-ea"/>
              </a:rPr>
              <a:t>2</a:t>
            </a:r>
            <a:r>
              <a:rPr kumimoji="1" lang="en-US" altLang="ko-KR" sz="1600" b="1" spc="-40" dirty="0">
                <a:latin typeface="+mn-ea"/>
              </a:rPr>
              <a:t> , … , x</a:t>
            </a:r>
            <a:r>
              <a:rPr kumimoji="1" lang="en-US" altLang="ko-KR" sz="1600" b="1" spc="-40" baseline="-25000" dirty="0">
                <a:latin typeface="+mn-ea"/>
              </a:rPr>
              <a:t>l</a:t>
            </a:r>
            <a:r>
              <a:rPr kumimoji="1" lang="en-US" altLang="ko-KR" sz="1600" spc="-40" dirty="0">
                <a:latin typeface="+mn-ea"/>
              </a:rPr>
              <a:t>)</a:t>
            </a:r>
            <a:endParaRPr lang="ko-Kore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F43F86-7E9D-7C88-4CC2-D1CB89DCCAB5}"/>
              </a:ext>
            </a:extLst>
          </p:cNvPr>
          <p:cNvSpPr txBox="1"/>
          <p:nvPr/>
        </p:nvSpPr>
        <p:spPr>
          <a:xfrm>
            <a:off x="5497197" y="1102862"/>
            <a:ext cx="275838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u="sng" spc="-40" dirty="0">
                <a:latin typeface="+mn-ea"/>
              </a:rPr>
              <a:t>- </a:t>
            </a:r>
            <a:r>
              <a:rPr kumimoji="1" lang="en-US" altLang="ko-Kore-KR" b="1" u="sng" spc="-40" dirty="0">
                <a:latin typeface="+mn-ea"/>
              </a:rPr>
              <a:t>Intermediate variable (y)</a:t>
            </a:r>
            <a:endParaRPr kumimoji="1" lang="ko-Kore-KR" altLang="en-US" b="1" spc="-40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D480B4-3DE0-5611-FF76-31AC90B53AF1}"/>
              </a:ext>
            </a:extLst>
          </p:cNvPr>
          <p:cNvSpPr txBox="1"/>
          <p:nvPr/>
        </p:nvSpPr>
        <p:spPr>
          <a:xfrm>
            <a:off x="5812790" y="1476412"/>
            <a:ext cx="215379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ko-Kore-KR" altLang="en-US" sz="1600" spc="-40" dirty="0">
                <a:latin typeface="+mn-ea"/>
              </a:rPr>
              <a:t>요구사항과 간접적</a:t>
            </a:r>
            <a:endParaRPr kumimoji="1" lang="en-US" altLang="ko-Kore-KR" sz="1600" spc="-40" dirty="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543844-2E33-21E5-E4F7-B923594B405B}"/>
              </a:ext>
            </a:extLst>
          </p:cNvPr>
          <p:cNvSpPr txBox="1"/>
          <p:nvPr/>
        </p:nvSpPr>
        <p:spPr>
          <a:xfrm>
            <a:off x="5488541" y="1824634"/>
            <a:ext cx="27406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1800" spc="-40" dirty="0">
                <a:latin typeface="+mn-ea"/>
              </a:rPr>
              <a:t>- Performance</a:t>
            </a:r>
            <a:r>
              <a:rPr kumimoji="1" lang="ko-KR" altLang="en-US" spc="-40" dirty="0">
                <a:latin typeface="+mn-ea"/>
              </a:rPr>
              <a:t>에 </a:t>
            </a:r>
            <a:r>
              <a:rPr kumimoji="1" lang="en-US" altLang="ko-KR" spc="-40" dirty="0">
                <a:latin typeface="+mn-ea"/>
              </a:rPr>
              <a:t>indifferent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55DDB9-979F-F030-AABD-45E93505678B}"/>
              </a:ext>
            </a:extLst>
          </p:cNvPr>
          <p:cNvSpPr txBox="1"/>
          <p:nvPr/>
        </p:nvSpPr>
        <p:spPr>
          <a:xfrm>
            <a:off x="5701455" y="2131480"/>
            <a:ext cx="28914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600" spc="-40" dirty="0">
                <a:latin typeface="+mn-ea"/>
              </a:rPr>
              <a:t> </a:t>
            </a:r>
            <a:r>
              <a:rPr kumimoji="1" lang="ko-KR" altLang="en-US" sz="1600" spc="-40" dirty="0">
                <a:latin typeface="+mn-ea"/>
              </a:rPr>
              <a:t>부수적인 변수</a:t>
            </a:r>
            <a:r>
              <a:rPr kumimoji="1" lang="en-US" altLang="ko-Kore-KR" sz="1600" spc="-40" dirty="0">
                <a:latin typeface="+mn-ea"/>
              </a:rPr>
              <a:t> </a:t>
            </a:r>
            <a:endParaRPr lang="ko-Kore-KR" altLang="en-US" sz="1600" dirty="0"/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C0A58E2C-B6A4-3E0D-59BF-48EC74B0323E}"/>
              </a:ext>
            </a:extLst>
          </p:cNvPr>
          <p:cNvCxnSpPr>
            <a:cxnSpLocks/>
          </p:cNvCxnSpPr>
          <p:nvPr/>
        </p:nvCxnSpPr>
        <p:spPr>
          <a:xfrm>
            <a:off x="641340" y="1001737"/>
            <a:ext cx="7975580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97ED655-03BA-3CD2-5D49-95E67491B0BF}"/>
              </a:ext>
            </a:extLst>
          </p:cNvPr>
          <p:cNvSpPr txBox="1"/>
          <p:nvPr/>
        </p:nvSpPr>
        <p:spPr>
          <a:xfrm>
            <a:off x="1121791" y="4072867"/>
            <a:ext cx="146982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Direct conflict</a:t>
            </a:r>
            <a:endParaRPr kumimoji="1" lang="ko-Kore-KR" altLang="en-US" b="1" spc="-40" dirty="0"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434137-9DAB-F4A2-861F-BC6D082BE288}"/>
              </a:ext>
            </a:extLst>
          </p:cNvPr>
          <p:cNvSpPr txBox="1"/>
          <p:nvPr/>
        </p:nvSpPr>
        <p:spPr>
          <a:xfrm>
            <a:off x="6232133" y="4017883"/>
            <a:ext cx="164551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Indirect conflict</a:t>
            </a:r>
            <a:endParaRPr kumimoji="1" lang="ko-Kore-KR" altLang="en-US" b="1" spc="-40" dirty="0">
              <a:latin typeface="+mn-ea"/>
            </a:endParaRPr>
          </a:p>
        </p:txBody>
      </p:sp>
      <p:sp>
        <p:nvSpPr>
          <p:cNvPr id="42" name="오른쪽 화살표[R] 41">
            <a:extLst>
              <a:ext uri="{FF2B5EF4-FFF2-40B4-BE49-F238E27FC236}">
                <a16:creationId xmlns:a16="http://schemas.microsoft.com/office/drawing/2014/main" id="{FB1A7274-7405-4C3E-5592-213F7648A619}"/>
              </a:ext>
            </a:extLst>
          </p:cNvPr>
          <p:cNvSpPr/>
          <p:nvPr/>
        </p:nvSpPr>
        <p:spPr>
          <a:xfrm rot="5400000">
            <a:off x="1700888" y="3696906"/>
            <a:ext cx="311632" cy="2760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E3D7DC1F-309B-546A-D616-6BE694C1D9B8}"/>
              </a:ext>
            </a:extLst>
          </p:cNvPr>
          <p:cNvSpPr/>
          <p:nvPr/>
        </p:nvSpPr>
        <p:spPr>
          <a:xfrm rot="5400000">
            <a:off x="6899075" y="3641922"/>
            <a:ext cx="311632" cy="2760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48289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387709-10B5-CA42-E283-AEA257333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F5A7A3-E5C4-A127-1D6F-8EEACAD8E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78</a:t>
            </a:fld>
            <a:endParaRPr lang="ko-KR" altLang="en-US" dirty="0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0ABC84D3-691D-54B7-CA13-80F03F0D13F0}"/>
              </a:ext>
            </a:extLst>
          </p:cNvPr>
          <p:cNvSpPr txBox="1">
            <a:spLocks/>
          </p:cNvSpPr>
          <p:nvPr/>
        </p:nvSpPr>
        <p:spPr>
          <a:xfrm>
            <a:off x="75553" y="-1254354"/>
            <a:ext cx="9068448" cy="586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0" dirty="0"/>
              <a:t>스토리 그려봐라</a:t>
            </a:r>
            <a:r>
              <a:rPr lang="en-US" altLang="ko-KR" sz="2400" b="0" dirty="0"/>
              <a:t>. [</a:t>
            </a:r>
            <a:r>
              <a:rPr lang="en-US" altLang="ko-KR" sz="2400" dirty="0">
                <a:solidFill>
                  <a:srgbClr val="C00000"/>
                </a:solidFill>
              </a:rPr>
              <a:t>Conflict resolution</a:t>
            </a:r>
            <a:r>
              <a:rPr lang="en-US" altLang="ko-KR" sz="2400" b="0" dirty="0"/>
              <a:t> strategy for ~~]</a:t>
            </a:r>
            <a:endParaRPr lang="ko-KR" altLang="en-US" sz="2400" b="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5DD0D56-46D8-BFF6-653B-668FD9D346F8}"/>
              </a:ext>
            </a:extLst>
          </p:cNvPr>
          <p:cNvSpPr txBox="1">
            <a:spLocks/>
          </p:cNvSpPr>
          <p:nvPr/>
        </p:nvSpPr>
        <p:spPr>
          <a:xfrm>
            <a:off x="75553" y="-697881"/>
            <a:ext cx="6773440" cy="5657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solidFill>
                  <a:srgbClr val="C00000"/>
                </a:solidFill>
              </a:rPr>
              <a:t>문제 상황 </a:t>
            </a:r>
            <a:r>
              <a:rPr lang="en-US" altLang="ko-KR" sz="2400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ko-KR" altLang="en-US" sz="2400" dirty="0">
                <a:solidFill>
                  <a:srgbClr val="C00000"/>
                </a:solidFill>
                <a:sym typeface="Wingdings" pitchFamily="2" charset="2"/>
              </a:rPr>
              <a:t>문제점 </a:t>
            </a:r>
            <a:r>
              <a:rPr lang="en-US" altLang="ko-KR" sz="2400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ko-KR" altLang="en-US" sz="2400" dirty="0">
                <a:solidFill>
                  <a:srgbClr val="C00000"/>
                </a:solidFill>
                <a:sym typeface="Wingdings" pitchFamily="2" charset="2"/>
              </a:rPr>
              <a:t>한계</a:t>
            </a:r>
            <a:r>
              <a:rPr lang="ko-KR" altLang="en-US" sz="2400" b="0" dirty="0">
                <a:sym typeface="Wingdings" pitchFamily="2" charset="2"/>
              </a:rPr>
              <a:t> </a:t>
            </a:r>
            <a:r>
              <a:rPr lang="en-US" altLang="ko-KR" sz="2400" b="0" dirty="0">
                <a:sym typeface="Wingdings" pitchFamily="2" charset="2"/>
              </a:rPr>
              <a:t> </a:t>
            </a:r>
            <a:r>
              <a:rPr lang="ko-KR" altLang="en-US" sz="2400" b="0" dirty="0">
                <a:sym typeface="Wingdings" pitchFamily="2" charset="2"/>
              </a:rPr>
              <a:t>아이디어 </a:t>
            </a:r>
            <a:r>
              <a:rPr lang="en-US" altLang="ko-KR" sz="2400" b="0" dirty="0">
                <a:sym typeface="Wingdings" pitchFamily="2" charset="2"/>
              </a:rPr>
              <a:t> </a:t>
            </a:r>
            <a:r>
              <a:rPr lang="ko-KR" altLang="en-US" sz="2400" b="0" dirty="0">
                <a:sym typeface="Wingdings" pitchFamily="2" charset="2"/>
              </a:rPr>
              <a:t>방법론</a:t>
            </a:r>
            <a:endParaRPr lang="en-US" altLang="ko-KR" sz="2400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AB7DB-34D6-C055-AB54-CBEAE3418F15}"/>
              </a:ext>
            </a:extLst>
          </p:cNvPr>
          <p:cNvSpPr txBox="1"/>
          <p:nvPr/>
        </p:nvSpPr>
        <p:spPr>
          <a:xfrm>
            <a:off x="6862482" y="-1100125"/>
            <a:ext cx="2266518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latin typeface="+mn-ea"/>
              </a:rPr>
              <a:t>- </a:t>
            </a:r>
            <a:r>
              <a:rPr kumimoji="1" lang="en-US" altLang="ko-Kore-KR" spc="-40" dirty="0">
                <a:latin typeface="+mn-ea"/>
              </a:rPr>
              <a:t>Decision variable</a:t>
            </a:r>
          </a:p>
          <a:p>
            <a:pPr algn="l"/>
            <a:r>
              <a:rPr kumimoji="1" lang="en-US" altLang="ko-KR" spc="-40" dirty="0">
                <a:latin typeface="+mn-ea"/>
              </a:rPr>
              <a:t>- </a:t>
            </a:r>
            <a:r>
              <a:rPr kumimoji="1" lang="en-US" altLang="ko-Kore-KR" spc="-40" dirty="0">
                <a:latin typeface="+mn-ea"/>
              </a:rPr>
              <a:t>Intermediate variable</a:t>
            </a:r>
          </a:p>
          <a:p>
            <a:pPr algn="l"/>
            <a:r>
              <a:rPr kumimoji="1" lang="en-US" altLang="ko-KR" spc="-40" dirty="0">
                <a:latin typeface="+mn-ea"/>
              </a:rPr>
              <a:t>- </a:t>
            </a:r>
            <a:r>
              <a:rPr kumimoji="1" lang="en-US" altLang="ko-Kore-KR" spc="-40" dirty="0">
                <a:latin typeface="+mn-ea"/>
              </a:rPr>
              <a:t>Performance variable</a:t>
            </a:r>
            <a:endParaRPr kumimoji="1" lang="ko-Kore-KR" altLang="en-US" spc="-40" dirty="0">
              <a:latin typeface="+mn-ea"/>
            </a:endParaRPr>
          </a:p>
        </p:txBody>
      </p:sp>
      <p:pic>
        <p:nvPicPr>
          <p:cNvPr id="185" name="그림 184">
            <a:extLst>
              <a:ext uri="{FF2B5EF4-FFF2-40B4-BE49-F238E27FC236}">
                <a16:creationId xmlns:a16="http://schemas.microsoft.com/office/drawing/2014/main" id="{D25B14A4-1A4C-4594-E8FA-41D130C33A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49" r="28041"/>
          <a:stretch/>
        </p:blipFill>
        <p:spPr>
          <a:xfrm>
            <a:off x="106847" y="1343411"/>
            <a:ext cx="1526666" cy="51593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756803-25CB-1FE1-3870-4A5A927D5B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1041"/>
          <a:stretch/>
        </p:blipFill>
        <p:spPr>
          <a:xfrm>
            <a:off x="1646051" y="1282896"/>
            <a:ext cx="2838697" cy="1557868"/>
          </a:xfrm>
          <a:prstGeom prst="rect">
            <a:avLst/>
          </a:prstGeom>
        </p:spPr>
      </p:pic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54C0B1B-BDB8-3A96-A571-80C436F5834C}"/>
              </a:ext>
            </a:extLst>
          </p:cNvPr>
          <p:cNvSpPr/>
          <p:nvPr/>
        </p:nvSpPr>
        <p:spPr>
          <a:xfrm>
            <a:off x="1647344" y="1308526"/>
            <a:ext cx="2807097" cy="1557867"/>
          </a:xfrm>
          <a:prstGeom prst="roundRect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5D171D21-F796-6497-9F20-21BD084E2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3268" y="4359008"/>
            <a:ext cx="3843814" cy="1503274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F36EF835-EC56-5BDA-F8AF-99EBE81F535F}"/>
              </a:ext>
            </a:extLst>
          </p:cNvPr>
          <p:cNvSpPr txBox="1"/>
          <p:nvPr/>
        </p:nvSpPr>
        <p:spPr>
          <a:xfrm>
            <a:off x="1387522" y="3686629"/>
            <a:ext cx="11509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endParaRPr kumimoji="1" lang="ko-Kore-KR" altLang="en-US" spc="-40" dirty="0">
              <a:latin typeface="+mn-ea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9703302-8437-ED9A-C4EB-DB62FED6EF95}"/>
              </a:ext>
            </a:extLst>
          </p:cNvPr>
          <p:cNvSpPr txBox="1"/>
          <p:nvPr/>
        </p:nvSpPr>
        <p:spPr>
          <a:xfrm>
            <a:off x="1387522" y="2519330"/>
            <a:ext cx="11509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endParaRPr kumimoji="1" lang="ko-Kore-KR" altLang="en-US" spc="-40" dirty="0">
              <a:latin typeface="+mn-ea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D382D82-8194-84D6-5FA8-056D88C2C914}"/>
              </a:ext>
            </a:extLst>
          </p:cNvPr>
          <p:cNvSpPr txBox="1"/>
          <p:nvPr/>
        </p:nvSpPr>
        <p:spPr>
          <a:xfrm>
            <a:off x="2122493" y="2121522"/>
            <a:ext cx="11509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endParaRPr kumimoji="1" lang="ko-Kore-KR" altLang="en-US" spc="-40" dirty="0">
              <a:latin typeface="+mn-ea"/>
            </a:endParaRP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B318C888-0554-890D-6097-B4564F46F97D}"/>
              </a:ext>
            </a:extLst>
          </p:cNvPr>
          <p:cNvCxnSpPr>
            <a:cxnSpLocks/>
          </p:cNvCxnSpPr>
          <p:nvPr/>
        </p:nvCxnSpPr>
        <p:spPr>
          <a:xfrm>
            <a:off x="4572000" y="512569"/>
            <a:ext cx="0" cy="6083982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2B7E808F-540F-56F6-D137-7CF82485F593}"/>
              </a:ext>
            </a:extLst>
          </p:cNvPr>
          <p:cNvSpPr txBox="1"/>
          <p:nvPr/>
        </p:nvSpPr>
        <p:spPr>
          <a:xfrm>
            <a:off x="4723634" y="1207408"/>
            <a:ext cx="325569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Case 1) </a:t>
            </a:r>
            <a:r>
              <a:rPr kumimoji="1" lang="ko-Kore-KR" altLang="en-US" b="1" spc="-40" dirty="0">
                <a:latin typeface="+mn-ea"/>
              </a:rPr>
              <a:t>순차적인 요구사항 반영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ECDE412C-B814-6D20-B110-499EB23F559A}"/>
              </a:ext>
            </a:extLst>
          </p:cNvPr>
          <p:cNvSpPr txBox="1"/>
          <p:nvPr/>
        </p:nvSpPr>
        <p:spPr>
          <a:xfrm>
            <a:off x="4746482" y="3882309"/>
            <a:ext cx="325569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solidFill>
                  <a:srgbClr val="C00000"/>
                </a:solidFill>
                <a:latin typeface="+mn-ea"/>
              </a:rPr>
              <a:t>Case 2) </a:t>
            </a:r>
            <a:r>
              <a:rPr kumimoji="1" lang="ko-Kore-KR" altLang="en-US" b="1" spc="-40" dirty="0">
                <a:solidFill>
                  <a:srgbClr val="C00000"/>
                </a:solidFill>
                <a:latin typeface="+mn-ea"/>
              </a:rPr>
              <a:t>병렬적인 요구사항 반영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7568B16-28F5-BDAB-0750-4A9F52268E57}"/>
              </a:ext>
            </a:extLst>
          </p:cNvPr>
          <p:cNvGrpSpPr/>
          <p:nvPr/>
        </p:nvGrpSpPr>
        <p:grpSpPr>
          <a:xfrm>
            <a:off x="4689558" y="1544975"/>
            <a:ext cx="4293463" cy="1362315"/>
            <a:chOff x="4689558" y="1078143"/>
            <a:chExt cx="4293463" cy="136231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C7CD41E-1EE8-1CD5-1AD7-F091A3820C15}"/>
                </a:ext>
              </a:extLst>
            </p:cNvPr>
            <p:cNvSpPr txBox="1"/>
            <p:nvPr/>
          </p:nvSpPr>
          <p:spPr>
            <a:xfrm>
              <a:off x="5644178" y="1565438"/>
              <a:ext cx="1075614" cy="492443"/>
            </a:xfrm>
            <a:prstGeom prst="rect">
              <a:avLst/>
            </a:prstGeom>
            <a:noFill/>
            <a:ln>
              <a:solidFill>
                <a:schemeClr val="dk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ko-Kore-KR" sz="1600" spc="-40" dirty="0">
                  <a:latin typeface="+mn-ea"/>
                </a:rPr>
                <a:t>ECM </a:t>
              </a:r>
            </a:p>
            <a:p>
              <a:pPr algn="ctr"/>
              <a:r>
                <a:rPr kumimoji="1" lang="en-US" altLang="ko-Kore-KR" sz="1600" spc="-40" dirty="0">
                  <a:latin typeface="+mn-ea"/>
                </a:rPr>
                <a:t>For FR</a:t>
              </a:r>
              <a:r>
                <a:rPr kumimoji="1" lang="en-US" altLang="ko-Kore-KR" sz="1600" spc="-40" baseline="-25000" dirty="0">
                  <a:latin typeface="+mn-ea"/>
                </a:rPr>
                <a:t>1</a:t>
              </a:r>
              <a:endParaRPr kumimoji="1" lang="ko-Kore-KR" altLang="en-US" sz="1600" spc="-40" baseline="-25000" dirty="0">
                <a:latin typeface="+mn-ea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AB07C04-D167-D7A5-5B3F-CA7C09243F32}"/>
                </a:ext>
              </a:extLst>
            </p:cNvPr>
            <p:cNvSpPr txBox="1"/>
            <p:nvPr/>
          </p:nvSpPr>
          <p:spPr>
            <a:xfrm>
              <a:off x="6923087" y="1565438"/>
              <a:ext cx="1028740" cy="492443"/>
            </a:xfrm>
            <a:prstGeom prst="rect">
              <a:avLst/>
            </a:prstGeom>
            <a:noFill/>
            <a:ln>
              <a:solidFill>
                <a:schemeClr val="dk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ko-Kore-KR" sz="1600" spc="-40" dirty="0">
                  <a:latin typeface="+mn-ea"/>
                </a:rPr>
                <a:t>ECM </a:t>
              </a:r>
            </a:p>
            <a:p>
              <a:pPr algn="ctr"/>
              <a:r>
                <a:rPr kumimoji="1" lang="en-US" altLang="ko-Kore-KR" sz="1600" spc="-40" dirty="0">
                  <a:latin typeface="+mn-ea"/>
                </a:rPr>
                <a:t>For FR</a:t>
              </a:r>
              <a:r>
                <a:rPr kumimoji="1" lang="en-US" altLang="ko-Kore-KR" sz="1600" spc="-40" baseline="-25000" dirty="0">
                  <a:latin typeface="+mn-ea"/>
                </a:rPr>
                <a:t>N</a:t>
              </a:r>
              <a:endParaRPr kumimoji="1" lang="ko-Kore-KR" altLang="en-US" sz="1600" spc="-40" baseline="-25000" dirty="0">
                <a:latin typeface="+mn-ea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64AFE3D-6F35-7995-DBFC-1270A86FA9ED}"/>
                </a:ext>
              </a:extLst>
            </p:cNvPr>
            <p:cNvSpPr txBox="1"/>
            <p:nvPr/>
          </p:nvSpPr>
          <p:spPr>
            <a:xfrm>
              <a:off x="6186673" y="1078143"/>
              <a:ext cx="132023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ore-KR" spc="-40" dirty="0">
                  <a:latin typeface="+mn-ea"/>
                </a:rPr>
                <a:t>N-Stagewise </a:t>
              </a:r>
              <a:endParaRPr kumimoji="1" lang="ko-Kore-KR" altLang="en-US" spc="-40" dirty="0">
                <a:latin typeface="+mn-ea"/>
              </a:endParaRPr>
            </a:p>
          </p:txBody>
        </p:sp>
        <p:sp>
          <p:nvSpPr>
            <p:cNvPr id="45" name="오른쪽 대괄호[R] 44">
              <a:extLst>
                <a:ext uri="{FF2B5EF4-FFF2-40B4-BE49-F238E27FC236}">
                  <a16:creationId xmlns:a16="http://schemas.microsoft.com/office/drawing/2014/main" id="{97FD7288-785B-9E85-3D54-948E60A0CADC}"/>
                </a:ext>
              </a:extLst>
            </p:cNvPr>
            <p:cNvSpPr/>
            <p:nvPr/>
          </p:nvSpPr>
          <p:spPr>
            <a:xfrm rot="16200000">
              <a:off x="6779074" y="766766"/>
              <a:ext cx="72905" cy="1441210"/>
            </a:xfrm>
            <a:prstGeom prst="righ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6BD2C62-FE62-4B65-B4AD-1FE68E7953EB}"/>
                </a:ext>
              </a:extLst>
            </p:cNvPr>
            <p:cNvSpPr txBox="1"/>
            <p:nvPr/>
          </p:nvSpPr>
          <p:spPr>
            <a:xfrm>
              <a:off x="4772401" y="2163459"/>
              <a:ext cx="51456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ore-KR" spc="-40" dirty="0">
                  <a:latin typeface="+mn-ea"/>
                </a:rPr>
                <a:t>input</a:t>
              </a:r>
              <a:endParaRPr kumimoji="1" lang="ko-Kore-KR" altLang="en-US" spc="-40" dirty="0">
                <a:latin typeface="+mn-ea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37B9D11-5F00-0058-F101-92A37FF1C6C4}"/>
                </a:ext>
              </a:extLst>
            </p:cNvPr>
            <p:cNvSpPr txBox="1"/>
            <p:nvPr/>
          </p:nvSpPr>
          <p:spPr>
            <a:xfrm>
              <a:off x="8304940" y="2163459"/>
              <a:ext cx="67133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ore-KR" spc="-40" dirty="0">
                  <a:latin typeface="+mn-ea"/>
                </a:rPr>
                <a:t>output</a:t>
              </a:r>
              <a:endParaRPr kumimoji="1" lang="ko-Kore-KR" altLang="en-US" spc="-40" dirty="0">
                <a:latin typeface="+mn-ea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DD98A46-DD51-216D-8FAD-B6E413219696}"/>
                </a:ext>
              </a:extLst>
            </p:cNvPr>
            <p:cNvSpPr txBox="1"/>
            <p:nvPr/>
          </p:nvSpPr>
          <p:spPr>
            <a:xfrm>
              <a:off x="6585174" y="2163459"/>
              <a:ext cx="46070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ore-KR" spc="-40" dirty="0">
                  <a:latin typeface="+mn-ea"/>
                </a:rPr>
                <a:t>ECM</a:t>
              </a:r>
              <a:endParaRPr kumimoji="1" lang="ko-Kore-KR" altLang="en-US" spc="-40" dirty="0">
                <a:latin typeface="+mn-ea"/>
              </a:endParaRPr>
            </a:p>
          </p:txBody>
        </p:sp>
        <p:sp>
          <p:nvSpPr>
            <p:cNvPr id="77" name="삼각형 76">
              <a:extLst>
                <a:ext uri="{FF2B5EF4-FFF2-40B4-BE49-F238E27FC236}">
                  <a16:creationId xmlns:a16="http://schemas.microsoft.com/office/drawing/2014/main" id="{CD020353-C3CD-A9DE-1EC9-6CD03CD0A610}"/>
                </a:ext>
              </a:extLst>
            </p:cNvPr>
            <p:cNvSpPr/>
            <p:nvPr/>
          </p:nvSpPr>
          <p:spPr>
            <a:xfrm rot="5400000">
              <a:off x="5195048" y="1728639"/>
              <a:ext cx="566733" cy="157103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9" name="삼각형 78">
              <a:extLst>
                <a:ext uri="{FF2B5EF4-FFF2-40B4-BE49-F238E27FC236}">
                  <a16:creationId xmlns:a16="http://schemas.microsoft.com/office/drawing/2014/main" id="{729F84E7-D9F6-4F70-FAC6-E5FF00098EAE}"/>
                </a:ext>
              </a:extLst>
            </p:cNvPr>
            <p:cNvSpPr/>
            <p:nvPr/>
          </p:nvSpPr>
          <p:spPr>
            <a:xfrm rot="5400000">
              <a:off x="7823384" y="1728639"/>
              <a:ext cx="566733" cy="157103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7E1F7477-E10D-3BE7-E500-831A4B8DB06C}"/>
                </a:ext>
              </a:extLst>
            </p:cNvPr>
            <p:cNvSpPr/>
            <p:nvPr/>
          </p:nvSpPr>
          <p:spPr>
            <a:xfrm>
              <a:off x="4689558" y="1518928"/>
              <a:ext cx="576523" cy="576523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A37C0E82-2CC0-A268-92E7-661F65E8765C}"/>
                </a:ext>
              </a:extLst>
            </p:cNvPr>
            <p:cNvSpPr/>
            <p:nvPr/>
          </p:nvSpPr>
          <p:spPr>
            <a:xfrm>
              <a:off x="8242712" y="1275396"/>
              <a:ext cx="740309" cy="820055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80AF97AC-9E32-DA26-71E6-A44B8A338224}"/>
                </a:ext>
              </a:extLst>
            </p:cNvPr>
            <p:cNvSpPr txBox="1"/>
            <p:nvPr/>
          </p:nvSpPr>
          <p:spPr>
            <a:xfrm>
              <a:off x="6732330" y="1668353"/>
              <a:ext cx="16639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ore-KR" spc="-40" dirty="0">
                  <a:latin typeface="+mn-ea"/>
                </a:rPr>
                <a:t>…</a:t>
              </a:r>
              <a:endParaRPr kumimoji="1" lang="ko-Kore-KR" altLang="en-US" spc="-40" dirty="0">
                <a:latin typeface="+mn-ea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83285759-4185-A102-38A3-6C454820F3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570" r="9089"/>
          <a:stretch/>
        </p:blipFill>
        <p:spPr>
          <a:xfrm>
            <a:off x="1623133" y="4067120"/>
            <a:ext cx="2896897" cy="1139867"/>
          </a:xfrm>
          <a:prstGeom prst="rect">
            <a:avLst/>
          </a:prstGeom>
        </p:spPr>
      </p:pic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C4AB593-B126-CD15-E6D6-4DC598D94E33}"/>
              </a:ext>
            </a:extLst>
          </p:cNvPr>
          <p:cNvSpPr/>
          <p:nvPr/>
        </p:nvSpPr>
        <p:spPr>
          <a:xfrm>
            <a:off x="1620177" y="4002552"/>
            <a:ext cx="2872686" cy="1235287"/>
          </a:xfrm>
          <a:prstGeom prst="roundRect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126AC207-3E04-A96F-F19D-D7D895AF939D}"/>
              </a:ext>
            </a:extLst>
          </p:cNvPr>
          <p:cNvCxnSpPr>
            <a:endCxn id="6" idx="2"/>
          </p:cNvCxnSpPr>
          <p:nvPr/>
        </p:nvCxnSpPr>
        <p:spPr>
          <a:xfrm flipV="1">
            <a:off x="1502618" y="2866393"/>
            <a:ext cx="1548275" cy="190418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꺾인 연결선[E] 14">
            <a:extLst>
              <a:ext uri="{FF2B5EF4-FFF2-40B4-BE49-F238E27FC236}">
                <a16:creationId xmlns:a16="http://schemas.microsoft.com/office/drawing/2014/main" id="{49E60871-D84F-BF20-D2BA-759FF3194B93}"/>
              </a:ext>
            </a:extLst>
          </p:cNvPr>
          <p:cNvCxnSpPr>
            <a:cxnSpLocks/>
            <a:stCxn id="90" idx="3"/>
            <a:endCxn id="11" idx="0"/>
          </p:cNvCxnSpPr>
          <p:nvPr/>
        </p:nvCxnSpPr>
        <p:spPr>
          <a:xfrm>
            <a:off x="1502618" y="3825129"/>
            <a:ext cx="1553902" cy="177423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1595C1E-F31C-6C91-E160-C7FDE3390856}"/>
              </a:ext>
            </a:extLst>
          </p:cNvPr>
          <p:cNvSpPr txBox="1"/>
          <p:nvPr/>
        </p:nvSpPr>
        <p:spPr>
          <a:xfrm>
            <a:off x="4803784" y="3087123"/>
            <a:ext cx="317554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l">
              <a:buFontTx/>
              <a:buChar char="-"/>
            </a:pPr>
            <a:r>
              <a:rPr kumimoji="1" lang="ko-Kore-KR" altLang="en-US" spc="-40" dirty="0">
                <a:latin typeface="+mn-ea"/>
              </a:rPr>
              <a:t>맨처음의 요구사항이 충족 </a:t>
            </a:r>
            <a:r>
              <a:rPr kumimoji="1" lang="en-US" altLang="ko-Kore-KR" spc="-40" dirty="0">
                <a:latin typeface="+mn-ea"/>
              </a:rPr>
              <a:t>x</a:t>
            </a:r>
          </a:p>
          <a:p>
            <a:pPr marL="285750" indent="-285750" algn="l">
              <a:buFontTx/>
              <a:buChar char="-"/>
            </a:pPr>
            <a:r>
              <a:rPr kumimoji="1" lang="ko-Kore-KR" altLang="en-US" spc="-40" dirty="0">
                <a:latin typeface="+mn-ea"/>
              </a:rPr>
              <a:t>차후의 요구사항이 </a:t>
            </a:r>
            <a:r>
              <a:rPr kumimoji="1" lang="en-US" altLang="ko-Kore-KR" spc="-40" dirty="0">
                <a:latin typeface="+mn-ea"/>
              </a:rPr>
              <a:t>infeasible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8CAC6E-9ABE-7156-A50B-940459FE6924}"/>
              </a:ext>
            </a:extLst>
          </p:cNvPr>
          <p:cNvSpPr txBox="1"/>
          <p:nvPr/>
        </p:nvSpPr>
        <p:spPr>
          <a:xfrm>
            <a:off x="4775544" y="5911705"/>
            <a:ext cx="424635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l">
              <a:buFontTx/>
              <a:buChar char="-"/>
            </a:pPr>
            <a:r>
              <a:rPr kumimoji="1" lang="ko-Kore-KR" altLang="en-US" spc="-40" dirty="0">
                <a:latin typeface="+mn-ea"/>
              </a:rPr>
              <a:t>단순 </a:t>
            </a:r>
            <a:r>
              <a:rPr kumimoji="1" lang="en-US" altLang="ko-Kore-KR" spc="-40" dirty="0">
                <a:latin typeface="+mn-ea"/>
              </a:rPr>
              <a:t>‘Module</a:t>
            </a:r>
            <a:r>
              <a:rPr kumimoji="1" lang="ko-Kore-KR" altLang="en-US" spc="-40" dirty="0">
                <a:latin typeface="+mn-ea"/>
              </a:rPr>
              <a:t>이 겹치면 좋다</a:t>
            </a:r>
            <a:r>
              <a:rPr kumimoji="1" lang="en-US" altLang="ko-Kore-KR" spc="-40" dirty="0">
                <a:latin typeface="+mn-ea"/>
              </a:rPr>
              <a:t>’</a:t>
            </a:r>
            <a:r>
              <a:rPr kumimoji="1" lang="ko-Kore-KR" altLang="en-US" spc="-40" dirty="0">
                <a:latin typeface="+mn-ea"/>
              </a:rPr>
              <a:t> 라는 가정</a:t>
            </a:r>
            <a:endParaRPr kumimoji="1" lang="en-US" altLang="ko-Kore-KR" spc="-40" dirty="0">
              <a:latin typeface="+mn-ea"/>
            </a:endParaRPr>
          </a:p>
          <a:p>
            <a:pPr marL="285750" indent="-285750" algn="l">
              <a:buFontTx/>
              <a:buChar char="-"/>
            </a:pPr>
            <a:r>
              <a:rPr kumimoji="1" lang="ko-Kore-KR" altLang="en-US" spc="-40" dirty="0">
                <a:latin typeface="+mn-ea"/>
              </a:rPr>
              <a:t>실제 물리적인 변수조정 고려 </a:t>
            </a:r>
            <a:r>
              <a:rPr kumimoji="1" lang="en-US" altLang="ko-Kore-KR" spc="-40" dirty="0">
                <a:latin typeface="+mn-ea"/>
              </a:rPr>
              <a:t>x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84FA54-C4BF-B7E1-4B83-68F4C10000EE}"/>
              </a:ext>
            </a:extLst>
          </p:cNvPr>
          <p:cNvSpPr txBox="1"/>
          <p:nvPr/>
        </p:nvSpPr>
        <p:spPr>
          <a:xfrm>
            <a:off x="154835" y="55578"/>
            <a:ext cx="505907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z="2400" b="1" spc="-40" dirty="0">
                <a:latin typeface="+mn-ea"/>
              </a:rPr>
              <a:t>다중 요구 사항의 설계변경 대안 문제</a:t>
            </a: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73A718D9-BFDF-61CB-D147-E8B6DCE00464}"/>
              </a:ext>
            </a:extLst>
          </p:cNvPr>
          <p:cNvCxnSpPr>
            <a:cxnSpLocks/>
          </p:cNvCxnSpPr>
          <p:nvPr/>
        </p:nvCxnSpPr>
        <p:spPr>
          <a:xfrm flipH="1">
            <a:off x="106847" y="512569"/>
            <a:ext cx="9022153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094ACEF-D2A2-6870-C831-9340CC66F540}"/>
              </a:ext>
            </a:extLst>
          </p:cNvPr>
          <p:cNvSpPr txBox="1"/>
          <p:nvPr/>
        </p:nvSpPr>
        <p:spPr>
          <a:xfrm>
            <a:off x="2165560" y="5589146"/>
            <a:ext cx="126541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ko-Kore-KR" sz="1400" spc="-40" dirty="0">
                <a:latin typeface="+mn-ea"/>
              </a:rPr>
              <a:t>&lt;Jarratt, 2011&gt;</a:t>
            </a:r>
          </a:p>
          <a:p>
            <a:pPr algn="ctr"/>
            <a:r>
              <a:rPr kumimoji="1" lang="en-US" altLang="ko-Kore-KR" sz="1400" spc="-40" dirty="0">
                <a:latin typeface="+mn-ea"/>
              </a:rPr>
              <a:t>&lt;Ahmad, 2009&gt;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2C8BE29-F775-3AB5-3948-C8B0E6029B36}"/>
              </a:ext>
            </a:extLst>
          </p:cNvPr>
          <p:cNvSpPr txBox="1"/>
          <p:nvPr/>
        </p:nvSpPr>
        <p:spPr>
          <a:xfrm>
            <a:off x="2280557" y="1749364"/>
            <a:ext cx="4648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kumimoji="1" lang="en-US" altLang="ko-KR" b="1" spc="-40" dirty="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18A119-28A4-DE4A-4090-B8187A8F0B3B}"/>
              </a:ext>
            </a:extLst>
          </p:cNvPr>
          <p:cNvSpPr txBox="1"/>
          <p:nvPr/>
        </p:nvSpPr>
        <p:spPr>
          <a:xfrm>
            <a:off x="997342" y="597646"/>
            <a:ext cx="2558826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ko-Kore-KR" altLang="en-US" sz="1600" spc="-40" dirty="0">
                <a:latin typeface="+mn-ea"/>
              </a:rPr>
              <a:t>단일 요구사항에 따른</a:t>
            </a:r>
            <a:endParaRPr kumimoji="1" lang="en-US" altLang="ko-Kore-KR" sz="1600" spc="-40" dirty="0">
              <a:latin typeface="+mn-ea"/>
            </a:endParaRPr>
          </a:p>
          <a:p>
            <a:pPr algn="ctr"/>
            <a:r>
              <a:rPr kumimoji="1" lang="en-US" altLang="ko-Kore-KR" sz="1600" spc="-40" dirty="0">
                <a:latin typeface="+mn-ea"/>
              </a:rPr>
              <a:t>&lt;</a:t>
            </a:r>
            <a:r>
              <a:rPr kumimoji="1" lang="ko-Kore-KR" altLang="en-US" sz="1600" spc="-40" dirty="0">
                <a:latin typeface="+mn-ea"/>
              </a:rPr>
              <a:t>설계변경 관리 프로세스</a:t>
            </a:r>
            <a:r>
              <a:rPr kumimoji="1" lang="en-US" altLang="ko-Kore-KR" sz="1600" spc="-40" dirty="0">
                <a:latin typeface="+mn-ea"/>
              </a:rPr>
              <a:t>&gt;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54F065-C576-DE2F-D088-D0ED9ADFB7BC}"/>
              </a:ext>
            </a:extLst>
          </p:cNvPr>
          <p:cNvSpPr txBox="1"/>
          <p:nvPr/>
        </p:nvSpPr>
        <p:spPr>
          <a:xfrm>
            <a:off x="5653328" y="597645"/>
            <a:ext cx="2490786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ko-Kore-KR" altLang="en-US" sz="1600" spc="-40" dirty="0">
                <a:latin typeface="+mn-ea"/>
              </a:rPr>
              <a:t>다중 요구사항에 따른</a:t>
            </a:r>
            <a:endParaRPr kumimoji="1" lang="en-US" altLang="ko-Kore-KR" sz="1600" spc="-40" dirty="0">
              <a:latin typeface="+mn-ea"/>
            </a:endParaRPr>
          </a:p>
          <a:p>
            <a:pPr algn="ctr"/>
            <a:r>
              <a:rPr kumimoji="1" lang="en-US" altLang="ko-Kore-KR" sz="1600" spc="-40" dirty="0">
                <a:latin typeface="+mn-ea"/>
              </a:rPr>
              <a:t>&lt;</a:t>
            </a:r>
            <a:r>
              <a:rPr kumimoji="1" lang="ko-Kore-KR" altLang="en-US" sz="1600" spc="-40" dirty="0">
                <a:latin typeface="+mn-ea"/>
              </a:rPr>
              <a:t>설계변경 관리 프로세스</a:t>
            </a:r>
            <a:r>
              <a:rPr kumimoji="1" lang="en-US" altLang="ko-Kore-KR" sz="1600" spc="-40" dirty="0">
                <a:latin typeface="+mn-ea"/>
              </a:rPr>
              <a:t>&gt;</a:t>
            </a:r>
            <a:endParaRPr kumimoji="1" lang="ko-Kore-KR" altLang="en-US" sz="1600" spc="-40" dirty="0">
              <a:latin typeface="+mn-ea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AA310789-52BF-FD49-CC65-0F4A29C70B9A}"/>
              </a:ext>
            </a:extLst>
          </p:cNvPr>
          <p:cNvCxnSpPr>
            <a:cxnSpLocks/>
          </p:cNvCxnSpPr>
          <p:nvPr/>
        </p:nvCxnSpPr>
        <p:spPr>
          <a:xfrm>
            <a:off x="106847" y="1154495"/>
            <a:ext cx="9022153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6041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387709-10B5-CA42-E283-AEA257333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F5A7A3-E5C4-A127-1D6F-8EEACAD8E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79</a:t>
            </a:fld>
            <a:endParaRPr lang="ko-KR" altLang="en-US" dirty="0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0ABC84D3-691D-54B7-CA13-80F03F0D13F0}"/>
              </a:ext>
            </a:extLst>
          </p:cNvPr>
          <p:cNvSpPr txBox="1">
            <a:spLocks/>
          </p:cNvSpPr>
          <p:nvPr/>
        </p:nvSpPr>
        <p:spPr>
          <a:xfrm>
            <a:off x="75553" y="-1254354"/>
            <a:ext cx="9068448" cy="586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0" dirty="0"/>
              <a:t>스토리 그려봐라</a:t>
            </a:r>
            <a:r>
              <a:rPr lang="en-US" altLang="ko-KR" sz="2400" b="0" dirty="0"/>
              <a:t>. [</a:t>
            </a:r>
            <a:r>
              <a:rPr lang="en-US" altLang="ko-KR" sz="2400" dirty="0">
                <a:solidFill>
                  <a:srgbClr val="C00000"/>
                </a:solidFill>
              </a:rPr>
              <a:t>Conflict resolution</a:t>
            </a:r>
            <a:r>
              <a:rPr lang="en-US" altLang="ko-KR" sz="2400" b="0" dirty="0"/>
              <a:t> strategy for ~~]</a:t>
            </a:r>
            <a:endParaRPr lang="ko-KR" altLang="en-US" sz="2400" b="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5DD0D56-46D8-BFF6-653B-668FD9D346F8}"/>
              </a:ext>
            </a:extLst>
          </p:cNvPr>
          <p:cNvSpPr txBox="1">
            <a:spLocks/>
          </p:cNvSpPr>
          <p:nvPr/>
        </p:nvSpPr>
        <p:spPr>
          <a:xfrm>
            <a:off x="75553" y="-697881"/>
            <a:ext cx="6773440" cy="5657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solidFill>
                  <a:srgbClr val="C00000"/>
                </a:solidFill>
              </a:rPr>
              <a:t>문제 상황 </a:t>
            </a:r>
            <a:r>
              <a:rPr lang="en-US" altLang="ko-KR" sz="2400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ko-KR" altLang="en-US" sz="2400" dirty="0">
                <a:solidFill>
                  <a:srgbClr val="C00000"/>
                </a:solidFill>
                <a:sym typeface="Wingdings" pitchFamily="2" charset="2"/>
              </a:rPr>
              <a:t>문제점 </a:t>
            </a:r>
            <a:r>
              <a:rPr lang="en-US" altLang="ko-KR" sz="2400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ko-KR" altLang="en-US" sz="2400" dirty="0">
                <a:solidFill>
                  <a:srgbClr val="C00000"/>
                </a:solidFill>
                <a:sym typeface="Wingdings" pitchFamily="2" charset="2"/>
              </a:rPr>
              <a:t>한계</a:t>
            </a:r>
            <a:r>
              <a:rPr lang="ko-KR" altLang="en-US" sz="2400" b="0" dirty="0">
                <a:sym typeface="Wingdings" pitchFamily="2" charset="2"/>
              </a:rPr>
              <a:t> </a:t>
            </a:r>
            <a:r>
              <a:rPr lang="en-US" altLang="ko-KR" sz="2400" b="0" dirty="0">
                <a:sym typeface="Wingdings" pitchFamily="2" charset="2"/>
              </a:rPr>
              <a:t> </a:t>
            </a:r>
            <a:r>
              <a:rPr lang="ko-KR" altLang="en-US" sz="2400" b="0" dirty="0">
                <a:sym typeface="Wingdings" pitchFamily="2" charset="2"/>
              </a:rPr>
              <a:t>아이디어 </a:t>
            </a:r>
            <a:r>
              <a:rPr lang="en-US" altLang="ko-KR" sz="2400" b="0" dirty="0">
                <a:sym typeface="Wingdings" pitchFamily="2" charset="2"/>
              </a:rPr>
              <a:t> </a:t>
            </a:r>
            <a:r>
              <a:rPr lang="ko-KR" altLang="en-US" sz="2400" b="0" dirty="0">
                <a:sym typeface="Wingdings" pitchFamily="2" charset="2"/>
              </a:rPr>
              <a:t>방법론</a:t>
            </a:r>
            <a:endParaRPr lang="en-US" altLang="ko-KR" sz="2400" b="0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91993C7-FE17-AA32-9A9E-87E625FCDAE7}"/>
              </a:ext>
            </a:extLst>
          </p:cNvPr>
          <p:cNvSpPr txBox="1"/>
          <p:nvPr/>
        </p:nvSpPr>
        <p:spPr>
          <a:xfrm>
            <a:off x="7017282" y="-1052567"/>
            <a:ext cx="2266518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latin typeface="+mn-ea"/>
              </a:rPr>
              <a:t>- </a:t>
            </a:r>
            <a:r>
              <a:rPr kumimoji="1" lang="en-US" altLang="ko-Kore-KR" spc="-40" dirty="0">
                <a:latin typeface="+mn-ea"/>
              </a:rPr>
              <a:t>Decision variable</a:t>
            </a:r>
          </a:p>
          <a:p>
            <a:pPr algn="l"/>
            <a:r>
              <a:rPr kumimoji="1" lang="en-US" altLang="ko-KR" spc="-40" dirty="0">
                <a:latin typeface="+mn-ea"/>
              </a:rPr>
              <a:t>- </a:t>
            </a:r>
            <a:r>
              <a:rPr kumimoji="1" lang="en-US" altLang="ko-Kore-KR" spc="-40" dirty="0">
                <a:latin typeface="+mn-ea"/>
              </a:rPr>
              <a:t>Intermediate variable</a:t>
            </a:r>
          </a:p>
          <a:p>
            <a:pPr algn="l"/>
            <a:r>
              <a:rPr kumimoji="1" lang="en-US" altLang="ko-KR" spc="-40" dirty="0">
                <a:latin typeface="+mn-ea"/>
              </a:rPr>
              <a:t>- </a:t>
            </a:r>
            <a:r>
              <a:rPr kumimoji="1" lang="en-US" altLang="ko-Kore-KR" spc="-40" dirty="0">
                <a:latin typeface="+mn-ea"/>
              </a:rPr>
              <a:t>Performance variable</a:t>
            </a:r>
            <a:endParaRPr kumimoji="1" lang="ko-Kore-KR" altLang="en-US" spc="-40" dirty="0">
              <a:latin typeface="+mn-ea"/>
            </a:endParaRPr>
          </a:p>
        </p:txBody>
      </p: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8CF8937B-41E3-4BA9-26F8-225603D59EA9}"/>
              </a:ext>
            </a:extLst>
          </p:cNvPr>
          <p:cNvGrpSpPr/>
          <p:nvPr/>
        </p:nvGrpSpPr>
        <p:grpSpPr>
          <a:xfrm>
            <a:off x="82675" y="861077"/>
            <a:ext cx="6741125" cy="1906448"/>
            <a:chOff x="82675" y="861077"/>
            <a:chExt cx="6741125" cy="190644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C935B5-4F4B-0CF2-A11E-4E2B62AEBCB9}"/>
                </a:ext>
              </a:extLst>
            </p:cNvPr>
            <p:cNvSpPr txBox="1"/>
            <p:nvPr/>
          </p:nvSpPr>
          <p:spPr>
            <a:xfrm>
              <a:off x="82675" y="1031600"/>
              <a:ext cx="1503327" cy="10198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kumimoji="1" lang="en-US" altLang="en-US" b="1" spc="-40" dirty="0">
                  <a:solidFill>
                    <a:srgbClr val="C00000"/>
                  </a:solidFill>
                  <a:latin typeface="+mn-ea"/>
                </a:rPr>
                <a:t>FR</a:t>
              </a:r>
              <a:r>
                <a:rPr kumimoji="1" lang="en-US" altLang="en-US" b="1" spc="-40" baseline="-25000" dirty="0">
                  <a:solidFill>
                    <a:srgbClr val="C00000"/>
                  </a:solidFill>
                  <a:latin typeface="+mn-ea"/>
                </a:rPr>
                <a:t>1</a:t>
              </a:r>
              <a:r>
                <a:rPr kumimoji="1" lang="en-US" altLang="en-US" b="1" spc="-40" dirty="0">
                  <a:solidFill>
                    <a:srgbClr val="C00000"/>
                  </a:solidFill>
                  <a:latin typeface="+mn-ea"/>
                </a:rPr>
                <a:t>) </a:t>
              </a:r>
              <a:r>
                <a:rPr kumimoji="1" lang="ko-Kore-KR" altLang="en-US" b="1" spc="-40" dirty="0">
                  <a:solidFill>
                    <a:srgbClr val="C00000"/>
                  </a:solidFill>
                  <a:latin typeface="+mn-ea"/>
                </a:rPr>
                <a:t>조향성 </a:t>
              </a:r>
              <a:endParaRPr kumimoji="1" lang="en-US" altLang="ko-Kore-KR" b="1" spc="-40" dirty="0">
                <a:solidFill>
                  <a:srgbClr val="C00000"/>
                </a:solidFill>
                <a:latin typeface="+mn-ea"/>
              </a:endParaRPr>
            </a:p>
            <a:p>
              <a:pPr algn="ctr">
                <a:lnSpc>
                  <a:spcPct val="200000"/>
                </a:lnSpc>
              </a:pPr>
              <a:r>
                <a:rPr kumimoji="1" lang="en-US" altLang="ko-Kore-KR" b="1" spc="-40" dirty="0">
                  <a:solidFill>
                    <a:srgbClr val="C00000"/>
                  </a:solidFill>
                  <a:latin typeface="+mn-ea"/>
                </a:rPr>
                <a:t> </a:t>
              </a:r>
              <a:r>
                <a:rPr kumimoji="1" lang="en-US" altLang="en-US" b="1" spc="-40" dirty="0">
                  <a:solidFill>
                    <a:srgbClr val="7030A0"/>
                  </a:solidFill>
                  <a:latin typeface="+mn-ea"/>
                </a:rPr>
                <a:t>FR</a:t>
              </a:r>
              <a:r>
                <a:rPr kumimoji="1" lang="en-US" altLang="en-US" b="1" spc="-40" baseline="-25000" dirty="0">
                  <a:solidFill>
                    <a:srgbClr val="7030A0"/>
                  </a:solidFill>
                  <a:latin typeface="+mn-ea"/>
                </a:rPr>
                <a:t>2</a:t>
              </a:r>
              <a:r>
                <a:rPr kumimoji="1" lang="en-US" altLang="en-US" b="1" spc="-40" dirty="0">
                  <a:solidFill>
                    <a:srgbClr val="7030A0"/>
                  </a:solidFill>
                  <a:latin typeface="+mn-ea"/>
                </a:rPr>
                <a:t>) </a:t>
              </a:r>
              <a:r>
                <a:rPr kumimoji="1" lang="ko-Kore-KR" altLang="en-US" b="1" spc="-40" dirty="0">
                  <a:solidFill>
                    <a:srgbClr val="7030A0"/>
                  </a:solidFill>
                  <a:latin typeface="+mn-ea"/>
                </a:rPr>
                <a:t>안전성</a:t>
              </a:r>
              <a:endParaRPr kumimoji="1" lang="en-US" altLang="ko-Kore-KR" b="1" spc="-40" dirty="0">
                <a:solidFill>
                  <a:srgbClr val="00B050"/>
                </a:solidFill>
                <a:latin typeface="+mn-ea"/>
              </a:endParaRPr>
            </a:p>
          </p:txBody>
        </p: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BC10873B-289E-BCE1-57C8-6AAE7F017B54}"/>
                </a:ext>
              </a:extLst>
            </p:cNvPr>
            <p:cNvGrpSpPr/>
            <p:nvPr/>
          </p:nvGrpSpPr>
          <p:grpSpPr>
            <a:xfrm>
              <a:off x="1708347" y="861077"/>
              <a:ext cx="5115453" cy="1906448"/>
              <a:chOff x="2004309" y="555444"/>
              <a:chExt cx="5115453" cy="1906448"/>
            </a:xfrm>
          </p:grpSpPr>
          <p:grpSp>
            <p:nvGrpSpPr>
              <p:cNvPr id="101" name="그룹 100">
                <a:extLst>
                  <a:ext uri="{FF2B5EF4-FFF2-40B4-BE49-F238E27FC236}">
                    <a16:creationId xmlns:a16="http://schemas.microsoft.com/office/drawing/2014/main" id="{7E2778C4-7103-9B6E-9A67-ACC8841D024F}"/>
                  </a:ext>
                </a:extLst>
              </p:cNvPr>
              <p:cNvGrpSpPr/>
              <p:nvPr/>
            </p:nvGrpSpPr>
            <p:grpSpPr>
              <a:xfrm>
                <a:off x="2004309" y="558006"/>
                <a:ext cx="5115453" cy="1903886"/>
                <a:chOff x="2004309" y="558006"/>
                <a:chExt cx="5115453" cy="1903886"/>
              </a:xfrm>
            </p:grpSpPr>
            <p:grpSp>
              <p:nvGrpSpPr>
                <p:cNvPr id="105" name="그룹 104">
                  <a:extLst>
                    <a:ext uri="{FF2B5EF4-FFF2-40B4-BE49-F238E27FC236}">
                      <a16:creationId xmlns:a16="http://schemas.microsoft.com/office/drawing/2014/main" id="{342F1D5F-EF81-82FA-1DCB-E9A7A639791D}"/>
                    </a:ext>
                  </a:extLst>
                </p:cNvPr>
                <p:cNvGrpSpPr/>
                <p:nvPr/>
              </p:nvGrpSpPr>
              <p:grpSpPr>
                <a:xfrm>
                  <a:off x="2004309" y="558006"/>
                  <a:ext cx="5115453" cy="1903886"/>
                  <a:chOff x="1458407" y="558006"/>
                  <a:chExt cx="5115453" cy="1903886"/>
                </a:xfrm>
              </p:grpSpPr>
              <p:grpSp>
                <p:nvGrpSpPr>
                  <p:cNvPr id="108" name="그룹 107">
                    <a:extLst>
                      <a:ext uri="{FF2B5EF4-FFF2-40B4-BE49-F238E27FC236}">
                        <a16:creationId xmlns:a16="http://schemas.microsoft.com/office/drawing/2014/main" id="{4B0E37F1-3A0D-043A-D87C-B99B2C7E1941}"/>
                      </a:ext>
                    </a:extLst>
                  </p:cNvPr>
                  <p:cNvGrpSpPr/>
                  <p:nvPr/>
                </p:nvGrpSpPr>
                <p:grpSpPr>
                  <a:xfrm>
                    <a:off x="1458407" y="558006"/>
                    <a:ext cx="5115453" cy="1903886"/>
                    <a:chOff x="2408275" y="435288"/>
                    <a:chExt cx="5115453" cy="1903886"/>
                  </a:xfrm>
                </p:grpSpPr>
                <p:grpSp>
                  <p:nvGrpSpPr>
                    <p:cNvPr id="123" name="그룹 122">
                      <a:extLst>
                        <a:ext uri="{FF2B5EF4-FFF2-40B4-BE49-F238E27FC236}">
                          <a16:creationId xmlns:a16="http://schemas.microsoft.com/office/drawing/2014/main" id="{E47B1A59-AE5B-C43A-7B6C-6731F1A6B86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08275" y="435288"/>
                      <a:ext cx="5115453" cy="1903886"/>
                      <a:chOff x="2986609" y="425205"/>
                      <a:chExt cx="5115453" cy="1903886"/>
                    </a:xfrm>
                  </p:grpSpPr>
                  <p:grpSp>
                    <p:nvGrpSpPr>
                      <p:cNvPr id="126" name="그룹 125">
                        <a:extLst>
                          <a:ext uri="{FF2B5EF4-FFF2-40B4-BE49-F238E27FC236}">
                            <a16:creationId xmlns:a16="http://schemas.microsoft.com/office/drawing/2014/main" id="{CBF37171-DE3E-56F0-DF75-67E7454A110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986609" y="425205"/>
                        <a:ext cx="3526652" cy="1903886"/>
                        <a:chOff x="2314015" y="2215308"/>
                        <a:chExt cx="5072583" cy="2738467"/>
                      </a:xfrm>
                    </p:grpSpPr>
                    <p:cxnSp>
                      <p:nvCxnSpPr>
                        <p:cNvPr id="140" name="직선 연결선[R] 139">
                          <a:extLst>
                            <a:ext uri="{FF2B5EF4-FFF2-40B4-BE49-F238E27FC236}">
                              <a16:creationId xmlns:a16="http://schemas.microsoft.com/office/drawing/2014/main" id="{A6A34324-A49A-8E3E-6D8C-B785A84C0E0D}"/>
                            </a:ext>
                          </a:extLst>
                        </p:cNvPr>
                        <p:cNvCxnSpPr>
                          <a:cxnSpLocks/>
                          <a:endCxn id="149" idx="1"/>
                        </p:cNvCxnSpPr>
                        <p:nvPr/>
                      </p:nvCxnSpPr>
                      <p:spPr>
                        <a:xfrm>
                          <a:off x="3621539" y="2622207"/>
                          <a:ext cx="914973" cy="1130852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tx2"/>
                          </a:solidFill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2" name="직선 연결선[R] 141">
                          <a:extLst>
                            <a:ext uri="{FF2B5EF4-FFF2-40B4-BE49-F238E27FC236}">
                              <a16:creationId xmlns:a16="http://schemas.microsoft.com/office/drawing/2014/main" id="{E36F52B7-FF3D-AD4E-66D4-6A257DB26367}"/>
                            </a:ext>
                          </a:extLst>
                        </p:cNvPr>
                        <p:cNvCxnSpPr>
                          <a:cxnSpLocks/>
                          <a:endCxn id="153" idx="7"/>
                        </p:cNvCxnSpPr>
                        <p:nvPr/>
                      </p:nvCxnSpPr>
                      <p:spPr>
                        <a:xfrm flipH="1">
                          <a:off x="2931375" y="2928533"/>
                          <a:ext cx="932970" cy="1414280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tx2"/>
                          </a:solidFill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3" name="직선 연결선[R] 142">
                          <a:extLst>
                            <a:ext uri="{FF2B5EF4-FFF2-40B4-BE49-F238E27FC236}">
                              <a16:creationId xmlns:a16="http://schemas.microsoft.com/office/drawing/2014/main" id="{5BD5DD71-25B2-FA9E-0B25-396EDBDEF45C}"/>
                            </a:ext>
                          </a:extLst>
                        </p:cNvPr>
                        <p:cNvCxnSpPr>
                          <a:cxnSpLocks/>
                          <a:endCxn id="156" idx="1"/>
                        </p:cNvCxnSpPr>
                        <p:nvPr/>
                      </p:nvCxnSpPr>
                      <p:spPr>
                        <a:xfrm>
                          <a:off x="5831768" y="2215308"/>
                          <a:ext cx="937469" cy="2127505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tx2"/>
                          </a:solidFill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8" name="직선 연결선[R] 147">
                          <a:extLst>
                            <a:ext uri="{FF2B5EF4-FFF2-40B4-BE49-F238E27FC236}">
                              <a16:creationId xmlns:a16="http://schemas.microsoft.com/office/drawing/2014/main" id="{B5C61349-D65E-064C-F2DA-374BC5E61AB1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3847371" y="2885913"/>
                          <a:ext cx="2278891" cy="21310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tx2"/>
                          </a:solidFill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149" name="타원 148">
                          <a:extLst>
                            <a:ext uri="{FF2B5EF4-FFF2-40B4-BE49-F238E27FC236}">
                              <a16:creationId xmlns:a16="http://schemas.microsoft.com/office/drawing/2014/main" id="{13576559-1581-1ADC-AB5A-E9179905D93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468954" y="3685501"/>
                          <a:ext cx="461317" cy="461317"/>
                        </a:xfrm>
                        <a:prstGeom prst="ellipse">
                          <a:avLst/>
                        </a:prstGeom>
                        <a:noFill/>
                        <a:ln w="38100">
                          <a:solidFill>
                            <a:schemeClr val="tx2"/>
                          </a:solidFill>
                        </a:ln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ore-KR" altLang="en-US"/>
                        </a:p>
                      </p:txBody>
                    </p:sp>
                    <p:sp>
                      <p:nvSpPr>
                        <p:cNvPr id="150" name="타원 149">
                          <a:extLst>
                            <a:ext uri="{FF2B5EF4-FFF2-40B4-BE49-F238E27FC236}">
                              <a16:creationId xmlns:a16="http://schemas.microsoft.com/office/drawing/2014/main" id="{B92F7DAD-1596-B457-81C2-BC927F2BAE5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314015" y="3860261"/>
                          <a:ext cx="1093514" cy="1093514"/>
                        </a:xfrm>
                        <a:prstGeom prst="ellipse">
                          <a:avLst/>
                        </a:prstGeom>
                        <a:noFill/>
                        <a:ln w="38100">
                          <a:solidFill>
                            <a:schemeClr val="tx2"/>
                          </a:solidFill>
                        </a:ln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ore-KR" altLang="en-US"/>
                        </a:p>
                      </p:txBody>
                    </p:sp>
                    <p:sp>
                      <p:nvSpPr>
                        <p:cNvPr id="153" name="타원 152">
                          <a:extLst>
                            <a:ext uri="{FF2B5EF4-FFF2-40B4-BE49-F238E27FC236}">
                              <a16:creationId xmlns:a16="http://schemas.microsoft.com/office/drawing/2014/main" id="{92BC55A2-D6A5-8CF6-01A4-33FAA417010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760923" y="4313568"/>
                          <a:ext cx="199697" cy="199697"/>
                        </a:xfrm>
                        <a:prstGeom prst="ellipse">
                          <a:avLst/>
                        </a:prstGeom>
                        <a:solidFill>
                          <a:schemeClr val="tx2"/>
                        </a:solidFill>
                        <a:ln>
                          <a:solidFill>
                            <a:schemeClr val="tx2"/>
                          </a:solidFill>
                        </a:ln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ore-KR" altLang="en-US"/>
                        </a:p>
                      </p:txBody>
                    </p:sp>
                    <p:cxnSp>
                      <p:nvCxnSpPr>
                        <p:cNvPr id="154" name="직선 연결선[R] 153">
                          <a:extLst>
                            <a:ext uri="{FF2B5EF4-FFF2-40B4-BE49-F238E27FC236}">
                              <a16:creationId xmlns:a16="http://schemas.microsoft.com/office/drawing/2014/main" id="{25EFDEE4-0BF4-7918-41BD-4E077376D028}"/>
                            </a:ext>
                          </a:extLst>
                        </p:cNvPr>
                        <p:cNvCxnSpPr>
                          <a:cxnSpLocks/>
                          <a:stCxn id="149" idx="2"/>
                          <a:endCxn id="153" idx="6"/>
                        </p:cNvCxnSpPr>
                        <p:nvPr/>
                      </p:nvCxnSpPr>
                      <p:spPr>
                        <a:xfrm flipH="1">
                          <a:off x="2960620" y="3916160"/>
                          <a:ext cx="1508334" cy="497257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tx2"/>
                          </a:solidFill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155" name="타원 154">
                          <a:extLst>
                            <a:ext uri="{FF2B5EF4-FFF2-40B4-BE49-F238E27FC236}">
                              <a16:creationId xmlns:a16="http://schemas.microsoft.com/office/drawing/2014/main" id="{7F64FA71-D2DD-DAF7-4E22-A2C2CBFCC70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293084" y="3860261"/>
                          <a:ext cx="1093514" cy="1093514"/>
                        </a:xfrm>
                        <a:prstGeom prst="ellipse">
                          <a:avLst/>
                        </a:prstGeom>
                        <a:noFill/>
                        <a:ln w="38100">
                          <a:solidFill>
                            <a:schemeClr val="tx2"/>
                          </a:solidFill>
                        </a:ln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ore-KR" altLang="en-US" dirty="0"/>
                        </a:p>
                      </p:txBody>
                    </p:sp>
                    <p:sp>
                      <p:nvSpPr>
                        <p:cNvPr id="156" name="타원 155">
                          <a:extLst>
                            <a:ext uri="{FF2B5EF4-FFF2-40B4-BE49-F238E27FC236}">
                              <a16:creationId xmlns:a16="http://schemas.microsoft.com/office/drawing/2014/main" id="{BE59CFA2-4DD4-7175-FDE1-6AAB0C302B2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39992" y="4313568"/>
                          <a:ext cx="199697" cy="199697"/>
                        </a:xfrm>
                        <a:prstGeom prst="ellipse">
                          <a:avLst/>
                        </a:prstGeom>
                        <a:solidFill>
                          <a:schemeClr val="tx2"/>
                        </a:solidFill>
                        <a:ln>
                          <a:solidFill>
                            <a:schemeClr val="tx2"/>
                          </a:solidFill>
                        </a:ln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ore-KR" altLang="en-US"/>
                        </a:p>
                      </p:txBody>
                    </p:sp>
                    <p:cxnSp>
                      <p:nvCxnSpPr>
                        <p:cNvPr id="157" name="직선 연결선[R] 156">
                          <a:extLst>
                            <a:ext uri="{FF2B5EF4-FFF2-40B4-BE49-F238E27FC236}">
                              <a16:creationId xmlns:a16="http://schemas.microsoft.com/office/drawing/2014/main" id="{770BDC9B-D54B-19F8-0041-5D9496A8BF8F}"/>
                            </a:ext>
                          </a:extLst>
                        </p:cNvPr>
                        <p:cNvCxnSpPr>
                          <a:cxnSpLocks/>
                          <a:endCxn id="149" idx="7"/>
                        </p:cNvCxnSpPr>
                        <p:nvPr/>
                      </p:nvCxnSpPr>
                      <p:spPr>
                        <a:xfrm flipH="1">
                          <a:off x="4862713" y="3074539"/>
                          <a:ext cx="1359976" cy="678520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tx2"/>
                          </a:solidFill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8" name="직선 연결선[R] 157">
                          <a:extLst>
                            <a:ext uri="{FF2B5EF4-FFF2-40B4-BE49-F238E27FC236}">
                              <a16:creationId xmlns:a16="http://schemas.microsoft.com/office/drawing/2014/main" id="{FE5398FB-A02E-64A4-F9D6-9441D518F1A1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3370450" y="2622207"/>
                          <a:ext cx="502178" cy="0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tx2"/>
                          </a:solidFill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9" name="직선 연결선[R] 158">
                          <a:extLst>
                            <a:ext uri="{FF2B5EF4-FFF2-40B4-BE49-F238E27FC236}">
                              <a16:creationId xmlns:a16="http://schemas.microsoft.com/office/drawing/2014/main" id="{9A298A1F-F612-9113-59BA-5B3F88A471E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5338554" y="2224273"/>
                          <a:ext cx="502178" cy="0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tx2"/>
                          </a:solidFill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60" name="직선 연결선[R] 159">
                          <a:extLst>
                            <a:ext uri="{FF2B5EF4-FFF2-40B4-BE49-F238E27FC236}">
                              <a16:creationId xmlns:a16="http://schemas.microsoft.com/office/drawing/2014/main" id="{F2613D3F-226D-3464-B78B-17BDB386F7C6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4691654" y="3540260"/>
                          <a:ext cx="15917" cy="751798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tx2"/>
                          </a:solidFill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61" name="직선 연결선[R] 160">
                          <a:extLst>
                            <a:ext uri="{FF2B5EF4-FFF2-40B4-BE49-F238E27FC236}">
                              <a16:creationId xmlns:a16="http://schemas.microsoft.com/office/drawing/2014/main" id="{37E8524B-7476-22F2-BD2B-1EA4647D68F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4592242" y="3540260"/>
                          <a:ext cx="230658" cy="0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tx2"/>
                          </a:solidFill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62" name="직선 연결선[R] 161">
                          <a:extLst>
                            <a:ext uri="{FF2B5EF4-FFF2-40B4-BE49-F238E27FC236}">
                              <a16:creationId xmlns:a16="http://schemas.microsoft.com/office/drawing/2014/main" id="{866F14DF-F5A1-62FE-2032-54CECF5405DA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4572372" y="4292058"/>
                          <a:ext cx="230658" cy="0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tx2"/>
                          </a:solidFill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163" name="타원 162">
                          <a:extLst>
                            <a:ext uri="{FF2B5EF4-FFF2-40B4-BE49-F238E27FC236}">
                              <a16:creationId xmlns:a16="http://schemas.microsoft.com/office/drawing/2014/main" id="{BF66949C-4C12-D196-92AB-2A85DE329F8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390551" y="3925835"/>
                          <a:ext cx="962366" cy="962366"/>
                        </a:xfrm>
                        <a:prstGeom prst="ellipse">
                          <a:avLst/>
                        </a:prstGeom>
                        <a:noFill/>
                        <a:ln w="38100">
                          <a:solidFill>
                            <a:schemeClr val="tx2"/>
                          </a:solidFill>
                        </a:ln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ore-KR" altLang="en-US" dirty="0"/>
                        </a:p>
                      </p:txBody>
                    </p:sp>
                    <p:sp>
                      <p:nvSpPr>
                        <p:cNvPr id="164" name="타원 163">
                          <a:extLst>
                            <a:ext uri="{FF2B5EF4-FFF2-40B4-BE49-F238E27FC236}">
                              <a16:creationId xmlns:a16="http://schemas.microsoft.com/office/drawing/2014/main" id="{C2F7FC00-B378-597B-A69B-69C2FEE6B0F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362476" y="3925835"/>
                          <a:ext cx="962366" cy="962366"/>
                        </a:xfrm>
                        <a:prstGeom prst="ellipse">
                          <a:avLst/>
                        </a:prstGeom>
                        <a:noFill/>
                        <a:ln w="38100">
                          <a:solidFill>
                            <a:schemeClr val="tx2"/>
                          </a:solidFill>
                        </a:ln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ore-KR" altLang="en-US" dirty="0"/>
                        </a:p>
                      </p:txBody>
                    </p:sp>
                  </p:grpSp>
                  <p:sp>
                    <p:nvSpPr>
                      <p:cNvPr id="129" name="오른쪽 대괄호[R] 128">
                        <a:extLst>
                          <a:ext uri="{FF2B5EF4-FFF2-40B4-BE49-F238E27FC236}">
                            <a16:creationId xmlns:a16="http://schemas.microsoft.com/office/drawing/2014/main" id="{5CE9C748-8E57-0469-1D5E-0175FE98CA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16596" y="1607701"/>
                        <a:ext cx="88555" cy="365714"/>
                      </a:xfrm>
                      <a:prstGeom prst="rightBracket">
                        <a:avLst/>
                      </a:prstGeom>
                      <a:ln w="12700">
                        <a:solidFill>
                          <a:srgbClr val="7030A0"/>
                        </a:solidFill>
                        <a:prstDash val="dash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/>
                      </a:p>
                    </p:txBody>
                  </p:sp>
                  <p:sp>
                    <p:nvSpPr>
                      <p:cNvPr id="130" name="TextBox 129">
                        <a:extLst>
                          <a:ext uri="{FF2B5EF4-FFF2-40B4-BE49-F238E27FC236}">
                            <a16:creationId xmlns:a16="http://schemas.microsoft.com/office/drawing/2014/main" id="{C21C035E-C3AD-7091-0061-E23EED6FDB3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150856" y="2050027"/>
                        <a:ext cx="1457066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algn="l"/>
                        <a:r>
                          <a:rPr kumimoji="1" lang="en-US" altLang="ko-Kore-KR" sz="1400" i="1" spc="-40" dirty="0">
                            <a:solidFill>
                              <a:srgbClr val="7030A0"/>
                            </a:solidFill>
                            <a:latin typeface="+mn-ea"/>
                          </a:rPr>
                          <a:t>FR</a:t>
                        </a:r>
                        <a:r>
                          <a:rPr kumimoji="1" lang="en-US" altLang="ko-Kore-KR" sz="1400" i="1" spc="-40" baseline="-25000" dirty="0">
                            <a:solidFill>
                              <a:srgbClr val="7030A0"/>
                            </a:solidFill>
                            <a:latin typeface="+mn-ea"/>
                          </a:rPr>
                          <a:t>2 </a:t>
                        </a:r>
                        <a:r>
                          <a:rPr kumimoji="1" lang="en-US" altLang="ko-Kore-KR" sz="1400" i="1" spc="-40" dirty="0">
                            <a:solidFill>
                              <a:srgbClr val="7030A0"/>
                            </a:solidFill>
                            <a:latin typeface="+mn-ea"/>
                          </a:rPr>
                          <a:t>-3) BB drop </a:t>
                        </a:r>
                        <a:r>
                          <a:rPr kumimoji="1" lang="en-US" altLang="ko-Kore-KR" sz="1400" spc="-40" dirty="0">
                            <a:solidFill>
                              <a:srgbClr val="7030A0"/>
                            </a:solidFill>
                            <a:latin typeface="+mn-ea"/>
                          </a:rPr>
                          <a:t>↓</a:t>
                        </a:r>
                        <a:r>
                          <a:rPr kumimoji="1" lang="en-US" altLang="ko-Kore-KR" sz="1400" i="1" spc="-40" dirty="0">
                            <a:solidFill>
                              <a:srgbClr val="7030A0"/>
                            </a:solidFill>
                            <a:latin typeface="+mn-ea"/>
                          </a:rPr>
                          <a:t> </a:t>
                        </a:r>
                        <a:endParaRPr kumimoji="1" lang="ko-Kore-KR" altLang="en-US" sz="1400" i="1" spc="-40" dirty="0">
                          <a:solidFill>
                            <a:srgbClr val="7030A0"/>
                          </a:solidFill>
                          <a:latin typeface="+mn-ea"/>
                        </a:endParaRPr>
                      </a:p>
                    </p:txBody>
                  </p:sp>
                  <p:cxnSp>
                    <p:nvCxnSpPr>
                      <p:cNvPr id="132" name="직선 연결선[R] 131">
                        <a:extLst>
                          <a:ext uri="{FF2B5EF4-FFF2-40B4-BE49-F238E27FC236}">
                            <a16:creationId xmlns:a16="http://schemas.microsoft.com/office/drawing/2014/main" id="{8CF523BF-0330-4DA5-F9A8-1983958D9838}"/>
                          </a:ext>
                        </a:extLst>
                      </p:cNvPr>
                      <p:cNvCxnSpPr>
                        <a:endCxn id="156" idx="2"/>
                      </p:cNvCxnSpPr>
                      <p:nvPr/>
                    </p:nvCxnSpPr>
                    <p:spPr>
                      <a:xfrm>
                        <a:off x="5432284" y="1948964"/>
                        <a:ext cx="631432" cy="4450"/>
                      </a:xfrm>
                      <a:prstGeom prst="line">
                        <a:avLst/>
                      </a:prstGeom>
                      <a:ln>
                        <a:prstDash val="dash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34" name="호 133">
                        <a:extLst>
                          <a:ext uri="{FF2B5EF4-FFF2-40B4-BE49-F238E27FC236}">
                            <a16:creationId xmlns:a16="http://schemas.microsoft.com/office/drawing/2014/main" id="{4E190304-9F3A-9A41-A8CE-D7ECD5EA7FA0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5892168" y="1698973"/>
                        <a:ext cx="548883" cy="548883"/>
                      </a:xfrm>
                      <a:prstGeom prst="arc">
                        <a:avLst>
                          <a:gd name="adj1" fmla="val 5680887"/>
                          <a:gd name="adj2" fmla="val 8577552"/>
                        </a:avLst>
                      </a:prstGeom>
                      <a:noFill/>
                      <a:ln w="38100">
                        <a:solidFill>
                          <a:srgbClr val="C00000"/>
                        </a:solidFill>
                      </a:ln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 dirty="0"/>
                      </a:p>
                    </p:txBody>
                  </p:sp>
                  <p:sp>
                    <p:nvSpPr>
                      <p:cNvPr id="135" name="TextBox 134">
                        <a:extLst>
                          <a:ext uri="{FF2B5EF4-FFF2-40B4-BE49-F238E27FC236}">
                            <a16:creationId xmlns:a16="http://schemas.microsoft.com/office/drawing/2014/main" id="{E4A9EA3C-EA20-F11D-880E-96A988EBA3B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818121" y="1841986"/>
                        <a:ext cx="1283941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algn="l"/>
                        <a:r>
                          <a:rPr kumimoji="1" lang="en-US" altLang="ko-Kore-KR" sz="1400" i="1" spc="-40" dirty="0">
                            <a:solidFill>
                              <a:srgbClr val="C00000"/>
                            </a:solidFill>
                            <a:latin typeface="+mn-ea"/>
                          </a:rPr>
                          <a:t>FR</a:t>
                        </a:r>
                        <a:r>
                          <a:rPr kumimoji="1" lang="en-US" altLang="ko-Kore-KR" sz="1400" i="1" spc="-40" baseline="-25000" dirty="0">
                            <a:solidFill>
                              <a:srgbClr val="C00000"/>
                            </a:solidFill>
                            <a:latin typeface="+mn-ea"/>
                          </a:rPr>
                          <a:t>1</a:t>
                        </a:r>
                        <a:r>
                          <a:rPr kumimoji="1" lang="en-US" altLang="ko-Kore-KR" sz="1400" i="1" spc="-40" dirty="0">
                            <a:solidFill>
                              <a:srgbClr val="C00000"/>
                            </a:solidFill>
                            <a:latin typeface="+mn-ea"/>
                          </a:rPr>
                          <a:t> -2) Angle </a:t>
                        </a:r>
                        <a:r>
                          <a:rPr kumimoji="1" lang="en-US" altLang="ko-Kore-KR" sz="1400" spc="-40" dirty="0">
                            <a:solidFill>
                              <a:srgbClr val="C00000"/>
                            </a:solidFill>
                            <a:latin typeface="+mn-ea"/>
                          </a:rPr>
                          <a:t>↑</a:t>
                        </a:r>
                      </a:p>
                      <a:p>
                        <a:pPr algn="l"/>
                        <a:r>
                          <a:rPr kumimoji="1" lang="en-US" altLang="ko-Kore-KR" sz="1400" i="1" spc="-40" dirty="0">
                            <a:solidFill>
                              <a:srgbClr val="7030A0"/>
                            </a:solidFill>
                            <a:latin typeface="+mn-ea"/>
                          </a:rPr>
                          <a:t>FR</a:t>
                        </a:r>
                        <a:r>
                          <a:rPr kumimoji="1" lang="en-US" altLang="ko-Kore-KR" sz="1400" i="1" spc="-40" baseline="-25000" dirty="0">
                            <a:solidFill>
                              <a:srgbClr val="7030A0"/>
                            </a:solidFill>
                            <a:latin typeface="+mn-ea"/>
                          </a:rPr>
                          <a:t>2 </a:t>
                        </a:r>
                        <a:r>
                          <a:rPr kumimoji="1" lang="en-US" altLang="ko-Kore-KR" sz="1400" i="1" spc="-40" dirty="0">
                            <a:solidFill>
                              <a:srgbClr val="7030A0"/>
                            </a:solidFill>
                            <a:latin typeface="+mn-ea"/>
                          </a:rPr>
                          <a:t>-2) Angle </a:t>
                        </a:r>
                        <a:r>
                          <a:rPr kumimoji="1" lang="en-US" altLang="ko-Kore-KR" sz="1400" spc="-40" dirty="0">
                            <a:solidFill>
                              <a:srgbClr val="7030A0"/>
                            </a:solidFill>
                            <a:latin typeface="+mn-ea"/>
                          </a:rPr>
                          <a:t>↓</a:t>
                        </a:r>
                        <a:r>
                          <a:rPr kumimoji="1" lang="en-US" altLang="ko-Kore-KR" sz="1400" i="1" spc="-40" dirty="0">
                            <a:solidFill>
                              <a:srgbClr val="C00000"/>
                            </a:solidFill>
                            <a:latin typeface="+mn-ea"/>
                          </a:rPr>
                          <a:t> </a:t>
                        </a:r>
                        <a:endParaRPr kumimoji="1" lang="ko-Kore-KR" altLang="en-US" sz="1400" i="1" spc="-40" dirty="0">
                          <a:solidFill>
                            <a:srgbClr val="C00000"/>
                          </a:solidFill>
                          <a:latin typeface="+mn-ea"/>
                        </a:endParaRPr>
                      </a:p>
                    </p:txBody>
                  </p:sp>
                  <p:cxnSp>
                    <p:nvCxnSpPr>
                      <p:cNvPr id="138" name="꺾인 연결선[E] 137">
                        <a:extLst>
                          <a:ext uri="{FF2B5EF4-FFF2-40B4-BE49-F238E27FC236}">
                            <a16:creationId xmlns:a16="http://schemas.microsoft.com/office/drawing/2014/main" id="{A129BBB2-B912-DB4F-0F00-D9861926B973}"/>
                          </a:ext>
                        </a:extLst>
                      </p:cNvPr>
                      <p:cNvCxnSpPr>
                        <a:cxnSpLocks/>
                        <a:stCxn id="109" idx="0"/>
                        <a:endCxn id="107" idx="2"/>
                      </p:cNvCxnSpPr>
                      <p:nvPr/>
                    </p:nvCxnSpPr>
                    <p:spPr>
                      <a:xfrm rot="5400000" flipH="1" flipV="1">
                        <a:off x="6299846" y="1206252"/>
                        <a:ext cx="528318" cy="197978"/>
                      </a:xfrm>
                      <a:prstGeom prst="bentConnector3">
                        <a:avLst>
                          <a:gd name="adj1" fmla="val 50000"/>
                        </a:avLst>
                      </a:prstGeom>
                      <a:ln w="12700">
                        <a:prstDash val="dash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" name="꺾인 연결선[E] 138">
                        <a:extLst>
                          <a:ext uri="{FF2B5EF4-FFF2-40B4-BE49-F238E27FC236}">
                            <a16:creationId xmlns:a16="http://schemas.microsoft.com/office/drawing/2014/main" id="{A6D48936-5DBF-5A2D-7482-4BF0CB95625F}"/>
                          </a:ext>
                        </a:extLst>
                      </p:cNvPr>
                      <p:cNvCxnSpPr>
                        <a:cxnSpLocks/>
                        <a:stCxn id="134" idx="0"/>
                        <a:endCxn id="135" idx="1"/>
                      </p:cNvCxnSpPr>
                      <p:nvPr/>
                    </p:nvCxnSpPr>
                    <p:spPr>
                      <a:xfrm rot="16200000" flipH="1">
                        <a:off x="6302395" y="1541704"/>
                        <a:ext cx="106414" cy="925037"/>
                      </a:xfrm>
                      <a:prstGeom prst="bentConnector4">
                        <a:avLst>
                          <a:gd name="adj1" fmla="val 100938"/>
                          <a:gd name="adj2" fmla="val 79619"/>
                        </a:avLst>
                      </a:prstGeom>
                      <a:ln w="12700">
                        <a:prstDash val="dash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125" name="꺾인 연결선[E] 124">
                      <a:extLst>
                        <a:ext uri="{FF2B5EF4-FFF2-40B4-BE49-F238E27FC236}">
                          <a16:creationId xmlns:a16="http://schemas.microsoft.com/office/drawing/2014/main" id="{CFAA97F0-EC17-9595-871D-16B17687081A}"/>
                        </a:ext>
                      </a:extLst>
                    </p:cNvPr>
                    <p:cNvCxnSpPr>
                      <a:cxnSpLocks/>
                      <a:stCxn id="111" idx="0"/>
                      <a:endCxn id="102" idx="1"/>
                    </p:cNvCxnSpPr>
                    <p:nvPr/>
                  </p:nvCxnSpPr>
                  <p:spPr>
                    <a:xfrm rot="16200000" flipV="1">
                      <a:off x="2372983" y="596343"/>
                      <a:ext cx="1078760" cy="966970"/>
                    </a:xfrm>
                    <a:prstGeom prst="bentConnector4">
                      <a:avLst>
                        <a:gd name="adj1" fmla="val 45007"/>
                        <a:gd name="adj2" fmla="val 106448"/>
                      </a:avLst>
                    </a:prstGeom>
                    <a:ln w="12700">
                      <a:prstDash val="dash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08CBEE4A-EF0C-E691-162A-DA7EFA7A2CEE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4841422" y="1702201"/>
                    <a:ext cx="190785" cy="2769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:r>
                      <a:rPr kumimoji="1" lang="en-US" altLang="ko-Kore-KR" b="1" spc="-40" dirty="0">
                        <a:latin typeface="+mn-ea"/>
                      </a:rPr>
                      <a:t>A</a:t>
                    </a:r>
                    <a:endParaRPr kumimoji="1" lang="ko-Kore-KR" altLang="en-US" b="1" spc="-40" dirty="0">
                      <a:latin typeface="+mn-ea"/>
                    </a:endParaRPr>
                  </a:p>
                </p:txBody>
              </p: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05575260-B591-996E-052D-3A5A45B11F4F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3949061" y="629500"/>
                    <a:ext cx="157240" cy="2769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:r>
                      <a:rPr kumimoji="1" lang="en-US" altLang="ko-Kore-KR" b="1" spc="-40" dirty="0">
                        <a:latin typeface="+mn-ea"/>
                      </a:rPr>
                      <a:t>B</a:t>
                    </a:r>
                    <a:endParaRPr kumimoji="1" lang="ko-Kore-KR" altLang="en-US" b="1" spc="-40" dirty="0">
                      <a:latin typeface="+mn-ea"/>
                    </a:endParaRPr>
                  </a:p>
                </p:txBody>
              </p:sp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F9D2CDA2-B164-0668-E121-A1D6157CDDF2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2362207" y="1741926"/>
                    <a:ext cx="167547" cy="2769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:r>
                      <a:rPr kumimoji="1" lang="en-US" altLang="ko-Kore-KR" b="1" spc="-40" dirty="0">
                        <a:latin typeface="+mn-ea"/>
                      </a:rPr>
                      <a:t>C</a:t>
                    </a:r>
                    <a:endParaRPr kumimoji="1" lang="ko-Kore-KR" altLang="en-US" b="1" spc="-40" dirty="0">
                      <a:latin typeface="+mn-ea"/>
                    </a:endParaRPr>
                  </a:p>
                </p:txBody>
              </p:sp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464FF61F-C40F-0F93-7F0B-2A7181C45CFE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2668694" y="1143293"/>
                    <a:ext cx="150852" cy="2769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:r>
                      <a:rPr kumimoji="1" lang="en-US" altLang="ko-Kore-KR" b="1" spc="-40" dirty="0">
                        <a:latin typeface="+mn-ea"/>
                      </a:rPr>
                      <a:t>D</a:t>
                    </a:r>
                    <a:endParaRPr kumimoji="1" lang="ko-Kore-KR" altLang="en-US" b="1" spc="-40" dirty="0">
                      <a:latin typeface="+mn-ea"/>
                    </a:endParaRPr>
                  </a:p>
                </p:txBody>
              </p:sp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23F2CEA4-7273-D076-C885-A5BF00052F47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3560618" y="1301076"/>
                    <a:ext cx="143398" cy="2769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:r>
                      <a:rPr kumimoji="1" lang="en-US" altLang="ko-Kore-KR" b="1" spc="-40" dirty="0">
                        <a:latin typeface="+mn-ea"/>
                      </a:rPr>
                      <a:t>E</a:t>
                    </a:r>
                    <a:endParaRPr kumimoji="1" lang="ko-Kore-KR" altLang="en-US" b="1" spc="-40" dirty="0">
                      <a:latin typeface="+mn-ea"/>
                    </a:endParaRPr>
                  </a:p>
                </p:txBody>
              </p:sp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4F701FF8-C4F6-8C11-49D4-E5C307F1E2A9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3078915" y="1595230"/>
                    <a:ext cx="60368" cy="2769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:r>
                      <a:rPr kumimoji="1" lang="en-US" altLang="ko-Kore-KR" b="1" spc="-40" dirty="0">
                        <a:latin typeface="+mn-ea"/>
                      </a:rPr>
                      <a:t>F</a:t>
                    </a:r>
                    <a:endParaRPr kumimoji="1" lang="ko-Kore-KR" altLang="en-US" b="1" spc="-40" dirty="0">
                      <a:latin typeface="+mn-ea"/>
                    </a:endParaRPr>
                  </a:p>
                </p:txBody>
              </p:sp>
            </p:grp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9B04165-A9B5-CAA3-2C89-F47AC5351678}"/>
                    </a:ext>
                  </a:extLst>
                </p:cNvPr>
                <p:cNvSpPr txBox="1"/>
                <p:nvPr/>
              </p:nvSpPr>
              <p:spPr>
                <a:xfrm>
                  <a:off x="4847966" y="742996"/>
                  <a:ext cx="1665456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:r>
                    <a:rPr kumimoji="1" lang="en-US" altLang="ko-Kore-KR" sz="1400" i="1" spc="-40" dirty="0">
                      <a:solidFill>
                        <a:srgbClr val="C00000"/>
                      </a:solidFill>
                      <a:latin typeface="+mn-ea"/>
                    </a:rPr>
                    <a:t>FR</a:t>
                  </a:r>
                  <a:r>
                    <a:rPr kumimoji="1" lang="en-US" altLang="ko-Kore-KR" sz="1400" i="1" spc="-40" baseline="-25000" dirty="0">
                      <a:solidFill>
                        <a:srgbClr val="C00000"/>
                      </a:solidFill>
                      <a:latin typeface="+mn-ea"/>
                    </a:rPr>
                    <a:t>1</a:t>
                  </a:r>
                  <a:r>
                    <a:rPr kumimoji="1" lang="en-US" altLang="ko-Kore-KR" sz="1400" i="1" spc="-40" dirty="0">
                      <a:solidFill>
                        <a:srgbClr val="C00000"/>
                      </a:solidFill>
                      <a:latin typeface="+mn-ea"/>
                    </a:rPr>
                    <a:t> -1) Wheel size </a:t>
                  </a:r>
                  <a:r>
                    <a:rPr kumimoji="1" lang="en-US" altLang="ko-Kore-KR" sz="1400" spc="-40" dirty="0">
                      <a:solidFill>
                        <a:srgbClr val="C00000"/>
                      </a:solidFill>
                      <a:latin typeface="+mn-ea"/>
                    </a:rPr>
                    <a:t>↓</a:t>
                  </a:r>
                  <a:endParaRPr kumimoji="1" lang="en-US" altLang="ko-Kore-KR" sz="1400" i="1" spc="-40" dirty="0">
                    <a:solidFill>
                      <a:srgbClr val="C00000"/>
                    </a:solidFill>
                    <a:latin typeface="+mn-ea"/>
                  </a:endParaRPr>
                </a:p>
                <a:p>
                  <a:pPr algn="l"/>
                  <a:r>
                    <a:rPr kumimoji="1" lang="en-US" altLang="ko-Kore-KR" sz="1400" i="1" spc="-40" dirty="0">
                      <a:solidFill>
                        <a:srgbClr val="7030A0"/>
                      </a:solidFill>
                      <a:latin typeface="+mn-ea"/>
                    </a:rPr>
                    <a:t>FR</a:t>
                  </a:r>
                  <a:r>
                    <a:rPr kumimoji="1" lang="en-US" altLang="ko-Kore-KR" sz="1400" i="1" spc="-40" baseline="-25000" dirty="0">
                      <a:solidFill>
                        <a:srgbClr val="7030A0"/>
                      </a:solidFill>
                      <a:latin typeface="+mn-ea"/>
                    </a:rPr>
                    <a:t>2 </a:t>
                  </a:r>
                  <a:r>
                    <a:rPr kumimoji="1" lang="en-US" altLang="ko-Kore-KR" sz="1400" i="1" spc="-40" dirty="0">
                      <a:solidFill>
                        <a:srgbClr val="7030A0"/>
                      </a:solidFill>
                      <a:latin typeface="+mn-ea"/>
                    </a:rPr>
                    <a:t>-1) Wheel size </a:t>
                  </a:r>
                  <a:r>
                    <a:rPr kumimoji="1" lang="en-US" altLang="ko-Kore-KR" sz="1400" spc="-40" dirty="0">
                      <a:solidFill>
                        <a:srgbClr val="7030A0"/>
                      </a:solidFill>
                      <a:latin typeface="+mn-ea"/>
                    </a:rPr>
                    <a:t>↑</a:t>
                  </a:r>
                  <a:endParaRPr kumimoji="1" lang="en-US" altLang="ko-Kore-KR" sz="1400" i="1" spc="-40" dirty="0">
                    <a:solidFill>
                      <a:srgbClr val="00B050"/>
                    </a:solidFill>
                    <a:latin typeface="+mn-ea"/>
                  </a:endParaRPr>
                </a:p>
              </p:txBody>
            </p: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11A6CDA4-A2DD-502F-6519-7BEE513DD7DE}"/>
                  </a:ext>
                </a:extLst>
              </p:cNvPr>
              <p:cNvSpPr txBox="1"/>
              <p:nvPr/>
            </p:nvSpPr>
            <p:spPr>
              <a:xfrm>
                <a:off x="2024912" y="555444"/>
                <a:ext cx="213949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kumimoji="1" lang="en-US" altLang="ko-Kore-KR" sz="1400" i="1" spc="-40" dirty="0">
                    <a:solidFill>
                      <a:srgbClr val="C00000"/>
                    </a:solidFill>
                    <a:latin typeface="+mn-ea"/>
                  </a:rPr>
                  <a:t>FR</a:t>
                </a:r>
                <a:r>
                  <a:rPr kumimoji="1" lang="en-US" altLang="ko-Kore-KR" sz="1400" i="1" spc="-40" baseline="-25000" dirty="0">
                    <a:solidFill>
                      <a:srgbClr val="C00000"/>
                    </a:solidFill>
                    <a:latin typeface="+mn-ea"/>
                  </a:rPr>
                  <a:t>1</a:t>
                </a:r>
                <a:r>
                  <a:rPr kumimoji="1" lang="en-US" altLang="ko-Kore-KR" sz="1400" i="1" spc="-40" dirty="0">
                    <a:solidFill>
                      <a:srgbClr val="C00000"/>
                    </a:solidFill>
                    <a:latin typeface="+mn-ea"/>
                  </a:rPr>
                  <a:t> -3) Chain stay length</a:t>
                </a:r>
                <a:r>
                  <a:rPr kumimoji="1" lang="en-US" altLang="ko-Kore-KR" sz="1400" spc="-40" dirty="0">
                    <a:solidFill>
                      <a:srgbClr val="C00000"/>
                    </a:solidFill>
                    <a:latin typeface="+mn-ea"/>
                  </a:rPr>
                  <a:t>↓</a:t>
                </a:r>
                <a:r>
                  <a:rPr kumimoji="1" lang="en-US" altLang="ko-Kore-KR" sz="1400" i="1" spc="-40" dirty="0">
                    <a:solidFill>
                      <a:srgbClr val="C00000"/>
                    </a:solidFill>
                    <a:latin typeface="+mn-ea"/>
                  </a:rPr>
                  <a:t> </a:t>
                </a:r>
                <a:endParaRPr kumimoji="1" lang="ko-Kore-KR" altLang="en-US" sz="1400" i="1" spc="-40" dirty="0">
                  <a:solidFill>
                    <a:srgbClr val="C00000"/>
                  </a:solidFill>
                  <a:latin typeface="+mn-ea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0E9031E-C370-22D2-E1BB-C7090C82124B}"/>
              </a:ext>
            </a:extLst>
          </p:cNvPr>
          <p:cNvSpPr txBox="1"/>
          <p:nvPr/>
        </p:nvSpPr>
        <p:spPr>
          <a:xfrm>
            <a:off x="-5095365" y="5592777"/>
            <a:ext cx="9683613" cy="22159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b="1" spc="-40" dirty="0">
                <a:solidFill>
                  <a:srgbClr val="00B050"/>
                </a:solidFill>
                <a:latin typeface="+mn-ea"/>
              </a:rPr>
              <a:t>전체적인 </a:t>
            </a:r>
            <a:r>
              <a:rPr kumimoji="1" lang="en-US" altLang="ko-Kore-KR" b="1" spc="-40" dirty="0">
                <a:solidFill>
                  <a:srgbClr val="00B050"/>
                </a:solidFill>
                <a:latin typeface="+mn-ea"/>
              </a:rPr>
              <a:t>ppt</a:t>
            </a:r>
            <a:r>
              <a:rPr kumimoji="1" lang="ko-Kore-KR" altLang="en-US" b="1" spc="-40" dirty="0">
                <a:solidFill>
                  <a:srgbClr val="00B050"/>
                </a:solidFill>
                <a:latin typeface="+mn-ea"/>
              </a:rPr>
              <a:t>에서의 말하고자 하는 방점은</a:t>
            </a:r>
            <a:r>
              <a:rPr kumimoji="1" lang="en-US" altLang="ko-Kore-KR" b="1" spc="-40" dirty="0">
                <a:solidFill>
                  <a:srgbClr val="00B050"/>
                </a:solidFill>
                <a:latin typeface="+mn-ea"/>
              </a:rPr>
              <a:t>)</a:t>
            </a:r>
          </a:p>
          <a:p>
            <a:pPr algn="l"/>
            <a:endParaRPr kumimoji="1" lang="en-US" altLang="ko-Kore-KR" b="1" spc="-40" dirty="0">
              <a:solidFill>
                <a:srgbClr val="00B050"/>
              </a:solidFill>
              <a:latin typeface="+mn-ea"/>
            </a:endParaRPr>
          </a:p>
          <a:p>
            <a:pPr algn="l"/>
            <a:r>
              <a:rPr kumimoji="1" lang="ko-Kore-KR" altLang="en-US" b="1" spc="-40" dirty="0">
                <a:solidFill>
                  <a:srgbClr val="00B050"/>
                </a:solidFill>
                <a:latin typeface="+mn-ea"/>
              </a:rPr>
              <a:t>다중 </a:t>
            </a:r>
            <a:r>
              <a:rPr kumimoji="1" lang="en-US" altLang="ko-Kore-KR" b="1" spc="-40" dirty="0">
                <a:solidFill>
                  <a:srgbClr val="00B050"/>
                </a:solidFill>
                <a:latin typeface="+mn-ea"/>
              </a:rPr>
              <a:t>F</a:t>
            </a:r>
            <a:r>
              <a:rPr kumimoji="1" lang="en-US" altLang="ko-KR" b="1" spc="-40" dirty="0">
                <a:solidFill>
                  <a:srgbClr val="00B050"/>
                </a:solidFill>
                <a:latin typeface="+mn-ea"/>
              </a:rPr>
              <a:t>R </a:t>
            </a:r>
            <a:r>
              <a:rPr kumimoji="1" lang="ko-KR" altLang="en-US" b="1" spc="-40" dirty="0">
                <a:solidFill>
                  <a:srgbClr val="00B050"/>
                </a:solidFill>
                <a:latin typeface="+mn-ea"/>
              </a:rPr>
              <a:t>문제를 다루는 게 중요하고</a:t>
            </a:r>
            <a:r>
              <a:rPr kumimoji="1" lang="en-US" altLang="ko-KR" b="1" spc="-40" dirty="0">
                <a:solidFill>
                  <a:srgbClr val="00B050"/>
                </a:solidFill>
                <a:latin typeface="+mn-ea"/>
              </a:rPr>
              <a:t>(?)</a:t>
            </a:r>
          </a:p>
          <a:p>
            <a:pPr algn="l"/>
            <a:r>
              <a:rPr kumimoji="1" lang="en-US" altLang="ko-KR" b="1" spc="-40" dirty="0">
                <a:solidFill>
                  <a:srgbClr val="00B050"/>
                </a:solidFill>
                <a:latin typeface="+mn-ea"/>
              </a:rPr>
              <a:t> - </a:t>
            </a:r>
            <a:r>
              <a:rPr kumimoji="1" lang="ko-KR" altLang="en-US" b="1" spc="-40" dirty="0">
                <a:solidFill>
                  <a:srgbClr val="00B050"/>
                </a:solidFill>
                <a:latin typeface="+mn-ea"/>
              </a:rPr>
              <a:t>혹은 현실에서 그러한 문제를 직면하고 있고</a:t>
            </a:r>
            <a:r>
              <a:rPr kumimoji="1" lang="en-US" altLang="ko-KR" b="1" spc="-40" dirty="0">
                <a:solidFill>
                  <a:srgbClr val="00B050"/>
                </a:solidFill>
                <a:latin typeface="+mn-ea"/>
              </a:rPr>
              <a:t>(?)</a:t>
            </a:r>
          </a:p>
          <a:p>
            <a:pPr algn="l"/>
            <a:endParaRPr kumimoji="1" lang="en-US" altLang="ko-KR" b="1" spc="-40" dirty="0">
              <a:solidFill>
                <a:srgbClr val="00B050"/>
              </a:solidFill>
              <a:latin typeface="+mn-ea"/>
            </a:endParaRPr>
          </a:p>
          <a:p>
            <a:pPr algn="l"/>
            <a:r>
              <a:rPr kumimoji="1" lang="ko-KR" altLang="en-US" b="1" spc="-40" dirty="0">
                <a:solidFill>
                  <a:srgbClr val="00B050"/>
                </a:solidFill>
                <a:latin typeface="+mn-ea"/>
              </a:rPr>
              <a:t>이 문제에 있어서의 핵심은 상충</a:t>
            </a:r>
            <a:r>
              <a:rPr kumimoji="1" lang="en-US" altLang="ko-KR" b="1" spc="-40" dirty="0">
                <a:solidFill>
                  <a:srgbClr val="00B050"/>
                </a:solidFill>
                <a:latin typeface="+mn-ea"/>
              </a:rPr>
              <a:t>(</a:t>
            </a:r>
            <a:r>
              <a:rPr kumimoji="1" lang="ko-KR" altLang="en-US" b="1" spc="-40" dirty="0">
                <a:solidFill>
                  <a:srgbClr val="00B050"/>
                </a:solidFill>
                <a:latin typeface="+mn-ea"/>
              </a:rPr>
              <a:t>충돌관계</a:t>
            </a:r>
            <a:r>
              <a:rPr kumimoji="1" lang="en-US" altLang="ko-KR" b="1" spc="-40" dirty="0">
                <a:solidFill>
                  <a:srgbClr val="00B050"/>
                </a:solidFill>
                <a:latin typeface="+mn-ea"/>
              </a:rPr>
              <a:t>)</a:t>
            </a:r>
            <a:r>
              <a:rPr kumimoji="1" lang="ko-KR" altLang="en-US" b="1" spc="-40" dirty="0" err="1">
                <a:solidFill>
                  <a:srgbClr val="00B050"/>
                </a:solidFill>
                <a:latin typeface="+mn-ea"/>
              </a:rPr>
              <a:t>를</a:t>
            </a:r>
            <a:r>
              <a:rPr kumimoji="1" lang="ko-KR" altLang="en-US" b="1" spc="-40" dirty="0">
                <a:solidFill>
                  <a:srgbClr val="00B050"/>
                </a:solidFill>
                <a:latin typeface="+mn-ea"/>
              </a:rPr>
              <a:t> 어떻게 조절하는가</a:t>
            </a:r>
            <a:r>
              <a:rPr kumimoji="1" lang="en-US" altLang="ko-KR" b="1" spc="-40" dirty="0">
                <a:solidFill>
                  <a:srgbClr val="00B050"/>
                </a:solidFill>
                <a:latin typeface="+mn-ea"/>
              </a:rPr>
              <a:t> </a:t>
            </a:r>
            <a:r>
              <a:rPr kumimoji="1" lang="ko-KR" altLang="en-US" b="1" spc="-40" dirty="0">
                <a:solidFill>
                  <a:srgbClr val="00B050"/>
                </a:solidFill>
                <a:latin typeface="+mn-ea"/>
              </a:rPr>
              <a:t>이다</a:t>
            </a:r>
            <a:r>
              <a:rPr kumimoji="1" lang="en-US" altLang="ko-KR" b="1" spc="-40" dirty="0">
                <a:solidFill>
                  <a:srgbClr val="00B050"/>
                </a:solidFill>
                <a:latin typeface="+mn-ea"/>
              </a:rPr>
              <a:t>.</a:t>
            </a:r>
          </a:p>
          <a:p>
            <a:pPr algn="l"/>
            <a:endParaRPr kumimoji="1" lang="en-US" altLang="ko-KR" b="1" spc="-40" dirty="0">
              <a:solidFill>
                <a:srgbClr val="00B050"/>
              </a:solidFill>
              <a:latin typeface="+mn-ea"/>
            </a:endParaRPr>
          </a:p>
          <a:p>
            <a:pPr algn="l"/>
            <a:r>
              <a:rPr kumimoji="1" lang="en-US" altLang="ko-KR" b="1" spc="-40" dirty="0">
                <a:solidFill>
                  <a:srgbClr val="00B050"/>
                </a:solidFill>
                <a:latin typeface="+mn-ea"/>
                <a:sym typeface="Wingdings" pitchFamily="2" charset="2"/>
              </a:rPr>
              <a:t></a:t>
            </a:r>
            <a:r>
              <a:rPr kumimoji="1" lang="ko-KR" altLang="en-US" b="1" spc="-40" dirty="0">
                <a:solidFill>
                  <a:srgbClr val="00B050"/>
                </a:solidFill>
                <a:latin typeface="+mn-ea"/>
                <a:sym typeface="Wingdings" pitchFamily="2" charset="2"/>
              </a:rPr>
              <a:t> 그래서 난 다중 요구사항들의 대안들의 조합을 </a:t>
            </a:r>
            <a:r>
              <a:rPr kumimoji="1" lang="en-US" altLang="ko-KR" b="1" spc="-40" dirty="0">
                <a:solidFill>
                  <a:srgbClr val="00B050"/>
                </a:solidFill>
                <a:latin typeface="+mn-ea"/>
                <a:sym typeface="Wingdings" pitchFamily="2" charset="2"/>
              </a:rPr>
              <a:t>conflict resolution </a:t>
            </a:r>
            <a:r>
              <a:rPr kumimoji="1" lang="ko-KR" altLang="en-US" b="1" spc="-40" dirty="0">
                <a:solidFill>
                  <a:srgbClr val="00B050"/>
                </a:solidFill>
                <a:latin typeface="+mn-ea"/>
                <a:sym typeface="Wingdings" pitchFamily="2" charset="2"/>
              </a:rPr>
              <a:t>관점에서 분석하고자 한다</a:t>
            </a:r>
            <a:r>
              <a:rPr kumimoji="1" lang="en-US" altLang="ko-KR" b="1" spc="-40" dirty="0">
                <a:solidFill>
                  <a:srgbClr val="00B050"/>
                </a:solidFill>
                <a:latin typeface="+mn-ea"/>
                <a:sym typeface="Wingdings" pitchFamily="2" charset="2"/>
              </a:rPr>
              <a:t>.</a:t>
            </a:r>
            <a:endParaRPr kumimoji="1" lang="en-US" altLang="ko-KR" b="1" spc="-40" dirty="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3D1132-0A2C-0ADF-7EC2-85CC07DE372C}"/>
              </a:ext>
            </a:extLst>
          </p:cNvPr>
          <p:cNvSpPr txBox="1"/>
          <p:nvPr/>
        </p:nvSpPr>
        <p:spPr>
          <a:xfrm>
            <a:off x="209426" y="146060"/>
            <a:ext cx="831400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z="2400" spc="-40" dirty="0">
                <a:latin typeface="+mn-ea"/>
              </a:rPr>
              <a:t>다중 요구사항의 </a:t>
            </a:r>
            <a:r>
              <a:rPr kumimoji="1" lang="ko-Kore-KR" altLang="en-US" sz="2400" b="1" spc="-40" dirty="0">
                <a:latin typeface="+mn-ea"/>
              </a:rPr>
              <a:t>충돌</a:t>
            </a:r>
            <a:r>
              <a:rPr kumimoji="1" lang="ko-KR" altLang="en-US" sz="2400" b="1" spc="-40" dirty="0">
                <a:latin typeface="+mn-ea"/>
              </a:rPr>
              <a:t>관계 해결</a:t>
            </a:r>
            <a:r>
              <a:rPr kumimoji="1" lang="en-US" altLang="ko-KR" sz="2400" b="1" spc="-40" dirty="0">
                <a:latin typeface="+mn-ea"/>
              </a:rPr>
              <a:t>(conflict resolution)</a:t>
            </a:r>
            <a:r>
              <a:rPr kumimoji="1" lang="ko-KR" altLang="en-US" sz="2400" spc="-40" dirty="0">
                <a:latin typeface="+mn-ea"/>
              </a:rPr>
              <a:t>의 필요성</a:t>
            </a:r>
            <a:endParaRPr kumimoji="1" lang="ko-Kore-KR" altLang="en-US" sz="2400" spc="-40" dirty="0">
              <a:latin typeface="+mn-ea"/>
            </a:endParaRPr>
          </a:p>
        </p:txBody>
      </p: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554C0C54-BD0C-EDC2-74DE-3B50BADE079E}"/>
              </a:ext>
            </a:extLst>
          </p:cNvPr>
          <p:cNvGrpSpPr/>
          <p:nvPr/>
        </p:nvGrpSpPr>
        <p:grpSpPr>
          <a:xfrm>
            <a:off x="6878725" y="674044"/>
            <a:ext cx="2191698" cy="2367594"/>
            <a:chOff x="6823800" y="654280"/>
            <a:chExt cx="2191698" cy="2367594"/>
          </a:xfrm>
        </p:grpSpPr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4A690868-5A4A-F8D5-9F71-0E5A191F9A59}"/>
                </a:ext>
              </a:extLst>
            </p:cNvPr>
            <p:cNvGrpSpPr/>
            <p:nvPr/>
          </p:nvGrpSpPr>
          <p:grpSpPr>
            <a:xfrm>
              <a:off x="6941465" y="654280"/>
              <a:ext cx="1971989" cy="2243129"/>
              <a:chOff x="7867114" y="437879"/>
              <a:chExt cx="2587161" cy="2942886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515A62-8AA1-0AC4-4809-325B0D8208FF}"/>
                  </a:ext>
                </a:extLst>
              </p:cNvPr>
              <p:cNvSpPr txBox="1"/>
              <p:nvPr/>
            </p:nvSpPr>
            <p:spPr>
              <a:xfrm>
                <a:off x="8134121" y="1804219"/>
                <a:ext cx="515672" cy="3230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kumimoji="1" lang="en-US" altLang="ko-Kore-KR" sz="1600" spc="-40" dirty="0">
                    <a:latin typeface="+mn-ea"/>
                  </a:rPr>
                  <a:t>FR </a:t>
                </a:r>
                <a:r>
                  <a:rPr kumimoji="1" lang="en-US" altLang="ko-KR" sz="1600" spc="-40" dirty="0">
                    <a:latin typeface="+mn-ea"/>
                  </a:rPr>
                  <a:t>1</a:t>
                </a:r>
                <a:endParaRPr kumimoji="1" lang="en-US" altLang="ko-Kore-KR" sz="1600" spc="-40" baseline="-25000" dirty="0">
                  <a:latin typeface="+mn-ea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8F97947A-871B-8634-6F58-F482498CE40D}"/>
                  </a:ext>
                </a:extLst>
              </p:cNvPr>
              <p:cNvSpPr/>
              <p:nvPr/>
            </p:nvSpPr>
            <p:spPr>
              <a:xfrm>
                <a:off x="7894523" y="1099106"/>
                <a:ext cx="974847" cy="228165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b="1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C1F8107-809A-2B50-6D29-AE019E4469CA}"/>
                  </a:ext>
                </a:extLst>
              </p:cNvPr>
              <p:cNvSpPr txBox="1"/>
              <p:nvPr/>
            </p:nvSpPr>
            <p:spPr>
              <a:xfrm>
                <a:off x="7867114" y="437879"/>
                <a:ext cx="1034709" cy="56530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kumimoji="1" lang="en-US" altLang="ko-Kore-KR" sz="1400" spc="-40" dirty="0">
                    <a:latin typeface="+mn-ea"/>
                  </a:rPr>
                  <a:t>Functional</a:t>
                </a:r>
                <a:br>
                  <a:rPr kumimoji="1" lang="en-US" altLang="ko-Kore-KR" sz="1400" spc="-40" dirty="0">
                    <a:latin typeface="+mn-ea"/>
                  </a:rPr>
                </a:br>
                <a:r>
                  <a:rPr kumimoji="1" lang="en-US" altLang="ko-Kore-KR" sz="1400" spc="-40" dirty="0">
                    <a:latin typeface="+mn-ea"/>
                  </a:rPr>
                  <a:t>Domain</a:t>
                </a:r>
                <a:endParaRPr kumimoji="1" lang="ko-Kore-KR" altLang="en-US" sz="1400" spc="-40" dirty="0">
                  <a:latin typeface="+mn-ea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6D5682-1301-DCF6-AE98-7F51E7DEA579}"/>
                  </a:ext>
                </a:extLst>
              </p:cNvPr>
              <p:cNvSpPr txBox="1"/>
              <p:nvPr/>
            </p:nvSpPr>
            <p:spPr>
              <a:xfrm>
                <a:off x="9539053" y="437879"/>
                <a:ext cx="794538" cy="56530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kumimoji="1" lang="en-US" altLang="ko-Kore-KR" sz="1400" spc="-40" dirty="0">
                    <a:latin typeface="+mn-ea"/>
                  </a:rPr>
                  <a:t>Physical</a:t>
                </a:r>
                <a:br>
                  <a:rPr kumimoji="1" lang="en-US" altLang="ko-Kore-KR" sz="1400" spc="-40" dirty="0">
                    <a:latin typeface="+mn-ea"/>
                  </a:rPr>
                </a:br>
                <a:r>
                  <a:rPr kumimoji="1" lang="en-US" altLang="ko-Kore-KR" sz="1400" spc="-40" dirty="0">
                    <a:latin typeface="+mn-ea"/>
                  </a:rPr>
                  <a:t>Domain</a:t>
                </a:r>
                <a:endParaRPr kumimoji="1" lang="ko-Kore-KR" altLang="en-US" sz="1400" spc="-40" dirty="0">
                  <a:latin typeface="+mn-ea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95DF67DE-474D-5F5C-C48D-4BB3906B8169}"/>
                  </a:ext>
                </a:extLst>
              </p:cNvPr>
              <p:cNvSpPr/>
              <p:nvPr/>
            </p:nvSpPr>
            <p:spPr>
              <a:xfrm>
                <a:off x="9479428" y="1099106"/>
                <a:ext cx="974847" cy="228165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b="1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40C5BAC-4785-7116-8CF4-7C5EC4A8DBA8}"/>
                  </a:ext>
                </a:extLst>
              </p:cNvPr>
              <p:cNvSpPr txBox="1"/>
              <p:nvPr/>
            </p:nvSpPr>
            <p:spPr>
              <a:xfrm>
                <a:off x="8134120" y="2426625"/>
                <a:ext cx="515672" cy="3230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kumimoji="1" lang="en-US" altLang="ko-Kore-KR" sz="1600" spc="-40" dirty="0">
                    <a:latin typeface="+mn-ea"/>
                  </a:rPr>
                  <a:t>FR </a:t>
                </a:r>
                <a:r>
                  <a:rPr kumimoji="1" lang="en-US" altLang="ko-KR" sz="1600" spc="-40" dirty="0">
                    <a:latin typeface="+mn-ea"/>
                  </a:rPr>
                  <a:t>2</a:t>
                </a:r>
                <a:endParaRPr kumimoji="1" lang="en-US" altLang="ko-Kore-KR" sz="1600" spc="-40" baseline="-25000" dirty="0">
                  <a:latin typeface="+mn-ea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50861F6-33EB-602A-26CE-82DFCA805189}"/>
                  </a:ext>
                </a:extLst>
              </p:cNvPr>
              <p:cNvSpPr txBox="1"/>
              <p:nvPr/>
            </p:nvSpPr>
            <p:spPr>
              <a:xfrm>
                <a:off x="9696586" y="1406018"/>
                <a:ext cx="564044" cy="3230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kumimoji="1" lang="en-US" altLang="ko-Kore-KR" sz="1600" spc="-40" dirty="0">
                    <a:latin typeface="+mn-ea"/>
                  </a:rPr>
                  <a:t>DP </a:t>
                </a:r>
                <a:r>
                  <a:rPr kumimoji="1" lang="en-US" altLang="ko-KR" sz="1600" spc="-40" dirty="0">
                    <a:latin typeface="+mn-ea"/>
                  </a:rPr>
                  <a:t>1</a:t>
                </a:r>
                <a:endParaRPr kumimoji="1" lang="en-US" altLang="ko-Kore-KR" sz="1600" spc="-40" baseline="-25000" dirty="0">
                  <a:latin typeface="+mn-ea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39619AF-45C5-6433-9642-6B2375892D50}"/>
                  </a:ext>
                </a:extLst>
              </p:cNvPr>
              <p:cNvSpPr txBox="1"/>
              <p:nvPr/>
            </p:nvSpPr>
            <p:spPr>
              <a:xfrm>
                <a:off x="9696586" y="1855490"/>
                <a:ext cx="564044" cy="3230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kumimoji="1" lang="en-US" altLang="ko-Kore-KR" sz="1600" spc="-40" dirty="0">
                    <a:latin typeface="+mn-ea"/>
                  </a:rPr>
                  <a:t>DP </a:t>
                </a:r>
                <a:r>
                  <a:rPr kumimoji="1" lang="en-US" altLang="ko-KR" sz="1600" spc="-40" dirty="0">
                    <a:latin typeface="+mn-ea"/>
                  </a:rPr>
                  <a:t>2</a:t>
                </a:r>
                <a:endParaRPr kumimoji="1" lang="en-US" altLang="ko-Kore-KR" sz="1600" spc="-40" baseline="-25000" dirty="0">
                  <a:latin typeface="+mn-ea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892EE05-0316-C3A3-9C68-5682EAC3F729}"/>
                  </a:ext>
                </a:extLst>
              </p:cNvPr>
              <p:cNvSpPr txBox="1"/>
              <p:nvPr/>
            </p:nvSpPr>
            <p:spPr>
              <a:xfrm>
                <a:off x="9696586" y="2304963"/>
                <a:ext cx="564044" cy="3230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kumimoji="1" lang="en-US" altLang="ko-Kore-KR" sz="1600" spc="-40" dirty="0">
                    <a:latin typeface="+mn-ea"/>
                  </a:rPr>
                  <a:t>DP 3</a:t>
                </a:r>
                <a:endParaRPr kumimoji="1" lang="en-US" altLang="ko-Kore-KR" sz="1600" spc="-40" baseline="-25000" dirty="0">
                  <a:latin typeface="+mn-ea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57CB23C-CD07-9FDA-4297-122FC42F6812}"/>
                  </a:ext>
                </a:extLst>
              </p:cNvPr>
              <p:cNvSpPr txBox="1"/>
              <p:nvPr/>
            </p:nvSpPr>
            <p:spPr>
              <a:xfrm>
                <a:off x="9696586" y="2754433"/>
                <a:ext cx="564044" cy="3230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kumimoji="1" lang="en-US" altLang="ko-Kore-KR" sz="1600" spc="-40" dirty="0">
                    <a:latin typeface="+mn-ea"/>
                  </a:rPr>
                  <a:t>DP 4</a:t>
                </a:r>
                <a:endParaRPr kumimoji="1" lang="en-US" altLang="ko-Kore-KR" sz="1600" spc="-40" baseline="-25000" dirty="0">
                  <a:latin typeface="+mn-ea"/>
                </a:endParaRPr>
              </a:p>
            </p:txBody>
          </p:sp>
          <p:cxnSp>
            <p:nvCxnSpPr>
              <p:cNvPr id="60" name="직선 연결선[R] 59">
                <a:extLst>
                  <a:ext uri="{FF2B5EF4-FFF2-40B4-BE49-F238E27FC236}">
                    <a16:creationId xmlns:a16="http://schemas.microsoft.com/office/drawing/2014/main" id="{9A310380-ADD1-3C4A-AD30-A79447FB827A}"/>
                  </a:ext>
                </a:extLst>
              </p:cNvPr>
              <p:cNvCxnSpPr>
                <a:cxnSpLocks/>
                <a:stCxn id="54" idx="1"/>
                <a:endCxn id="17" idx="3"/>
              </p:cNvCxnSpPr>
              <p:nvPr/>
            </p:nvCxnSpPr>
            <p:spPr>
              <a:xfrm flipH="1">
                <a:off x="8649792" y="1567535"/>
                <a:ext cx="1046793" cy="3982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[R] 62">
                <a:extLst>
                  <a:ext uri="{FF2B5EF4-FFF2-40B4-BE49-F238E27FC236}">
                    <a16:creationId xmlns:a16="http://schemas.microsoft.com/office/drawing/2014/main" id="{9447690C-9B63-2BB5-B7C5-082FF1E5F332}"/>
                  </a:ext>
                </a:extLst>
              </p:cNvPr>
              <p:cNvCxnSpPr>
                <a:cxnSpLocks/>
                <a:stCxn id="55" idx="1"/>
                <a:endCxn id="17" idx="3"/>
              </p:cNvCxnSpPr>
              <p:nvPr/>
            </p:nvCxnSpPr>
            <p:spPr>
              <a:xfrm flipH="1" flipV="1">
                <a:off x="8649792" y="1965735"/>
                <a:ext cx="1046793" cy="5127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[R] 65">
                <a:extLst>
                  <a:ext uri="{FF2B5EF4-FFF2-40B4-BE49-F238E27FC236}">
                    <a16:creationId xmlns:a16="http://schemas.microsoft.com/office/drawing/2014/main" id="{0C761480-1DE1-4E8F-B2C1-3FA170F5519F}"/>
                  </a:ext>
                </a:extLst>
              </p:cNvPr>
              <p:cNvCxnSpPr>
                <a:cxnSpLocks/>
                <a:stCxn id="56" idx="1"/>
                <a:endCxn id="17" idx="3"/>
              </p:cNvCxnSpPr>
              <p:nvPr/>
            </p:nvCxnSpPr>
            <p:spPr>
              <a:xfrm flipH="1" flipV="1">
                <a:off x="8649792" y="1965735"/>
                <a:ext cx="1046793" cy="50074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[R] 68">
                <a:extLst>
                  <a:ext uri="{FF2B5EF4-FFF2-40B4-BE49-F238E27FC236}">
                    <a16:creationId xmlns:a16="http://schemas.microsoft.com/office/drawing/2014/main" id="{8330171A-7159-C72B-2820-CAF4B2585712}"/>
                  </a:ext>
                </a:extLst>
              </p:cNvPr>
              <p:cNvCxnSpPr>
                <a:cxnSpLocks/>
                <a:stCxn id="57" idx="1"/>
                <a:endCxn id="53" idx="3"/>
              </p:cNvCxnSpPr>
              <p:nvPr/>
            </p:nvCxnSpPr>
            <p:spPr>
              <a:xfrm flipH="1" flipV="1">
                <a:off x="8649792" y="2588142"/>
                <a:ext cx="1046793" cy="32780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[R] 71">
                <a:extLst>
                  <a:ext uri="{FF2B5EF4-FFF2-40B4-BE49-F238E27FC236}">
                    <a16:creationId xmlns:a16="http://schemas.microsoft.com/office/drawing/2014/main" id="{D7BCD37D-32B3-7B86-E92B-4B3934239C22}"/>
                  </a:ext>
                </a:extLst>
              </p:cNvPr>
              <p:cNvCxnSpPr>
                <a:cxnSpLocks/>
                <a:stCxn id="56" idx="1"/>
                <a:endCxn id="53" idx="3"/>
              </p:cNvCxnSpPr>
              <p:nvPr/>
            </p:nvCxnSpPr>
            <p:spPr>
              <a:xfrm flipH="1">
                <a:off x="8649792" y="2466479"/>
                <a:ext cx="1046793" cy="12166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[R] 74">
                <a:extLst>
                  <a:ext uri="{FF2B5EF4-FFF2-40B4-BE49-F238E27FC236}">
                    <a16:creationId xmlns:a16="http://schemas.microsoft.com/office/drawing/2014/main" id="{EB59E2DD-141F-41B7-6CFC-156DCFE11B73}"/>
                  </a:ext>
                </a:extLst>
              </p:cNvPr>
              <p:cNvCxnSpPr>
                <a:cxnSpLocks/>
                <a:stCxn id="55" idx="1"/>
                <a:endCxn id="53" idx="3"/>
              </p:cNvCxnSpPr>
              <p:nvPr/>
            </p:nvCxnSpPr>
            <p:spPr>
              <a:xfrm flipH="1">
                <a:off x="8649792" y="2017007"/>
                <a:ext cx="1046793" cy="57113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4F039D07-D18A-6B6B-67AE-6B492864B430}"/>
                </a:ext>
              </a:extLst>
            </p:cNvPr>
            <p:cNvSpPr/>
            <p:nvPr/>
          </p:nvSpPr>
          <p:spPr>
            <a:xfrm>
              <a:off x="6823800" y="654280"/>
              <a:ext cx="2191698" cy="2367594"/>
            </a:xfrm>
            <a:prstGeom prst="rect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cxnSp>
        <p:nvCxnSpPr>
          <p:cNvPr id="322" name="직선 연결선[R] 321">
            <a:extLst>
              <a:ext uri="{FF2B5EF4-FFF2-40B4-BE49-F238E27FC236}">
                <a16:creationId xmlns:a16="http://schemas.microsoft.com/office/drawing/2014/main" id="{FAE266C5-22CA-5DE7-074F-2C491BAA6FF1}"/>
              </a:ext>
            </a:extLst>
          </p:cNvPr>
          <p:cNvCxnSpPr>
            <a:cxnSpLocks/>
          </p:cNvCxnSpPr>
          <p:nvPr/>
        </p:nvCxnSpPr>
        <p:spPr>
          <a:xfrm>
            <a:off x="0" y="3140535"/>
            <a:ext cx="9070423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641EC4-9A8D-3E16-66C0-C1603B405482}"/>
              </a:ext>
            </a:extLst>
          </p:cNvPr>
          <p:cNvSpPr txBox="1"/>
          <p:nvPr/>
        </p:nvSpPr>
        <p:spPr>
          <a:xfrm>
            <a:off x="256615" y="3244972"/>
            <a:ext cx="364272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Direct Conflict</a:t>
            </a:r>
            <a:r>
              <a:rPr kumimoji="1" lang="en-US" altLang="ko-Kore-KR" spc="-40" dirty="0">
                <a:latin typeface="+mn-ea"/>
              </a:rPr>
              <a:t> </a:t>
            </a:r>
            <a:r>
              <a:rPr kumimoji="1" lang="en-US" altLang="ko-Kore-KR" sz="1600" spc="-40" dirty="0">
                <a:latin typeface="+mn-ea"/>
              </a:rPr>
              <a:t>on </a:t>
            </a:r>
            <a:r>
              <a:rPr kumimoji="1" lang="en-US" altLang="ko-Kore-KR" sz="1600" u="sng" spc="-40" dirty="0">
                <a:latin typeface="+mn-ea"/>
              </a:rPr>
              <a:t>decision parameter </a:t>
            </a:r>
            <a:endParaRPr kumimoji="1" lang="ko-Kore-KR" altLang="en-US" u="sng" spc="-4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0A5BD8-E940-B2A8-65FD-65727E8D16A8}"/>
              </a:ext>
            </a:extLst>
          </p:cNvPr>
          <p:cNvSpPr txBox="1"/>
          <p:nvPr/>
        </p:nvSpPr>
        <p:spPr>
          <a:xfrm>
            <a:off x="4387467" y="3244972"/>
            <a:ext cx="409734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indirect conflict </a:t>
            </a:r>
            <a:r>
              <a:rPr kumimoji="1" lang="en-US" altLang="ko-Kore-KR" sz="1600" spc="-40" dirty="0">
                <a:latin typeface="+mn-ea"/>
              </a:rPr>
              <a:t>on </a:t>
            </a:r>
            <a:r>
              <a:rPr kumimoji="1" lang="en-US" altLang="ko-Kore-KR" sz="1600" u="sng" spc="-40" dirty="0">
                <a:latin typeface="+mn-ea"/>
              </a:rPr>
              <a:t>intermediate parameter</a:t>
            </a:r>
            <a:endParaRPr kumimoji="1" lang="ko-Kore-KR" altLang="en-US" u="sng" spc="-40" dirty="0"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A62EFAF-00FF-73D3-5247-0179F7A01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584" y="3600355"/>
            <a:ext cx="3803107" cy="22652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D10F86F-E74F-81EC-EEEC-AE9AEDAB9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352" y="3620215"/>
            <a:ext cx="2091254" cy="20912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A19076C-6AED-A346-74D3-149E5EB2D5AB}"/>
              </a:ext>
            </a:extLst>
          </p:cNvPr>
          <p:cNvSpPr txBox="1"/>
          <p:nvPr/>
        </p:nvSpPr>
        <p:spPr>
          <a:xfrm>
            <a:off x="985780" y="6263982"/>
            <a:ext cx="702436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b="1" spc="-40" dirty="0">
                <a:latin typeface="+mn-ea"/>
              </a:rPr>
              <a:t>Need conflict resolution</a:t>
            </a:r>
            <a:r>
              <a:rPr kumimoji="1" lang="en-US" altLang="ko-Kore-KR" spc="-40" dirty="0">
                <a:latin typeface="+mn-ea"/>
              </a:rPr>
              <a:t> to fulfill multiple functional requirements</a:t>
            </a:r>
            <a:endParaRPr kumimoji="1" lang="ko-Kore-KR" altLang="en-US" spc="-40" dirty="0">
              <a:latin typeface="+mn-ea"/>
            </a:endParaRPr>
          </a:p>
        </p:txBody>
      </p: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E596FD96-4F01-EA36-E2AD-DF03F052C944}"/>
              </a:ext>
            </a:extLst>
          </p:cNvPr>
          <p:cNvCxnSpPr>
            <a:cxnSpLocks/>
            <a:stCxn id="13" idx="1"/>
            <a:endCxn id="15" idx="1"/>
          </p:cNvCxnSpPr>
          <p:nvPr/>
        </p:nvCxnSpPr>
        <p:spPr>
          <a:xfrm rot="10800000" flipV="1">
            <a:off x="985780" y="4665842"/>
            <a:ext cx="46572" cy="1736640"/>
          </a:xfrm>
          <a:prstGeom prst="bentConnector3">
            <a:avLst>
              <a:gd name="adj1" fmla="val 59085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FF3769D2-A361-DF4D-D5DD-AF9B4905D29B}"/>
              </a:ext>
            </a:extLst>
          </p:cNvPr>
          <p:cNvCxnSpPr>
            <a:cxnSpLocks/>
            <a:stCxn id="12" idx="3"/>
            <a:endCxn id="15" idx="3"/>
          </p:cNvCxnSpPr>
          <p:nvPr/>
        </p:nvCxnSpPr>
        <p:spPr>
          <a:xfrm flipH="1">
            <a:off x="8010143" y="4732975"/>
            <a:ext cx="327548" cy="1669507"/>
          </a:xfrm>
          <a:prstGeom prst="bentConnector3">
            <a:avLst>
              <a:gd name="adj1" fmla="val -6979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103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A392524-777D-ABEF-B910-70E23048E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68BEAF-27B4-AC5D-68D4-2DC1AF0FF6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888BD3-7C45-FF59-70E9-E2C88B522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05102" y="1274045"/>
            <a:ext cx="2394486" cy="8432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24AC273-6A6B-BED7-282A-417140F72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215683" y="429827"/>
            <a:ext cx="3205067" cy="73428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966CA06-6574-A1F1-44C5-86E653C63AF2}"/>
              </a:ext>
            </a:extLst>
          </p:cNvPr>
          <p:cNvSpPr txBox="1"/>
          <p:nvPr/>
        </p:nvSpPr>
        <p:spPr>
          <a:xfrm>
            <a:off x="5190800" y="2007603"/>
            <a:ext cx="38178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pc="-40" dirty="0">
                <a:latin typeface="+mn-ea"/>
              </a:rPr>
              <a:t> -</a:t>
            </a:r>
            <a:r>
              <a:rPr kumimoji="1" lang="en-US" altLang="ko-Kore-KR" b="1" spc="-40" dirty="0">
                <a:latin typeface="+mn-ea"/>
              </a:rPr>
              <a:t> </a:t>
            </a:r>
            <a:r>
              <a:rPr kumimoji="1" lang="ko-Kore-KR" altLang="en-US" spc="-40" dirty="0">
                <a:solidFill>
                  <a:srgbClr val="C00000"/>
                </a:solidFill>
                <a:latin typeface="+mn-ea"/>
              </a:rPr>
              <a:t>신규 제품의 </a:t>
            </a:r>
            <a:r>
              <a:rPr kumimoji="1" lang="en-US" altLang="ko-Kore-KR" spc="-40" dirty="0">
                <a:solidFill>
                  <a:srgbClr val="C00000"/>
                </a:solidFill>
                <a:latin typeface="+mn-ea"/>
              </a:rPr>
              <a:t>module selection</a:t>
            </a:r>
            <a:endParaRPr kumimoji="1" lang="en-US" altLang="ko-Kore-KR" b="1" spc="-40" dirty="0">
              <a:solidFill>
                <a:srgbClr val="C00000"/>
              </a:solidFill>
              <a:latin typeface="+mn-ea"/>
            </a:endParaRPr>
          </a:p>
          <a:p>
            <a:r>
              <a:rPr kumimoji="1" lang="en-US" altLang="ko-Kore-KR" b="1" spc="-40" dirty="0">
                <a:latin typeface="+mn-ea"/>
              </a:rPr>
              <a:t> </a:t>
            </a:r>
            <a:r>
              <a:rPr kumimoji="1" lang="en-US" altLang="ko-KR" spc="-40" dirty="0">
                <a:solidFill>
                  <a:srgbClr val="1D6FA9"/>
                </a:solidFill>
                <a:latin typeface="+mn-ea"/>
              </a:rPr>
              <a:t>-</a:t>
            </a:r>
            <a:r>
              <a:rPr kumimoji="1" lang="en-US" altLang="ko-KR" b="1" spc="-40" dirty="0">
                <a:solidFill>
                  <a:srgbClr val="1D6FA9"/>
                </a:solidFill>
                <a:latin typeface="+mn-ea"/>
              </a:rPr>
              <a:t> </a:t>
            </a:r>
            <a:r>
              <a:rPr kumimoji="1" lang="en-US" altLang="ko-Kore-KR" spc="-40" dirty="0">
                <a:latin typeface="+mn-ea"/>
              </a:rPr>
              <a:t>Market share </a:t>
            </a:r>
            <a:r>
              <a:rPr kumimoji="1" lang="ko-Kore-KR" altLang="en-US" spc="-40" dirty="0">
                <a:latin typeface="+mn-ea"/>
              </a:rPr>
              <a:t>변동</a:t>
            </a:r>
            <a:r>
              <a:rPr kumimoji="1" lang="en-US" altLang="ko-Kore-KR" spc="-40" dirty="0">
                <a:latin typeface="+mn-ea"/>
              </a:rPr>
              <a:t> </a:t>
            </a:r>
            <a:r>
              <a:rPr kumimoji="1" lang="en-US" altLang="ko-Kore-KR" spc="-40" dirty="0">
                <a:latin typeface="+mn-ea"/>
                <a:sym typeface="Wingdings" pitchFamily="2" charset="2"/>
              </a:rPr>
              <a:t></a:t>
            </a:r>
            <a:r>
              <a:rPr kumimoji="1" lang="ko-Kore-KR" altLang="en-US" spc="-40" dirty="0">
                <a:latin typeface="+mn-ea"/>
              </a:rPr>
              <a:t> </a:t>
            </a:r>
            <a:r>
              <a:rPr kumimoji="1" lang="en-US" altLang="ko-Kore-KR" spc="-40" dirty="0">
                <a:latin typeface="+mn-ea"/>
              </a:rPr>
              <a:t>cost </a:t>
            </a:r>
            <a:r>
              <a:rPr kumimoji="1" lang="ko-Kore-KR" altLang="en-US" spc="-40" dirty="0">
                <a:latin typeface="+mn-ea"/>
              </a:rPr>
              <a:t>변화</a:t>
            </a:r>
            <a:endParaRPr kumimoji="1" lang="en-US" altLang="ko-Kore-KR" b="1" spc="-4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464C48-1862-B761-F029-4ADFB1DA3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26776" y="2784716"/>
            <a:ext cx="3205067" cy="73428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AEE4534-591B-D1EC-C8F3-B3CEC07F72EB}"/>
              </a:ext>
            </a:extLst>
          </p:cNvPr>
          <p:cNvSpPr/>
          <p:nvPr/>
        </p:nvSpPr>
        <p:spPr>
          <a:xfrm>
            <a:off x="-2381115" y="3023783"/>
            <a:ext cx="813916" cy="293497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089E6B-A4B2-508E-DE0C-71A0AA609CDF}"/>
              </a:ext>
            </a:extLst>
          </p:cNvPr>
          <p:cNvSpPr/>
          <p:nvPr/>
        </p:nvSpPr>
        <p:spPr>
          <a:xfrm>
            <a:off x="-1406976" y="3030090"/>
            <a:ext cx="311954" cy="293497"/>
          </a:xfrm>
          <a:prstGeom prst="rect">
            <a:avLst/>
          </a:prstGeom>
          <a:solidFill>
            <a:srgbClr val="1D6FA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502212A-2CF1-E150-CC71-7DA3D3E31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26776" y="3758071"/>
            <a:ext cx="2863646" cy="10085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DA0161-BA95-5557-2FB2-AA3A729608AF}"/>
              </a:ext>
            </a:extLst>
          </p:cNvPr>
          <p:cNvSpPr txBox="1"/>
          <p:nvPr/>
        </p:nvSpPr>
        <p:spPr>
          <a:xfrm>
            <a:off x="256615" y="234175"/>
            <a:ext cx="768800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z="2400" b="1" spc="-40" dirty="0">
                <a:solidFill>
                  <a:srgbClr val="C00000"/>
                </a:solidFill>
                <a:latin typeface="+mn-ea"/>
              </a:rPr>
              <a:t>신제품 개발</a:t>
            </a:r>
            <a:r>
              <a:rPr kumimoji="1" lang="ko-Kore-KR" altLang="en-US" sz="2400" spc="-40" dirty="0">
                <a:latin typeface="+mn-ea"/>
              </a:rPr>
              <a:t>과 </a:t>
            </a:r>
            <a:r>
              <a:rPr kumimoji="1" lang="ko-Kore-KR" altLang="en-US" sz="2400" b="1" spc="-40" dirty="0">
                <a:solidFill>
                  <a:srgbClr val="1D6FA9"/>
                </a:solidFill>
                <a:latin typeface="+mn-ea"/>
              </a:rPr>
              <a:t>기존 제품 가격설정</a:t>
            </a:r>
            <a:r>
              <a:rPr kumimoji="1" lang="ko-Kore-KR" altLang="en-US" sz="2400" spc="-40" dirty="0">
                <a:latin typeface="+mn-ea"/>
              </a:rPr>
              <a:t>이 동시에 필요한 이유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1D9924-9FCC-458D-F4FC-0677B685040A}"/>
              </a:ext>
            </a:extLst>
          </p:cNvPr>
          <p:cNvSpPr txBox="1"/>
          <p:nvPr/>
        </p:nvSpPr>
        <p:spPr>
          <a:xfrm>
            <a:off x="446744" y="890147"/>
            <a:ext cx="187743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Dec</a:t>
            </a:r>
            <a:r>
              <a:rPr kumimoji="1" lang="en-US" altLang="ko-KR" spc="-40" dirty="0">
                <a:latin typeface="+mn-ea"/>
              </a:rPr>
              <a:t>ision variable : 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C2CFE9-03E3-2F6C-7A21-CE0215AF29AE}"/>
              </a:ext>
            </a:extLst>
          </p:cNvPr>
          <p:cNvSpPr txBox="1"/>
          <p:nvPr/>
        </p:nvSpPr>
        <p:spPr>
          <a:xfrm>
            <a:off x="2496500" y="751648"/>
            <a:ext cx="429637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ore-KR" dirty="0"/>
              <a:t>P</a:t>
            </a:r>
            <a:r>
              <a:rPr kumimoji="1" lang="en-US" altLang="ko-Kore-KR" baseline="-25000" dirty="0"/>
              <a:t>1t</a:t>
            </a:r>
            <a:r>
              <a:rPr kumimoji="1" lang="en-US" altLang="ko-Kore-KR" dirty="0"/>
              <a:t> = J</a:t>
            </a:r>
            <a:r>
              <a:rPr kumimoji="1" lang="en-US" altLang="ko-Kore-KR" baseline="-25000" dirty="0"/>
              <a:t>A</a:t>
            </a:r>
            <a:r>
              <a:rPr kumimoji="1" lang="en-US" altLang="ko-Kore-KR" dirty="0"/>
              <a:t>(</a:t>
            </a:r>
            <a:r>
              <a:rPr kumimoji="1" lang="en-US" altLang="ko-Kore-KR" b="1" dirty="0">
                <a:solidFill>
                  <a:srgbClr val="C00000"/>
                </a:solidFill>
              </a:rPr>
              <a:t>X</a:t>
            </a:r>
            <a:r>
              <a:rPr kumimoji="1" lang="en-US" altLang="ko-Kore-KR" b="1" baseline="-25000" dirty="0">
                <a:solidFill>
                  <a:srgbClr val="C00000"/>
                </a:solidFill>
              </a:rPr>
              <a:t>1</a:t>
            </a:r>
            <a:r>
              <a:rPr kumimoji="1" lang="en-US" altLang="ko-KR" b="1" baseline="-25000" dirty="0">
                <a:solidFill>
                  <a:srgbClr val="C00000"/>
                </a:solidFill>
              </a:rPr>
              <a:t>t</a:t>
            </a:r>
            <a:r>
              <a:rPr kumimoji="1" lang="en-US" altLang="ko-Kore-KR" dirty="0"/>
              <a:t>,p</a:t>
            </a:r>
            <a:r>
              <a:rPr kumimoji="1" lang="en-US" altLang="ko-Kore-KR" baseline="-25000" dirty="0"/>
              <a:t>1</a:t>
            </a:r>
            <a:r>
              <a:rPr kumimoji="1" lang="en-US" altLang="ko-KR" baseline="-25000" dirty="0"/>
              <a:t>t</a:t>
            </a:r>
            <a:r>
              <a:rPr kumimoji="1" lang="en-US" altLang="ko-Kore-KR" dirty="0"/>
              <a:t>)  </a:t>
            </a:r>
            <a:r>
              <a:rPr kumimoji="1" lang="en-US" altLang="ko-KR" dirty="0"/>
              <a:t>, </a:t>
            </a:r>
            <a:r>
              <a:rPr kumimoji="1" lang="en-US" altLang="ko-Kore-KR" dirty="0"/>
              <a:t>P</a:t>
            </a:r>
            <a:r>
              <a:rPr kumimoji="1" lang="en-US" altLang="ko-KR" baseline="-25000" dirty="0"/>
              <a:t>2t</a:t>
            </a:r>
            <a:r>
              <a:rPr kumimoji="1" lang="en-US" altLang="ko-Kore-KR" dirty="0"/>
              <a:t> = J</a:t>
            </a:r>
            <a:r>
              <a:rPr kumimoji="1" lang="en-US" altLang="ko-Kore-KR" baseline="-25000" dirty="0"/>
              <a:t>A</a:t>
            </a:r>
            <a:r>
              <a:rPr kumimoji="1" lang="en-US" altLang="ko-Kore-KR" dirty="0"/>
              <a:t>(</a:t>
            </a:r>
            <a:r>
              <a:rPr kumimoji="1" lang="en-US" altLang="ko-Kore-KR" b="1" dirty="0">
                <a:solidFill>
                  <a:srgbClr val="C00000"/>
                </a:solidFill>
              </a:rPr>
              <a:t>X</a:t>
            </a:r>
            <a:r>
              <a:rPr kumimoji="1" lang="en-US" altLang="ko-KR" b="1" baseline="-25000" dirty="0">
                <a:solidFill>
                  <a:srgbClr val="C00000"/>
                </a:solidFill>
              </a:rPr>
              <a:t>2t</a:t>
            </a:r>
            <a:r>
              <a:rPr kumimoji="1" lang="en-US" altLang="ko-Kore-KR" dirty="0"/>
              <a:t>,p</a:t>
            </a:r>
            <a:r>
              <a:rPr kumimoji="1" lang="en-US" altLang="ko-Kore-KR" baseline="-25000" dirty="0"/>
              <a:t>2</a:t>
            </a:r>
            <a:r>
              <a:rPr kumimoji="1" lang="en-US" altLang="ko-KR" baseline="-25000" dirty="0"/>
              <a:t>t</a:t>
            </a:r>
            <a:r>
              <a:rPr kumimoji="1" lang="en-US" altLang="ko-Kore-KR" dirty="0"/>
              <a:t>) </a:t>
            </a:r>
            <a:r>
              <a:rPr kumimoji="1" lang="en-US" altLang="ko-Kore-KR" spc="-40" dirty="0">
                <a:latin typeface="+mn-ea"/>
              </a:rPr>
              <a:t> </a:t>
            </a:r>
            <a:r>
              <a:rPr kumimoji="1" lang="en-US" altLang="ko-KR" spc="-40" dirty="0">
                <a:latin typeface="+mn-ea"/>
              </a:rPr>
              <a:t>, </a:t>
            </a:r>
            <a:r>
              <a:rPr kumimoji="1" lang="en-US" altLang="ko-Kore-KR" dirty="0"/>
              <a:t>P</a:t>
            </a:r>
            <a:r>
              <a:rPr kumimoji="1" lang="en-US" altLang="ko-KR" baseline="-25000" dirty="0"/>
              <a:t>3t</a:t>
            </a:r>
            <a:r>
              <a:rPr kumimoji="1" lang="en-US" altLang="ko-Kore-KR" dirty="0"/>
              <a:t> = J</a:t>
            </a:r>
            <a:r>
              <a:rPr kumimoji="1" lang="en-US" altLang="ko-Kore-KR" baseline="-25000" dirty="0"/>
              <a:t>A</a:t>
            </a:r>
            <a:r>
              <a:rPr kumimoji="1" lang="en-US" altLang="ko-Kore-KR" dirty="0"/>
              <a:t>(</a:t>
            </a:r>
            <a:r>
              <a:rPr kumimoji="1" lang="en-US" altLang="ko-Kore-KR" b="1" dirty="0">
                <a:solidFill>
                  <a:srgbClr val="C00000"/>
                </a:solidFill>
              </a:rPr>
              <a:t>X</a:t>
            </a:r>
            <a:r>
              <a:rPr kumimoji="1" lang="en-US" altLang="ko-KR" b="1" baseline="-25000" dirty="0">
                <a:solidFill>
                  <a:srgbClr val="C00000"/>
                </a:solidFill>
              </a:rPr>
              <a:t>3t</a:t>
            </a:r>
            <a:r>
              <a:rPr kumimoji="1" lang="en-US" altLang="ko-Kore-KR" dirty="0"/>
              <a:t>,p</a:t>
            </a:r>
            <a:r>
              <a:rPr kumimoji="1" lang="en-US" altLang="ko-Kore-KR" baseline="-25000" dirty="0"/>
              <a:t>3</a:t>
            </a:r>
            <a:r>
              <a:rPr kumimoji="1" lang="en-US" altLang="ko-KR" baseline="-25000" dirty="0"/>
              <a:t>t</a:t>
            </a:r>
            <a:r>
              <a:rPr kumimoji="1" lang="en-US" altLang="ko-Kore-KR" dirty="0"/>
              <a:t>) </a:t>
            </a:r>
            <a:endParaRPr kumimoji="1" lang="en-US" altLang="ko-Kore-KR" spc="-40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A30DBB-3FC4-4B42-F9E7-53221F126443}"/>
              </a:ext>
            </a:extLst>
          </p:cNvPr>
          <p:cNvSpPr txBox="1"/>
          <p:nvPr/>
        </p:nvSpPr>
        <p:spPr>
          <a:xfrm>
            <a:off x="2496500" y="1101323"/>
            <a:ext cx="561821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ore-KR" dirty="0"/>
              <a:t>P</a:t>
            </a:r>
            <a:r>
              <a:rPr kumimoji="1" lang="en-US" altLang="ko-Kore-KR" baseline="-25000" dirty="0"/>
              <a:t>1,t-1</a:t>
            </a:r>
            <a:r>
              <a:rPr kumimoji="1" lang="en-US" altLang="ko-Kore-KR" dirty="0"/>
              <a:t> = J</a:t>
            </a:r>
            <a:r>
              <a:rPr kumimoji="1" lang="en-US" altLang="ko-Kore-KR" baseline="-25000" dirty="0"/>
              <a:t>A</a:t>
            </a:r>
            <a:r>
              <a:rPr kumimoji="1" lang="en-US" altLang="ko-Kore-KR" dirty="0"/>
              <a:t>(X</a:t>
            </a:r>
            <a:r>
              <a:rPr kumimoji="1" lang="en-US" altLang="ko-Kore-KR" baseline="-25000" dirty="0"/>
              <a:t>1,</a:t>
            </a:r>
            <a:r>
              <a:rPr kumimoji="1" lang="en-US" altLang="ko-KR" baseline="-25000" dirty="0"/>
              <a:t>t-1</a:t>
            </a:r>
            <a:r>
              <a:rPr kumimoji="1" lang="en-US" altLang="ko-Kore-KR" dirty="0"/>
              <a:t>,</a:t>
            </a:r>
            <a:r>
              <a:rPr kumimoji="1" lang="en-US" altLang="ko-Kore-KR" b="1" dirty="0">
                <a:solidFill>
                  <a:srgbClr val="1D6FA9"/>
                </a:solidFill>
              </a:rPr>
              <a:t>p</a:t>
            </a:r>
            <a:r>
              <a:rPr kumimoji="1" lang="en-US" altLang="ko-Kore-KR" b="1" baseline="-25000" dirty="0">
                <a:solidFill>
                  <a:srgbClr val="1D6FA9"/>
                </a:solidFill>
              </a:rPr>
              <a:t>1,</a:t>
            </a:r>
            <a:r>
              <a:rPr kumimoji="1" lang="en-US" altLang="ko-KR" b="1" baseline="-25000" dirty="0">
                <a:solidFill>
                  <a:srgbClr val="1D6FA9"/>
                </a:solidFill>
              </a:rPr>
              <a:t>t-1</a:t>
            </a:r>
            <a:r>
              <a:rPr kumimoji="1" lang="en-US" altLang="ko-Kore-KR" dirty="0"/>
              <a:t>)  P</a:t>
            </a:r>
            <a:r>
              <a:rPr kumimoji="1" lang="en-US" altLang="ko-Kore-KR" baseline="-25000" dirty="0"/>
              <a:t>1</a:t>
            </a:r>
            <a:r>
              <a:rPr kumimoji="1" lang="en-US" altLang="ko-KR" baseline="-25000" dirty="0"/>
              <a:t>,t-2</a:t>
            </a:r>
            <a:r>
              <a:rPr kumimoji="1" lang="en-US" altLang="ko-Kore-KR" dirty="0"/>
              <a:t> = J</a:t>
            </a:r>
            <a:r>
              <a:rPr kumimoji="1" lang="en-US" altLang="ko-Kore-KR" baseline="-25000" dirty="0"/>
              <a:t>A</a:t>
            </a:r>
            <a:r>
              <a:rPr kumimoji="1" lang="en-US" altLang="ko-Kore-KR" dirty="0"/>
              <a:t>(X</a:t>
            </a:r>
            <a:r>
              <a:rPr kumimoji="1" lang="en-US" altLang="ko-KR" baseline="-25000" dirty="0"/>
              <a:t>1,t-2</a:t>
            </a:r>
            <a:r>
              <a:rPr kumimoji="1" lang="en-US" altLang="ko-Kore-KR" dirty="0"/>
              <a:t>,</a:t>
            </a:r>
            <a:r>
              <a:rPr kumimoji="1" lang="en-US" altLang="ko-Kore-KR" b="1" dirty="0">
                <a:solidFill>
                  <a:srgbClr val="1D6FA9"/>
                </a:solidFill>
              </a:rPr>
              <a:t>p</a:t>
            </a:r>
            <a:r>
              <a:rPr kumimoji="1" lang="en-US" altLang="ko-Kore-KR" b="1" baseline="-25000" dirty="0">
                <a:solidFill>
                  <a:srgbClr val="1D6FA9"/>
                </a:solidFill>
              </a:rPr>
              <a:t>1,</a:t>
            </a:r>
            <a:r>
              <a:rPr kumimoji="1" lang="en-US" altLang="ko-KR" b="1" baseline="-25000" dirty="0">
                <a:solidFill>
                  <a:srgbClr val="1D6FA9"/>
                </a:solidFill>
              </a:rPr>
              <a:t>t-2</a:t>
            </a:r>
            <a:r>
              <a:rPr kumimoji="1" lang="en-US" altLang="ko-Kore-KR" dirty="0"/>
              <a:t>) </a:t>
            </a:r>
            <a:r>
              <a:rPr kumimoji="1" lang="en-US" altLang="ko-Kore-KR" spc="-40" dirty="0">
                <a:latin typeface="+mn-ea"/>
              </a:rPr>
              <a:t> </a:t>
            </a:r>
            <a:r>
              <a:rPr kumimoji="1" lang="en-US" altLang="ko-Kore-KR" dirty="0"/>
              <a:t>P</a:t>
            </a:r>
            <a:r>
              <a:rPr kumimoji="1" lang="en-US" altLang="ko-KR" baseline="-25000" dirty="0"/>
              <a:t>1,t-3</a:t>
            </a:r>
            <a:r>
              <a:rPr kumimoji="1" lang="en-US" altLang="ko-Kore-KR" dirty="0"/>
              <a:t> = J</a:t>
            </a:r>
            <a:r>
              <a:rPr kumimoji="1" lang="en-US" altLang="ko-Kore-KR" baseline="-25000" dirty="0"/>
              <a:t>A</a:t>
            </a:r>
            <a:r>
              <a:rPr kumimoji="1" lang="en-US" altLang="ko-Kore-KR" dirty="0"/>
              <a:t>(X</a:t>
            </a:r>
            <a:r>
              <a:rPr kumimoji="1" lang="en-US" altLang="ko-Kore-KR" baseline="-25000" dirty="0"/>
              <a:t>1,</a:t>
            </a:r>
            <a:r>
              <a:rPr kumimoji="1" lang="en-US" altLang="ko-KR" baseline="-25000" dirty="0"/>
              <a:t>t-3</a:t>
            </a:r>
            <a:r>
              <a:rPr kumimoji="1" lang="en-US" altLang="ko-Kore-KR" dirty="0"/>
              <a:t>,</a:t>
            </a:r>
            <a:r>
              <a:rPr kumimoji="1" lang="en-US" altLang="ko-Kore-KR" b="1" dirty="0">
                <a:solidFill>
                  <a:srgbClr val="1D6FA9"/>
                </a:solidFill>
              </a:rPr>
              <a:t>p</a:t>
            </a:r>
            <a:r>
              <a:rPr kumimoji="1" lang="en-US" altLang="ko-Kore-KR" b="1" baseline="-25000" dirty="0">
                <a:solidFill>
                  <a:srgbClr val="1D6FA9"/>
                </a:solidFill>
              </a:rPr>
              <a:t>1,</a:t>
            </a:r>
            <a:r>
              <a:rPr kumimoji="1" lang="en-US" altLang="ko-KR" b="1" baseline="-25000" dirty="0">
                <a:solidFill>
                  <a:srgbClr val="1D6FA9"/>
                </a:solidFill>
              </a:rPr>
              <a:t>t-3</a:t>
            </a:r>
            <a:r>
              <a:rPr kumimoji="1" lang="en-US" altLang="ko-Kore-KR" dirty="0"/>
              <a:t>) </a:t>
            </a:r>
            <a:endParaRPr kumimoji="1" lang="en-US" altLang="ko-Kore-KR" spc="-40" dirty="0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A64617-4389-D831-E556-51909DA2C7E9}"/>
              </a:ext>
            </a:extLst>
          </p:cNvPr>
          <p:cNvSpPr txBox="1"/>
          <p:nvPr/>
        </p:nvSpPr>
        <p:spPr>
          <a:xfrm>
            <a:off x="850142" y="1138720"/>
            <a:ext cx="10157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b="1" dirty="0">
                <a:solidFill>
                  <a:srgbClr val="C00000"/>
                </a:solidFill>
              </a:rPr>
              <a:t>X</a:t>
            </a:r>
            <a:r>
              <a:rPr kumimoji="1" lang="en-US" altLang="ko-Kore-KR" b="1" baseline="-25000" dirty="0">
                <a:solidFill>
                  <a:srgbClr val="C00000"/>
                </a:solidFill>
              </a:rPr>
              <a:t>1</a:t>
            </a:r>
            <a:r>
              <a:rPr kumimoji="1" lang="en-US" altLang="ko-KR" b="1" baseline="-25000" dirty="0">
                <a:solidFill>
                  <a:srgbClr val="C00000"/>
                </a:solidFill>
              </a:rPr>
              <a:t>t</a:t>
            </a:r>
            <a:r>
              <a:rPr kumimoji="1" lang="en-US" altLang="ko-Kore-KR" dirty="0"/>
              <a:t>, </a:t>
            </a:r>
            <a:r>
              <a:rPr kumimoji="1" lang="en-US" altLang="ko-Kore-KR" b="1" dirty="0">
                <a:solidFill>
                  <a:srgbClr val="1D6FA9"/>
                </a:solidFill>
              </a:rPr>
              <a:t>p</a:t>
            </a:r>
            <a:r>
              <a:rPr kumimoji="1" lang="en-US" altLang="ko-Kore-KR" b="1" baseline="-25000" dirty="0">
                <a:solidFill>
                  <a:srgbClr val="1D6FA9"/>
                </a:solidFill>
              </a:rPr>
              <a:t>1,t-1</a:t>
            </a:r>
            <a:endParaRPr lang="ko-Kore-KR" altLang="en-US" b="1" dirty="0">
              <a:solidFill>
                <a:srgbClr val="1D6FA9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9F2B852-1D03-606A-E86A-94BB4D74FC42}"/>
              </a:ext>
            </a:extLst>
          </p:cNvPr>
          <p:cNvGrpSpPr/>
          <p:nvPr/>
        </p:nvGrpSpPr>
        <p:grpSpPr>
          <a:xfrm>
            <a:off x="0" y="5764517"/>
            <a:ext cx="9144000" cy="817949"/>
            <a:chOff x="2990719" y="2284955"/>
            <a:chExt cx="3470573" cy="81794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FAF9BD42-1F0A-1956-461E-75B5CDA171C5}"/>
                </a:ext>
              </a:extLst>
            </p:cNvPr>
            <p:cNvSpPr/>
            <p:nvPr/>
          </p:nvSpPr>
          <p:spPr>
            <a:xfrm>
              <a:off x="2990719" y="2284955"/>
              <a:ext cx="3470573" cy="74624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ysClr val="windowText" lastClr="000000"/>
                  </a:solidFill>
                </a:rPr>
                <a:t>       Maximize π = </a:t>
              </a:r>
              <a:r>
                <a:rPr kumimoji="1" lang="en-US" altLang="ko-Kore-KR" sz="2400" dirty="0">
                  <a:solidFill>
                    <a:sysClr val="windowText" lastClr="000000"/>
                  </a:solidFill>
                </a:rPr>
                <a:t>∑ (∑ </a:t>
              </a:r>
              <a:r>
                <a:rPr kumimoji="1" lang="en-US" altLang="ko-Kore-KR" sz="2400" dirty="0" err="1">
                  <a:solidFill>
                    <a:sysClr val="windowText" lastClr="000000"/>
                  </a:solidFill>
                </a:rPr>
                <a:t>q</a:t>
              </a:r>
              <a:r>
                <a:rPr kumimoji="1" lang="en-US" altLang="ko-Kore-KR" sz="2400" baseline="-25000" dirty="0" err="1">
                  <a:solidFill>
                    <a:sysClr val="windowText" lastClr="000000"/>
                  </a:solidFill>
                </a:rPr>
                <a:t>ij</a:t>
              </a:r>
              <a:r>
                <a:rPr kumimoji="1" lang="en-US" altLang="ko-Kore-KR" sz="24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ko-Kore-KR" sz="2400" dirty="0" err="1">
                  <a:solidFill>
                    <a:sysClr val="windowText" lastClr="000000"/>
                  </a:solidFill>
                </a:rPr>
                <a:t>p</a:t>
              </a:r>
              <a:r>
                <a:rPr kumimoji="1" lang="en-US" altLang="ko-Kore-KR" sz="2400" baseline="-25000" dirty="0" err="1">
                  <a:solidFill>
                    <a:sysClr val="windowText" lastClr="000000"/>
                  </a:solidFill>
                </a:rPr>
                <a:t>ij</a:t>
              </a:r>
              <a:r>
                <a:rPr kumimoji="1" lang="en-US" altLang="ko-Kore-KR" sz="2400" dirty="0" err="1">
                  <a:solidFill>
                    <a:sysClr val="windowText" lastClr="000000"/>
                  </a:solidFill>
                </a:rPr>
                <a:t>-c</a:t>
              </a:r>
              <a:r>
                <a:rPr kumimoji="1" lang="en-US" altLang="ko-Kore-KR" sz="2400" baseline="-25000" dirty="0" err="1">
                  <a:solidFill>
                    <a:sysClr val="windowText" lastClr="000000"/>
                  </a:solidFill>
                </a:rPr>
                <a:t>ij</a:t>
              </a:r>
              <a:r>
                <a:rPr kumimoji="1" lang="en-US" altLang="ko-Kore-KR" sz="2400" dirty="0">
                  <a:solidFill>
                    <a:sysClr val="windowText" lastClr="000000"/>
                  </a:solidFill>
                </a:rPr>
                <a:t>))</a:t>
              </a:r>
              <a:endParaRPr kumimoji="1" lang="ko-Kore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4F195E-7787-E4BD-CE12-E7E37CEF64FE}"/>
                </a:ext>
              </a:extLst>
            </p:cNvPr>
            <p:cNvSpPr txBox="1"/>
            <p:nvPr/>
          </p:nvSpPr>
          <p:spPr>
            <a:xfrm>
              <a:off x="4753594" y="2825905"/>
              <a:ext cx="40844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ore-KR" spc="-40" dirty="0" err="1">
                  <a:latin typeface="+mn-ea"/>
                </a:rPr>
                <a:t>i</a:t>
              </a:r>
              <a:r>
                <a:rPr kumimoji="1" lang="en-US" altLang="ko-Kore-KR" spc="-40" dirty="0">
                  <a:latin typeface="+mn-ea"/>
                </a:rPr>
                <a:t>    j</a:t>
              </a:r>
              <a:endParaRPr kumimoji="1" lang="ko-Kore-KR" altLang="en-US" spc="-40" dirty="0">
                <a:latin typeface="+mn-ea"/>
              </a:endParaRP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71F7B567-7CF0-2C6D-911D-3D5AB8B36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6811" y="1833655"/>
            <a:ext cx="1957440" cy="73691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71B14DD-B1F0-AC3B-2BA3-3710902BE4B1}"/>
              </a:ext>
            </a:extLst>
          </p:cNvPr>
          <p:cNvSpPr txBox="1"/>
          <p:nvPr/>
        </p:nvSpPr>
        <p:spPr>
          <a:xfrm>
            <a:off x="5102362" y="5252592"/>
            <a:ext cx="390232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  <a:sym typeface="Wingdings" pitchFamily="2" charset="2"/>
              </a:rPr>
              <a:t>module instance </a:t>
            </a:r>
            <a:r>
              <a:rPr kumimoji="1" lang="ko-Kore-KR" altLang="en-US" spc="-40" dirty="0">
                <a:latin typeface="+mn-ea"/>
                <a:sym typeface="Wingdings" pitchFamily="2" charset="2"/>
              </a:rPr>
              <a:t>공용화로 인해 </a:t>
            </a:r>
            <a:r>
              <a:rPr kumimoji="1" lang="en-US" altLang="ko-Kore-KR" spc="-40" dirty="0">
                <a:latin typeface="+mn-ea"/>
                <a:sym typeface="Wingdings" pitchFamily="2" charset="2"/>
              </a:rPr>
              <a:t>cost </a:t>
            </a:r>
            <a:r>
              <a:rPr lang="ko-Kore-KR" altLang="en-US" b="0" i="0" u="none" strike="noStrike" dirty="0">
                <a:solidFill>
                  <a:srgbClr val="4D5156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↓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B548FDD-687A-138C-91F6-D64655BC67BB}"/>
              </a:ext>
            </a:extLst>
          </p:cNvPr>
          <p:cNvSpPr txBox="1"/>
          <p:nvPr/>
        </p:nvSpPr>
        <p:spPr>
          <a:xfrm>
            <a:off x="256614" y="5258637"/>
            <a:ext cx="364183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pc="-40" dirty="0">
                <a:latin typeface="+mn-ea"/>
                <a:sym typeface="Wingdings" pitchFamily="2" charset="2"/>
              </a:rPr>
              <a:t>신규 제품에 대한 </a:t>
            </a:r>
            <a:r>
              <a:rPr kumimoji="1" lang="en-US" altLang="ko-Kore-KR" spc="-40" dirty="0">
                <a:latin typeface="+mn-ea"/>
                <a:sym typeface="Wingdings" pitchFamily="2" charset="2"/>
              </a:rPr>
              <a:t>Market share </a:t>
            </a:r>
            <a:r>
              <a:rPr kumimoji="1" lang="ko-Kore-KR" altLang="en-US" spc="-40" dirty="0">
                <a:latin typeface="+mn-ea"/>
                <a:sym typeface="Wingdings" pitchFamily="2" charset="2"/>
              </a:rPr>
              <a:t>증가</a:t>
            </a:r>
            <a:endParaRPr kumimoji="1" lang="ko-Kore-KR" altLang="en-US" spc="-40" dirty="0">
              <a:latin typeface="+mn-ea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55E1F4AE-0C59-7A73-093B-9D0C22FC05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6811" y="4504211"/>
            <a:ext cx="3667797" cy="1071186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8F25831-4018-31A7-1665-2ADA6AB03394}"/>
              </a:ext>
            </a:extLst>
          </p:cNvPr>
          <p:cNvSpPr txBox="1"/>
          <p:nvPr/>
        </p:nvSpPr>
        <p:spPr>
          <a:xfrm>
            <a:off x="5017559" y="5512394"/>
            <a:ext cx="39871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dirty="0" err="1">
                <a:solidFill>
                  <a:sysClr val="windowText" lastClr="000000"/>
                </a:solidFill>
                <a:latin typeface="+mj-lt"/>
              </a:rPr>
              <a:t>c</a:t>
            </a:r>
            <a:r>
              <a:rPr kumimoji="1" lang="en-US" altLang="ko-Kore-KR" sz="2400" baseline="-25000" dirty="0" err="1">
                <a:solidFill>
                  <a:sysClr val="windowText" lastClr="000000"/>
                </a:solidFill>
                <a:latin typeface="+mj-lt"/>
              </a:rPr>
              <a:t>ij</a:t>
            </a:r>
            <a:r>
              <a:rPr kumimoji="1" lang="en-US" altLang="ko-Kore-KR" sz="2400" dirty="0">
                <a:solidFill>
                  <a:sysClr val="windowText" lastClr="000000"/>
                </a:solidFill>
                <a:latin typeface="+mj-lt"/>
              </a:rPr>
              <a:t>   </a:t>
            </a:r>
            <a:r>
              <a:rPr lang="ko-Kore-KR" altLang="en-US" sz="2400" b="0" i="0" u="none" strike="noStrike" dirty="0">
                <a:solidFill>
                  <a:srgbClr val="4D5156"/>
                </a:solidFill>
                <a:effectLst/>
                <a:latin typeface="+mj-lt"/>
                <a:ea typeface="Apple SD Gothic Neo" panose="02000300000000000000" pitchFamily="2" charset="-127"/>
              </a:rPr>
              <a:t>↓</a:t>
            </a:r>
            <a:endParaRPr lang="ko-Kore-KR" altLang="en-US" sz="2400" dirty="0">
              <a:latin typeface="+mj-lt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9C1CB28-7D06-CF48-304D-D65261C4E7AE}"/>
              </a:ext>
            </a:extLst>
          </p:cNvPr>
          <p:cNvSpPr txBox="1"/>
          <p:nvPr/>
        </p:nvSpPr>
        <p:spPr>
          <a:xfrm>
            <a:off x="224119" y="5607107"/>
            <a:ext cx="36731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dirty="0" err="1">
                <a:solidFill>
                  <a:sysClr val="windowText" lastClr="000000"/>
                </a:solidFill>
                <a:latin typeface="+mj-lt"/>
              </a:rPr>
              <a:t>q</a:t>
            </a:r>
            <a:r>
              <a:rPr kumimoji="1" lang="en-US" altLang="ko-Kore-KR" sz="2400" baseline="-25000" dirty="0" err="1">
                <a:solidFill>
                  <a:sysClr val="windowText" lastClr="000000"/>
                </a:solidFill>
                <a:latin typeface="+mj-lt"/>
              </a:rPr>
              <a:t>ij</a:t>
            </a:r>
            <a:r>
              <a:rPr lang="ko-Kore-KR" altLang="en-US" sz="2400" b="0" i="0" u="none" strike="noStrike" dirty="0">
                <a:solidFill>
                  <a:srgbClr val="4D5156"/>
                </a:solidFill>
                <a:effectLst/>
                <a:latin typeface="+mj-lt"/>
                <a:ea typeface="Apple SD Gothic Neo" panose="02000300000000000000" pitchFamily="2" charset="-127"/>
              </a:rPr>
              <a:t>  ↑</a:t>
            </a:r>
            <a:endParaRPr lang="ko-Kore-KR" altLang="en-US" sz="2400" dirty="0">
              <a:latin typeface="+mj-lt"/>
            </a:endParaRPr>
          </a:p>
        </p:txBody>
      </p:sp>
      <p:sp>
        <p:nvSpPr>
          <p:cNvPr id="67" name="아래로 구부러진 화살표[C] 66">
            <a:extLst>
              <a:ext uri="{FF2B5EF4-FFF2-40B4-BE49-F238E27FC236}">
                <a16:creationId xmlns:a16="http://schemas.microsoft.com/office/drawing/2014/main" id="{86C341BD-868C-8D36-E8B3-B6DE369C6ECB}"/>
              </a:ext>
            </a:extLst>
          </p:cNvPr>
          <p:cNvSpPr/>
          <p:nvPr/>
        </p:nvSpPr>
        <p:spPr>
          <a:xfrm>
            <a:off x="4007108" y="2053243"/>
            <a:ext cx="901787" cy="386608"/>
          </a:xfrm>
          <a:prstGeom prst="curved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71" name="아래로 구부러진 화살표[C] 70">
            <a:extLst>
              <a:ext uri="{FF2B5EF4-FFF2-40B4-BE49-F238E27FC236}">
                <a16:creationId xmlns:a16="http://schemas.microsoft.com/office/drawing/2014/main" id="{8A58E201-A25C-2B4F-05D5-83221C7EAF53}"/>
              </a:ext>
            </a:extLst>
          </p:cNvPr>
          <p:cNvSpPr/>
          <p:nvPr/>
        </p:nvSpPr>
        <p:spPr>
          <a:xfrm rot="10800000">
            <a:off x="4007109" y="5039804"/>
            <a:ext cx="901786" cy="386607"/>
          </a:xfrm>
          <a:prstGeom prst="curved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8CF2A56-383A-1B81-F195-7868FFAF0151}"/>
              </a:ext>
            </a:extLst>
          </p:cNvPr>
          <p:cNvSpPr/>
          <p:nvPr/>
        </p:nvSpPr>
        <p:spPr>
          <a:xfrm>
            <a:off x="224119" y="1834006"/>
            <a:ext cx="3674326" cy="37569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9F2B235-1D46-589D-95DD-1E3ACEB7BF79}"/>
              </a:ext>
            </a:extLst>
          </p:cNvPr>
          <p:cNvSpPr/>
          <p:nvPr/>
        </p:nvSpPr>
        <p:spPr>
          <a:xfrm>
            <a:off x="5017559" y="1834006"/>
            <a:ext cx="3987127" cy="37569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238203E-B811-73AD-2CF4-52C711D3B66A}"/>
              </a:ext>
            </a:extLst>
          </p:cNvPr>
          <p:cNvSpPr txBox="1"/>
          <p:nvPr/>
        </p:nvSpPr>
        <p:spPr>
          <a:xfrm>
            <a:off x="442072" y="2045589"/>
            <a:ext cx="34053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pc="-40" dirty="0">
                <a:solidFill>
                  <a:srgbClr val="C00000"/>
                </a:solidFill>
                <a:latin typeface="+mn-ea"/>
              </a:rPr>
              <a:t>- </a:t>
            </a:r>
            <a:r>
              <a:rPr kumimoji="1" lang="ko-Kore-KR" altLang="en-US" spc="-40" dirty="0">
                <a:solidFill>
                  <a:srgbClr val="C00000"/>
                </a:solidFill>
                <a:latin typeface="+mn-ea"/>
              </a:rPr>
              <a:t>신규 제품의 </a:t>
            </a:r>
            <a:r>
              <a:rPr kumimoji="1" lang="en-US" altLang="ko-Kore-KR" spc="-40" dirty="0">
                <a:solidFill>
                  <a:srgbClr val="C00000"/>
                </a:solidFill>
                <a:latin typeface="+mn-ea"/>
              </a:rPr>
              <a:t>product attribute</a:t>
            </a:r>
          </a:p>
          <a:p>
            <a:r>
              <a:rPr kumimoji="1" lang="en-US" altLang="ko-KR" spc="-40" dirty="0">
                <a:latin typeface="+mn-ea"/>
              </a:rPr>
              <a:t>- </a:t>
            </a:r>
            <a:r>
              <a:rPr kumimoji="1" lang="ko-Kore-KR" altLang="en-US" spc="-40" dirty="0">
                <a:solidFill>
                  <a:srgbClr val="1D6FA9"/>
                </a:solidFill>
                <a:latin typeface="+mn-ea"/>
              </a:rPr>
              <a:t>기존 제품의 </a:t>
            </a:r>
            <a:r>
              <a:rPr kumimoji="1" lang="en-US" altLang="ko-Kore-KR" spc="-40" dirty="0">
                <a:solidFill>
                  <a:srgbClr val="1D6FA9"/>
                </a:solidFill>
                <a:latin typeface="+mn-ea"/>
              </a:rPr>
              <a:t>price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BB2832-D1A8-EA54-D4A6-99A2E45E2858}"/>
              </a:ext>
            </a:extLst>
          </p:cNvPr>
          <p:cNvSpPr txBox="1"/>
          <p:nvPr/>
        </p:nvSpPr>
        <p:spPr>
          <a:xfrm>
            <a:off x="1172312" y="1619599"/>
            <a:ext cx="181665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kumimoji="1" lang="en-US" altLang="ko-Kore-KR" sz="2000" b="1" spc="-40" dirty="0">
                <a:latin typeface="+mn-ea"/>
              </a:rPr>
              <a:t>Market share </a:t>
            </a:r>
            <a:endParaRPr kumimoji="1" lang="en-US" altLang="ko-Kore-KR" sz="2000" spc="-4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365B90-DB08-602F-1686-54BFB05AD613}"/>
              </a:ext>
            </a:extLst>
          </p:cNvPr>
          <p:cNvSpPr txBox="1"/>
          <p:nvPr/>
        </p:nvSpPr>
        <p:spPr>
          <a:xfrm>
            <a:off x="6191415" y="1587043"/>
            <a:ext cx="181665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 spc="-40" dirty="0">
                <a:latin typeface="+mn-ea"/>
              </a:rPr>
              <a:t>Supply chain</a:t>
            </a:r>
            <a:endParaRPr kumimoji="1" lang="en-US" altLang="ko-Kore-KR" b="1" spc="-40" dirty="0">
              <a:latin typeface="+mn-e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8B97972-A786-E60E-A587-7421869BC2F0}"/>
              </a:ext>
            </a:extLst>
          </p:cNvPr>
          <p:cNvCxnSpPr>
            <a:cxnSpLocks/>
          </p:cNvCxnSpPr>
          <p:nvPr/>
        </p:nvCxnSpPr>
        <p:spPr>
          <a:xfrm>
            <a:off x="224119" y="5202989"/>
            <a:ext cx="3673168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84CD1AD-4172-E97E-BB8B-8755E9240957}"/>
              </a:ext>
            </a:extLst>
          </p:cNvPr>
          <p:cNvCxnSpPr>
            <a:cxnSpLocks/>
          </p:cNvCxnSpPr>
          <p:nvPr/>
        </p:nvCxnSpPr>
        <p:spPr>
          <a:xfrm>
            <a:off x="5012362" y="5202989"/>
            <a:ext cx="3992323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75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387709-10B5-CA42-E283-AEA257333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F5A7A3-E5C4-A127-1D6F-8EEACAD8E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80</a:t>
            </a:fld>
            <a:endParaRPr lang="ko-KR" altLang="en-US" dirty="0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0ABC84D3-691D-54B7-CA13-80F03F0D13F0}"/>
              </a:ext>
            </a:extLst>
          </p:cNvPr>
          <p:cNvSpPr txBox="1">
            <a:spLocks/>
          </p:cNvSpPr>
          <p:nvPr/>
        </p:nvSpPr>
        <p:spPr>
          <a:xfrm>
            <a:off x="75553" y="-1254354"/>
            <a:ext cx="9068448" cy="586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0" dirty="0"/>
              <a:t>스토리 그려봐라</a:t>
            </a:r>
            <a:r>
              <a:rPr lang="en-US" altLang="ko-KR" sz="2400" b="0" dirty="0"/>
              <a:t>. [</a:t>
            </a:r>
            <a:r>
              <a:rPr lang="en-US" altLang="ko-KR" sz="2400" dirty="0">
                <a:solidFill>
                  <a:srgbClr val="C00000"/>
                </a:solidFill>
              </a:rPr>
              <a:t>Conflict resolution</a:t>
            </a:r>
            <a:r>
              <a:rPr lang="en-US" altLang="ko-KR" sz="2400" b="0" dirty="0"/>
              <a:t> strategy for ~~]</a:t>
            </a:r>
            <a:endParaRPr lang="ko-KR" altLang="en-US" sz="2400" b="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5DD0D56-46D8-BFF6-653B-668FD9D346F8}"/>
              </a:ext>
            </a:extLst>
          </p:cNvPr>
          <p:cNvSpPr txBox="1">
            <a:spLocks/>
          </p:cNvSpPr>
          <p:nvPr/>
        </p:nvSpPr>
        <p:spPr>
          <a:xfrm>
            <a:off x="75553" y="-697881"/>
            <a:ext cx="6773440" cy="5657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0" dirty="0"/>
              <a:t>문제 상황 </a:t>
            </a:r>
            <a:r>
              <a:rPr lang="en-US" altLang="ko-KR" sz="2400" b="0" dirty="0">
                <a:sym typeface="Wingdings" pitchFamily="2" charset="2"/>
              </a:rPr>
              <a:t> </a:t>
            </a:r>
            <a:r>
              <a:rPr lang="ko-KR" altLang="en-US" sz="2400" b="0" dirty="0">
                <a:sym typeface="Wingdings" pitchFamily="2" charset="2"/>
              </a:rPr>
              <a:t>문제점 </a:t>
            </a:r>
            <a:r>
              <a:rPr lang="en-US" altLang="ko-KR" sz="2400" b="0" dirty="0">
                <a:sym typeface="Wingdings" pitchFamily="2" charset="2"/>
              </a:rPr>
              <a:t> </a:t>
            </a:r>
            <a:r>
              <a:rPr lang="ko-KR" altLang="en-US" sz="2400" b="0" dirty="0">
                <a:sym typeface="Wingdings" pitchFamily="2" charset="2"/>
              </a:rPr>
              <a:t>한계 </a:t>
            </a:r>
            <a:r>
              <a:rPr lang="en-US" altLang="ko-KR" sz="2400" b="0" dirty="0">
                <a:sym typeface="Wingdings" pitchFamily="2" charset="2"/>
              </a:rPr>
              <a:t> </a:t>
            </a:r>
            <a:r>
              <a:rPr lang="ko-KR" altLang="en-US" sz="2400" dirty="0">
                <a:solidFill>
                  <a:srgbClr val="C00000"/>
                </a:solidFill>
                <a:sym typeface="Wingdings" pitchFamily="2" charset="2"/>
              </a:rPr>
              <a:t>아이디어 </a:t>
            </a:r>
            <a:r>
              <a:rPr lang="en-US" altLang="ko-KR" sz="2400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ko-KR" altLang="en-US" sz="2400" dirty="0">
                <a:solidFill>
                  <a:srgbClr val="C00000"/>
                </a:solidFill>
                <a:sym typeface="Wingdings" pitchFamily="2" charset="2"/>
              </a:rPr>
              <a:t>방법론</a:t>
            </a:r>
            <a:endParaRPr lang="en-US" altLang="ko-KR" sz="2400" dirty="0">
              <a:solidFill>
                <a:srgbClr val="C00000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8530EB-1AD4-CA9C-5855-877D6E272EF0}"/>
              </a:ext>
            </a:extLst>
          </p:cNvPr>
          <p:cNvSpPr txBox="1">
            <a:spLocks/>
          </p:cNvSpPr>
          <p:nvPr/>
        </p:nvSpPr>
        <p:spPr>
          <a:xfrm>
            <a:off x="2287525" y="179558"/>
            <a:ext cx="1659786" cy="4213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ore-KR" sz="2400" b="0" dirty="0"/>
              <a:t>Direct</a:t>
            </a:r>
            <a:r>
              <a:rPr lang="ko-Kore-KR" altLang="en-US" sz="2400" b="0" dirty="0"/>
              <a:t> </a:t>
            </a:r>
            <a:r>
              <a:rPr lang="en-US" altLang="ko-Kore-KR" sz="2400" b="0" dirty="0"/>
              <a:t>c</a:t>
            </a:r>
            <a:r>
              <a:rPr lang="en-US" altLang="ko-KR" sz="2400" b="0" dirty="0"/>
              <a:t>onflict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AB7DB-34D6-C055-AB54-CBEAE3418F15}"/>
              </a:ext>
            </a:extLst>
          </p:cNvPr>
          <p:cNvSpPr txBox="1"/>
          <p:nvPr/>
        </p:nvSpPr>
        <p:spPr>
          <a:xfrm>
            <a:off x="6862482" y="-1100125"/>
            <a:ext cx="2266518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latin typeface="+mn-ea"/>
              </a:rPr>
              <a:t>- </a:t>
            </a:r>
            <a:r>
              <a:rPr kumimoji="1" lang="en-US" altLang="ko-Kore-KR" spc="-40" dirty="0">
                <a:latin typeface="+mn-ea"/>
              </a:rPr>
              <a:t>Decision variable</a:t>
            </a:r>
          </a:p>
          <a:p>
            <a:pPr algn="l"/>
            <a:r>
              <a:rPr kumimoji="1" lang="en-US" altLang="ko-KR" spc="-40" dirty="0">
                <a:latin typeface="+mn-ea"/>
              </a:rPr>
              <a:t>- </a:t>
            </a:r>
            <a:r>
              <a:rPr kumimoji="1" lang="en-US" altLang="ko-Kore-KR" spc="-40" dirty="0">
                <a:latin typeface="+mn-ea"/>
              </a:rPr>
              <a:t>Intermediate variable</a:t>
            </a:r>
          </a:p>
          <a:p>
            <a:pPr algn="l"/>
            <a:r>
              <a:rPr kumimoji="1" lang="en-US" altLang="ko-KR" spc="-40" dirty="0">
                <a:latin typeface="+mn-ea"/>
              </a:rPr>
              <a:t>- </a:t>
            </a:r>
            <a:r>
              <a:rPr kumimoji="1" lang="en-US" altLang="ko-Kore-KR" spc="-40" dirty="0">
                <a:latin typeface="+mn-ea"/>
              </a:rPr>
              <a:t>Performance variable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E25FAFB6-F50A-B263-9C67-76059AB8483C}"/>
              </a:ext>
            </a:extLst>
          </p:cNvPr>
          <p:cNvSpPr txBox="1">
            <a:spLocks/>
          </p:cNvSpPr>
          <p:nvPr/>
        </p:nvSpPr>
        <p:spPr>
          <a:xfrm>
            <a:off x="5156210" y="179558"/>
            <a:ext cx="3987790" cy="4213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ore-KR" sz="2400" b="0" dirty="0"/>
              <a:t>indirect</a:t>
            </a:r>
            <a:r>
              <a:rPr lang="ko-Kore-KR" altLang="en-US" sz="2400" b="0" dirty="0"/>
              <a:t> </a:t>
            </a:r>
            <a:r>
              <a:rPr lang="en-US" altLang="ko-Kore-KR" sz="2400" b="0" dirty="0"/>
              <a:t>c</a:t>
            </a:r>
            <a:r>
              <a:rPr lang="en-US" altLang="ko-KR" sz="2400" b="0" dirty="0"/>
              <a:t>onflict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BD921C-40C4-73B0-BE9D-2737E1D26FA5}"/>
              </a:ext>
            </a:extLst>
          </p:cNvPr>
          <p:cNvSpPr txBox="1"/>
          <p:nvPr/>
        </p:nvSpPr>
        <p:spPr>
          <a:xfrm>
            <a:off x="2016158" y="846605"/>
            <a:ext cx="230428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- </a:t>
            </a:r>
            <a:r>
              <a:rPr kumimoji="1" lang="en-US" altLang="ko-Kore-KR" b="1" u="sng" spc="-40" dirty="0">
                <a:latin typeface="+mn-ea"/>
              </a:rPr>
              <a:t>Decision variable (x)</a:t>
            </a:r>
            <a:endParaRPr kumimoji="1" lang="ko-Kore-KR" altLang="en-US" b="1" spc="-4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F0E56E-1FC5-EC9F-6892-B9E59DFDE529}"/>
              </a:ext>
            </a:extLst>
          </p:cNvPr>
          <p:cNvSpPr txBox="1"/>
          <p:nvPr/>
        </p:nvSpPr>
        <p:spPr>
          <a:xfrm>
            <a:off x="2240763" y="1169442"/>
            <a:ext cx="19559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ko-Kore-KR" altLang="en-US" sz="1600" spc="-40" dirty="0">
                <a:latin typeface="+mn-ea"/>
              </a:rPr>
              <a:t>요구사항과 직접적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400894-07AF-F087-7D5C-0507903D8E27}"/>
              </a:ext>
            </a:extLst>
          </p:cNvPr>
          <p:cNvSpPr txBox="1"/>
          <p:nvPr/>
        </p:nvSpPr>
        <p:spPr>
          <a:xfrm>
            <a:off x="5986291" y="777250"/>
            <a:ext cx="275838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u="sng" spc="-40" dirty="0">
                <a:latin typeface="+mn-ea"/>
              </a:rPr>
              <a:t>- </a:t>
            </a:r>
            <a:r>
              <a:rPr kumimoji="1" lang="en-US" altLang="ko-Kore-KR" b="1" u="sng" spc="-40" dirty="0">
                <a:latin typeface="+mn-ea"/>
              </a:rPr>
              <a:t>Intermediate variable (y)</a:t>
            </a:r>
            <a:endParaRPr kumimoji="1" lang="ko-Kore-KR" altLang="en-US" b="1" spc="-40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8B52AA-253F-0F74-568E-EBD256607E6F}"/>
              </a:ext>
            </a:extLst>
          </p:cNvPr>
          <p:cNvSpPr txBox="1"/>
          <p:nvPr/>
        </p:nvSpPr>
        <p:spPr>
          <a:xfrm>
            <a:off x="6301884" y="1150800"/>
            <a:ext cx="215379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ko-Kore-KR" altLang="en-US" sz="1600" spc="-40" dirty="0">
                <a:latin typeface="+mn-ea"/>
              </a:rPr>
              <a:t>요구사항과 간접적</a:t>
            </a:r>
            <a:endParaRPr kumimoji="1" lang="en-US" altLang="ko-Kore-KR" sz="1600" spc="-40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F5199F-147D-12CD-4FE5-A0E41C2DC295}"/>
              </a:ext>
            </a:extLst>
          </p:cNvPr>
          <p:cNvSpPr txBox="1"/>
          <p:nvPr/>
        </p:nvSpPr>
        <p:spPr>
          <a:xfrm>
            <a:off x="159859" y="1220834"/>
            <a:ext cx="9794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ko-Kore-KR" altLang="en-US" spc="-40" dirty="0">
                <a:latin typeface="+mn-ea"/>
              </a:rPr>
              <a:t>연관 변수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5F6616-3549-E71A-C8CB-32DD26D386BC}"/>
              </a:ext>
            </a:extLst>
          </p:cNvPr>
          <p:cNvSpPr txBox="1"/>
          <p:nvPr/>
        </p:nvSpPr>
        <p:spPr>
          <a:xfrm>
            <a:off x="423873" y="2809820"/>
            <a:ext cx="45140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ko-Kore-KR" altLang="en-US" spc="-40" dirty="0">
                <a:latin typeface="+mn-ea"/>
              </a:rPr>
              <a:t>충돌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9C9BFE-4C59-4B92-8BB6-7F24564EC677}"/>
              </a:ext>
            </a:extLst>
          </p:cNvPr>
          <p:cNvSpPr txBox="1"/>
          <p:nvPr/>
        </p:nvSpPr>
        <p:spPr>
          <a:xfrm>
            <a:off x="159859" y="3914858"/>
            <a:ext cx="9794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ko-Kore-KR" altLang="en-US" spc="-40" dirty="0">
                <a:latin typeface="+mn-ea"/>
              </a:rPr>
              <a:t>해결 유무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927438-5CA0-16FD-D52C-30B328F61CF4}"/>
              </a:ext>
            </a:extLst>
          </p:cNvPr>
          <p:cNvSpPr txBox="1"/>
          <p:nvPr/>
        </p:nvSpPr>
        <p:spPr>
          <a:xfrm>
            <a:off x="2568567" y="3914859"/>
            <a:ext cx="93455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latin typeface="+mn-ea"/>
              </a:rPr>
              <a:t>Infeasible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8292B3-46C9-E461-A006-E34C8E4E13A0}"/>
              </a:ext>
            </a:extLst>
          </p:cNvPr>
          <p:cNvSpPr txBox="1"/>
          <p:nvPr/>
        </p:nvSpPr>
        <p:spPr>
          <a:xfrm>
            <a:off x="5177408" y="3915257"/>
            <a:ext cx="398779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ko-Kore-KR" altLang="en-US" spc="-40" dirty="0">
                <a:latin typeface="+mn-ea"/>
              </a:rPr>
              <a:t>완화 및 조정이 가능</a:t>
            </a: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ECF838CE-F906-0A31-6EC1-BA2DA14E9B17}"/>
              </a:ext>
            </a:extLst>
          </p:cNvPr>
          <p:cNvCxnSpPr>
            <a:cxnSpLocks/>
          </p:cNvCxnSpPr>
          <p:nvPr/>
        </p:nvCxnSpPr>
        <p:spPr>
          <a:xfrm>
            <a:off x="1168420" y="702387"/>
            <a:ext cx="7975580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FA089A94-9709-F58D-04D5-CAFC8C643B92}"/>
              </a:ext>
            </a:extLst>
          </p:cNvPr>
          <p:cNvCxnSpPr>
            <a:cxnSpLocks/>
          </p:cNvCxnSpPr>
          <p:nvPr/>
        </p:nvCxnSpPr>
        <p:spPr>
          <a:xfrm>
            <a:off x="1168420" y="2174270"/>
            <a:ext cx="7975580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1F9DB6AF-986B-AD7C-6ABE-8A165BF86C46}"/>
              </a:ext>
            </a:extLst>
          </p:cNvPr>
          <p:cNvCxnSpPr>
            <a:cxnSpLocks/>
          </p:cNvCxnSpPr>
          <p:nvPr/>
        </p:nvCxnSpPr>
        <p:spPr>
          <a:xfrm>
            <a:off x="1168420" y="3819061"/>
            <a:ext cx="7975580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8662811-7B5F-FCD4-E074-274E27A252A6}"/>
              </a:ext>
            </a:extLst>
          </p:cNvPr>
          <p:cNvSpPr txBox="1"/>
          <p:nvPr/>
        </p:nvSpPr>
        <p:spPr>
          <a:xfrm>
            <a:off x="2003391" y="1502570"/>
            <a:ext cx="219335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z="1800" spc="-40" dirty="0">
                <a:latin typeface="+mn-ea"/>
              </a:rPr>
              <a:t>- </a:t>
            </a:r>
            <a:r>
              <a:rPr kumimoji="1" lang="en-US" altLang="ko-Kore-KR" sz="1800" spc="-40" dirty="0">
                <a:solidFill>
                  <a:srgbClr val="7030A0"/>
                </a:solidFill>
                <a:latin typeface="+mn-ea"/>
              </a:rPr>
              <a:t>performance</a:t>
            </a:r>
            <a:r>
              <a:rPr kumimoji="1" lang="ko-Kore-KR" altLang="en-US" sz="1800" spc="-40" dirty="0">
                <a:latin typeface="+mn-ea"/>
              </a:rPr>
              <a:t>에 영향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7A412D-C341-019E-E376-6484B6B7D554}"/>
              </a:ext>
            </a:extLst>
          </p:cNvPr>
          <p:cNvSpPr txBox="1"/>
          <p:nvPr/>
        </p:nvSpPr>
        <p:spPr>
          <a:xfrm>
            <a:off x="5977635" y="1499022"/>
            <a:ext cx="27406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1800" spc="-40" dirty="0">
                <a:latin typeface="+mn-ea"/>
              </a:rPr>
              <a:t>- Performance</a:t>
            </a:r>
            <a:r>
              <a:rPr kumimoji="1" lang="ko-KR" altLang="en-US" spc="-40" dirty="0">
                <a:latin typeface="+mn-ea"/>
              </a:rPr>
              <a:t>에 </a:t>
            </a:r>
            <a:r>
              <a:rPr kumimoji="1" lang="en-US" altLang="ko-KR" spc="-40" dirty="0">
                <a:latin typeface="+mn-ea"/>
              </a:rPr>
              <a:t>indifferent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F0396A-DEB9-CACA-9BCE-D6262E1D7E3C}"/>
              </a:ext>
            </a:extLst>
          </p:cNvPr>
          <p:cNvSpPr txBox="1"/>
          <p:nvPr/>
        </p:nvSpPr>
        <p:spPr>
          <a:xfrm>
            <a:off x="6190549" y="1805868"/>
            <a:ext cx="28914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600" spc="-40" dirty="0">
                <a:latin typeface="+mn-ea"/>
              </a:rPr>
              <a:t> </a:t>
            </a:r>
            <a:r>
              <a:rPr kumimoji="1" lang="ko-KR" altLang="en-US" sz="1600" spc="-40" dirty="0">
                <a:latin typeface="+mn-ea"/>
              </a:rPr>
              <a:t>부수적인 변수</a:t>
            </a:r>
            <a:r>
              <a:rPr kumimoji="1" lang="en-US" altLang="ko-Kore-KR" sz="1600" spc="-40" dirty="0">
                <a:latin typeface="+mn-ea"/>
              </a:rPr>
              <a:t> </a:t>
            </a:r>
            <a:endParaRPr lang="ko-Kore-KR" altLang="en-US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6894C8C-5FA2-A660-8670-C355BF88F3C1}"/>
              </a:ext>
            </a:extLst>
          </p:cNvPr>
          <p:cNvSpPr txBox="1"/>
          <p:nvPr/>
        </p:nvSpPr>
        <p:spPr>
          <a:xfrm>
            <a:off x="2066533" y="1766927"/>
            <a:ext cx="23125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600" spc="-40" dirty="0">
                <a:latin typeface="+mn-ea"/>
              </a:rPr>
              <a:t> </a:t>
            </a:r>
            <a:r>
              <a:rPr kumimoji="1" lang="en-US" altLang="ko-KR" sz="1600" spc="-40" dirty="0" err="1">
                <a:latin typeface="+mn-ea"/>
              </a:rPr>
              <a:t>z</a:t>
            </a:r>
            <a:r>
              <a:rPr kumimoji="1" lang="en-US" altLang="ko-KR" sz="1600" spc="-40" baseline="-25000" dirty="0" err="1">
                <a:latin typeface="+mn-ea"/>
              </a:rPr>
              <a:t>k</a:t>
            </a:r>
            <a:r>
              <a:rPr kumimoji="1" lang="en-US" altLang="ko-KR" sz="1600" spc="-40" dirty="0">
                <a:latin typeface="+mn-ea"/>
              </a:rPr>
              <a:t> = f(</a:t>
            </a:r>
            <a:r>
              <a:rPr kumimoji="1" lang="en-US" altLang="ko-KR" sz="1600" b="1" spc="-40" dirty="0">
                <a:latin typeface="+mn-ea"/>
              </a:rPr>
              <a:t>x</a:t>
            </a:r>
            <a:r>
              <a:rPr kumimoji="1" lang="en-US" altLang="ko-KR" sz="1600" b="1" spc="-40" baseline="-25000" dirty="0">
                <a:latin typeface="+mn-ea"/>
              </a:rPr>
              <a:t>1</a:t>
            </a:r>
            <a:r>
              <a:rPr kumimoji="1" lang="en-US" altLang="ko-KR" sz="1600" b="1" spc="-40" dirty="0">
                <a:latin typeface="+mn-ea"/>
              </a:rPr>
              <a:t> , x</a:t>
            </a:r>
            <a:r>
              <a:rPr kumimoji="1" lang="en-US" altLang="ko-KR" sz="1600" b="1" spc="-40" baseline="-25000" dirty="0">
                <a:latin typeface="+mn-ea"/>
              </a:rPr>
              <a:t>2</a:t>
            </a:r>
            <a:r>
              <a:rPr kumimoji="1" lang="en-US" altLang="ko-KR" sz="1600" b="1" spc="-40" dirty="0">
                <a:latin typeface="+mn-ea"/>
              </a:rPr>
              <a:t> , … , x</a:t>
            </a:r>
            <a:r>
              <a:rPr kumimoji="1" lang="en-US" altLang="ko-KR" sz="1600" b="1" spc="-40" baseline="-25000" dirty="0">
                <a:latin typeface="+mn-ea"/>
              </a:rPr>
              <a:t>l</a:t>
            </a:r>
            <a:r>
              <a:rPr kumimoji="1" lang="en-US" altLang="ko-KR" sz="1600" spc="-40" dirty="0">
                <a:latin typeface="+mn-ea"/>
              </a:rPr>
              <a:t>)</a:t>
            </a:r>
            <a:endParaRPr lang="ko-Kore-KR" altLang="en-US" sz="16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0C77F1-09F8-C73D-92BF-A36FCB32475E}"/>
              </a:ext>
            </a:extLst>
          </p:cNvPr>
          <p:cNvSpPr txBox="1"/>
          <p:nvPr/>
        </p:nvSpPr>
        <p:spPr>
          <a:xfrm>
            <a:off x="1692580" y="2700231"/>
            <a:ext cx="328668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R" sz="1600" spc="-40" dirty="0">
                <a:latin typeface="+mn-ea"/>
              </a:rPr>
              <a:t>1) </a:t>
            </a:r>
            <a:r>
              <a:rPr kumimoji="1" lang="ko-KR" altLang="en-US" sz="1600" spc="-40" dirty="0">
                <a:latin typeface="+mn-ea"/>
              </a:rPr>
              <a:t>특정 </a:t>
            </a:r>
            <a:r>
              <a:rPr kumimoji="1" lang="en-US" altLang="ko-KR" sz="1600" u="sng" spc="-40" dirty="0">
                <a:latin typeface="+mn-ea"/>
              </a:rPr>
              <a:t>Decision variable (x</a:t>
            </a:r>
            <a:r>
              <a:rPr kumimoji="1" lang="en-US" altLang="ko-KR" sz="1600" u="sng" spc="-40" baseline="-25000" dirty="0">
                <a:latin typeface="+mn-ea"/>
              </a:rPr>
              <a:t>l</a:t>
            </a:r>
            <a:r>
              <a:rPr kumimoji="1" lang="en-US" altLang="ko-KR" sz="1600" u="sng" spc="-40" dirty="0">
                <a:latin typeface="+mn-ea"/>
              </a:rPr>
              <a:t>)</a:t>
            </a:r>
            <a:r>
              <a:rPr kumimoji="1" lang="ko-KR" altLang="en-US" sz="1600" spc="-40" dirty="0">
                <a:latin typeface="+mn-ea"/>
              </a:rPr>
              <a:t>이 </a:t>
            </a:r>
            <a:endParaRPr kumimoji="1" lang="en-US" altLang="ko-KR" sz="1600" spc="-40" dirty="0">
              <a:latin typeface="+mn-ea"/>
            </a:endParaRPr>
          </a:p>
          <a:p>
            <a:pPr algn="l"/>
            <a:r>
              <a:rPr kumimoji="1" lang="ko-KR" altLang="en-US" sz="1600" spc="-40" dirty="0">
                <a:latin typeface="+mn-ea"/>
              </a:rPr>
              <a:t>    여러 요구상황과 관련됨</a:t>
            </a:r>
            <a:endParaRPr kumimoji="1" lang="ko-Kore-KR" altLang="en-US" sz="1600" spc="-40" dirty="0">
              <a:latin typeface="+mn-ea"/>
            </a:endParaRPr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F6DF554-95A2-6042-25DA-E1051F670080}"/>
              </a:ext>
            </a:extLst>
          </p:cNvPr>
          <p:cNvCxnSpPr>
            <a:cxnSpLocks/>
          </p:cNvCxnSpPr>
          <p:nvPr/>
        </p:nvCxnSpPr>
        <p:spPr>
          <a:xfrm>
            <a:off x="5158020" y="355646"/>
            <a:ext cx="0" cy="6072086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63C4F5A-C0A7-5952-766B-34FDD273AC44}"/>
              </a:ext>
            </a:extLst>
          </p:cNvPr>
          <p:cNvSpPr txBox="1"/>
          <p:nvPr/>
        </p:nvSpPr>
        <p:spPr>
          <a:xfrm>
            <a:off x="1692580" y="3359450"/>
            <a:ext cx="328668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R" sz="1600" spc="-40" dirty="0">
                <a:latin typeface="+mn-ea"/>
              </a:rPr>
              <a:t>2) </a:t>
            </a:r>
            <a:r>
              <a:rPr kumimoji="1" lang="ko-Kore-KR" altLang="en-US" sz="1600" b="1" spc="-40" dirty="0">
                <a:latin typeface="+mn-ea"/>
              </a:rPr>
              <a:t>다른 방향성으로의 조정</a:t>
            </a:r>
            <a:r>
              <a:rPr kumimoji="1" lang="ko-Kore-KR" altLang="en-US" sz="1600" spc="-40" dirty="0">
                <a:latin typeface="+mn-ea"/>
              </a:rPr>
              <a:t>을 요구함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18BBAC-9286-E1C4-08E8-00B43521FAF4}"/>
              </a:ext>
            </a:extLst>
          </p:cNvPr>
          <p:cNvSpPr txBox="1"/>
          <p:nvPr/>
        </p:nvSpPr>
        <p:spPr>
          <a:xfrm>
            <a:off x="2120634" y="2306217"/>
            <a:ext cx="19588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pc="-40" dirty="0">
                <a:latin typeface="+mn-ea"/>
              </a:rPr>
              <a:t>두가지 조건을 충족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49780B3-1A95-234A-644C-91E6E915EE9F}"/>
              </a:ext>
            </a:extLst>
          </p:cNvPr>
          <p:cNvSpPr txBox="1"/>
          <p:nvPr/>
        </p:nvSpPr>
        <p:spPr>
          <a:xfrm>
            <a:off x="5795284" y="2700231"/>
            <a:ext cx="328668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R" sz="1600" spc="-40" dirty="0">
                <a:latin typeface="+mn-ea"/>
              </a:rPr>
              <a:t>1) </a:t>
            </a:r>
            <a:r>
              <a:rPr kumimoji="1" lang="ko-KR" altLang="en-US" sz="1600" spc="-40" dirty="0">
                <a:latin typeface="+mn-ea"/>
              </a:rPr>
              <a:t>특정 </a:t>
            </a:r>
            <a:r>
              <a:rPr kumimoji="1" lang="en-US" altLang="ko-KR" sz="1600" u="sng" spc="-40" dirty="0">
                <a:latin typeface="+mn-ea"/>
              </a:rPr>
              <a:t>intermediate variable (x</a:t>
            </a:r>
            <a:r>
              <a:rPr kumimoji="1" lang="en-US" altLang="ko-KR" sz="1600" u="sng" spc="-40" baseline="-25000" dirty="0">
                <a:latin typeface="+mn-ea"/>
              </a:rPr>
              <a:t>l</a:t>
            </a:r>
            <a:r>
              <a:rPr kumimoji="1" lang="en-US" altLang="ko-KR" sz="1600" u="sng" spc="-40" dirty="0">
                <a:latin typeface="+mn-ea"/>
              </a:rPr>
              <a:t>)</a:t>
            </a:r>
            <a:r>
              <a:rPr kumimoji="1" lang="ko-KR" altLang="en-US" sz="1600" spc="-40" dirty="0">
                <a:latin typeface="+mn-ea"/>
              </a:rPr>
              <a:t>이 </a:t>
            </a:r>
            <a:endParaRPr kumimoji="1" lang="en-US" altLang="ko-KR" sz="1600" spc="-40" dirty="0">
              <a:latin typeface="+mn-ea"/>
            </a:endParaRPr>
          </a:p>
          <a:p>
            <a:pPr algn="l"/>
            <a:r>
              <a:rPr kumimoji="1" lang="ko-KR" altLang="en-US" sz="1600" spc="-40" dirty="0">
                <a:latin typeface="+mn-ea"/>
              </a:rPr>
              <a:t>    간접적인 </a:t>
            </a:r>
            <a:r>
              <a:rPr kumimoji="1" lang="ko-Kore-KR" altLang="en-US" sz="1600" spc="-40" dirty="0">
                <a:latin typeface="+mn-ea"/>
              </a:rPr>
              <a:t>영향을 받음</a:t>
            </a:r>
            <a:r>
              <a:rPr kumimoji="1" lang="en-US" altLang="ko-Kore-KR" sz="1600" spc="-40" dirty="0">
                <a:latin typeface="+mn-ea"/>
              </a:rPr>
              <a:t>.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C4620BE-5CB6-7AA4-3A5F-88C2DC7653F4}"/>
              </a:ext>
            </a:extLst>
          </p:cNvPr>
          <p:cNvSpPr txBox="1"/>
          <p:nvPr/>
        </p:nvSpPr>
        <p:spPr>
          <a:xfrm>
            <a:off x="5795284" y="3359450"/>
            <a:ext cx="328668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R" sz="1600" spc="-40" dirty="0">
                <a:latin typeface="+mn-ea"/>
              </a:rPr>
              <a:t>2) </a:t>
            </a:r>
            <a:r>
              <a:rPr kumimoji="1" lang="ko-Kore-KR" altLang="en-US" sz="1600" b="1" spc="-40" dirty="0">
                <a:latin typeface="+mn-ea"/>
              </a:rPr>
              <a:t>다른 방향성으로의 조정</a:t>
            </a:r>
            <a:r>
              <a:rPr kumimoji="1" lang="ko-Kore-KR" altLang="en-US" sz="1600" spc="-40" dirty="0">
                <a:latin typeface="+mn-ea"/>
              </a:rPr>
              <a:t>을 요구함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8AD976D-F9DD-BEE0-535F-7B2F69DD4BAF}"/>
              </a:ext>
            </a:extLst>
          </p:cNvPr>
          <p:cNvSpPr txBox="1"/>
          <p:nvPr/>
        </p:nvSpPr>
        <p:spPr>
          <a:xfrm>
            <a:off x="5156210" y="2306217"/>
            <a:ext cx="397279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ko-Kore-KR" altLang="en-US" spc="-40" dirty="0">
                <a:latin typeface="+mn-ea"/>
              </a:rPr>
              <a:t>두가지 조건을 충족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AD65989-6D2D-4353-00D4-858161BCC229}"/>
              </a:ext>
            </a:extLst>
          </p:cNvPr>
          <p:cNvSpPr txBox="1"/>
          <p:nvPr/>
        </p:nvSpPr>
        <p:spPr>
          <a:xfrm>
            <a:off x="159861" y="5208590"/>
            <a:ext cx="9794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ko-Kore-KR" altLang="en-US" b="1" spc="-40" dirty="0">
                <a:solidFill>
                  <a:srgbClr val="C00000"/>
                </a:solidFill>
                <a:latin typeface="+mn-ea"/>
              </a:rPr>
              <a:t>해결 방안</a:t>
            </a:r>
            <a:endParaRPr kumimoji="1" lang="en-US" altLang="ko-Kore-KR" b="1" spc="-4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6F5EB71-FEF8-BB5B-0326-4FB1257CDFC7}"/>
              </a:ext>
            </a:extLst>
          </p:cNvPr>
          <p:cNvSpPr txBox="1"/>
          <p:nvPr/>
        </p:nvSpPr>
        <p:spPr>
          <a:xfrm>
            <a:off x="1766645" y="4469859"/>
            <a:ext cx="292195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latin typeface="+mn-ea"/>
              </a:rPr>
              <a:t>Choose</a:t>
            </a:r>
            <a:r>
              <a:rPr kumimoji="1" lang="ko-KR" altLang="en-US" spc="-40" dirty="0">
                <a:latin typeface="+mn-ea"/>
              </a:rPr>
              <a:t> </a:t>
            </a:r>
            <a:r>
              <a:rPr kumimoji="1" lang="en-US" altLang="ko-KR" spc="-40" dirty="0">
                <a:latin typeface="+mn-ea"/>
              </a:rPr>
              <a:t>another combination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A736E97-2FA7-E9A2-937A-C150C91DA09E}"/>
              </a:ext>
            </a:extLst>
          </p:cNvPr>
          <p:cNvSpPr txBox="1"/>
          <p:nvPr/>
        </p:nvSpPr>
        <p:spPr>
          <a:xfrm>
            <a:off x="5473436" y="4395329"/>
            <a:ext cx="3355149" cy="5232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ko-KR" spc="-40" dirty="0">
                <a:latin typeface="+mn-ea"/>
              </a:rPr>
              <a:t>Grouping &amp; sequence </a:t>
            </a:r>
          </a:p>
          <a:p>
            <a:pPr algn="ctr"/>
            <a:r>
              <a:rPr kumimoji="1" lang="en-US" altLang="ko-KR" sz="1600" spc="-40" dirty="0">
                <a:latin typeface="+mn-ea"/>
              </a:rPr>
              <a:t>to reduce iteration or (cost , duration)</a:t>
            </a:r>
            <a:endParaRPr kumimoji="1" lang="ko-Kore-KR" altLang="en-US" sz="1600" spc="-40" dirty="0">
              <a:latin typeface="+mn-ea"/>
            </a:endParaRPr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54D6979A-8635-7C1D-C491-5EB675FC1DBE}"/>
              </a:ext>
            </a:extLst>
          </p:cNvPr>
          <p:cNvCxnSpPr>
            <a:cxnSpLocks/>
          </p:cNvCxnSpPr>
          <p:nvPr/>
        </p:nvCxnSpPr>
        <p:spPr>
          <a:xfrm>
            <a:off x="1168420" y="4288850"/>
            <a:ext cx="7975580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타원 61">
            <a:extLst>
              <a:ext uri="{FF2B5EF4-FFF2-40B4-BE49-F238E27FC236}">
                <a16:creationId xmlns:a16="http://schemas.microsoft.com/office/drawing/2014/main" id="{A63E7028-FE33-D582-C53B-3CEC527BAF2A}"/>
              </a:ext>
            </a:extLst>
          </p:cNvPr>
          <p:cNvSpPr/>
          <p:nvPr/>
        </p:nvSpPr>
        <p:spPr>
          <a:xfrm>
            <a:off x="10287863" y="4447566"/>
            <a:ext cx="1776910" cy="1776910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D4C71EA0-9EF1-5266-2557-29E3CEE42B54}"/>
              </a:ext>
            </a:extLst>
          </p:cNvPr>
          <p:cNvSpPr/>
          <p:nvPr/>
        </p:nvSpPr>
        <p:spPr>
          <a:xfrm>
            <a:off x="13211019" y="4765353"/>
            <a:ext cx="1164559" cy="1164559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연결선[R] 63">
            <a:extLst>
              <a:ext uri="{FF2B5EF4-FFF2-40B4-BE49-F238E27FC236}">
                <a16:creationId xmlns:a16="http://schemas.microsoft.com/office/drawing/2014/main" id="{E22BE54C-132E-B4A6-BF31-24BD5E88EECF}"/>
              </a:ext>
            </a:extLst>
          </p:cNvPr>
          <p:cNvCxnSpPr>
            <a:cxnSpLocks/>
            <a:stCxn id="62" idx="0"/>
            <a:endCxn id="63" idx="0"/>
          </p:cNvCxnSpPr>
          <p:nvPr/>
        </p:nvCxnSpPr>
        <p:spPr>
          <a:xfrm>
            <a:off x="11176318" y="4447566"/>
            <a:ext cx="2616981" cy="3177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연결선[R] 64">
            <a:extLst>
              <a:ext uri="{FF2B5EF4-FFF2-40B4-BE49-F238E27FC236}">
                <a16:creationId xmlns:a16="http://schemas.microsoft.com/office/drawing/2014/main" id="{DF01C3C4-B522-EBE4-F1A5-B2D79675A30B}"/>
              </a:ext>
            </a:extLst>
          </p:cNvPr>
          <p:cNvCxnSpPr>
            <a:cxnSpLocks/>
            <a:stCxn id="62" idx="4"/>
            <a:endCxn id="63" idx="4"/>
          </p:cNvCxnSpPr>
          <p:nvPr/>
        </p:nvCxnSpPr>
        <p:spPr>
          <a:xfrm flipV="1">
            <a:off x="11176318" y="5929912"/>
            <a:ext cx="2616981" cy="2945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4E731472-D3A7-32FB-07DA-21AEA2FE6562}"/>
              </a:ext>
            </a:extLst>
          </p:cNvPr>
          <p:cNvSpPr txBox="1"/>
          <p:nvPr/>
        </p:nvSpPr>
        <p:spPr>
          <a:xfrm>
            <a:off x="11174736" y="3810276"/>
            <a:ext cx="269086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800" spc="-40" dirty="0">
                <a:latin typeface="+mn-ea"/>
              </a:rPr>
              <a:t>Number of cases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ACD9458-4EEA-52FA-5E4A-6DFDF6F44471}"/>
              </a:ext>
            </a:extLst>
          </p:cNvPr>
          <p:cNvSpPr txBox="1"/>
          <p:nvPr/>
        </p:nvSpPr>
        <p:spPr>
          <a:xfrm>
            <a:off x="13675598" y="5147774"/>
            <a:ext cx="16478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400" spc="-40" dirty="0">
                <a:latin typeface="+mn-ea"/>
              </a:rPr>
              <a:t>5</a:t>
            </a:r>
            <a:endParaRPr kumimoji="1" lang="ko-Kore-KR" altLang="en-US" sz="2400" spc="-40" dirty="0">
              <a:latin typeface="+mn-ea"/>
            </a:endParaRPr>
          </a:p>
        </p:txBody>
      </p:sp>
      <p:sp>
        <p:nvSpPr>
          <p:cNvPr id="68" name="오른쪽 중괄호 82">
            <a:extLst>
              <a:ext uri="{FF2B5EF4-FFF2-40B4-BE49-F238E27FC236}">
                <a16:creationId xmlns:a16="http://schemas.microsoft.com/office/drawing/2014/main" id="{C62A6A1B-9DB3-FE6C-7896-9727EABB3BF8}"/>
              </a:ext>
            </a:extLst>
          </p:cNvPr>
          <p:cNvSpPr/>
          <p:nvPr/>
        </p:nvSpPr>
        <p:spPr>
          <a:xfrm rot="5400000">
            <a:off x="12368208" y="5169146"/>
            <a:ext cx="268333" cy="265527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71D93-7AC4-0604-9D7F-2355AF9B2DBF}"/>
              </a:ext>
            </a:extLst>
          </p:cNvPr>
          <p:cNvSpPr txBox="1"/>
          <p:nvPr/>
        </p:nvSpPr>
        <p:spPr>
          <a:xfrm>
            <a:off x="11905651" y="6366816"/>
            <a:ext cx="1229033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sz="2800" spc="-40" dirty="0">
                <a:solidFill>
                  <a:srgbClr val="0070C0"/>
                </a:solidFill>
                <a:latin typeface="+mn-ea"/>
              </a:rPr>
              <a:t>conflict</a:t>
            </a:r>
            <a:endParaRPr kumimoji="1" lang="ko-Kore-KR" altLang="en-US" sz="2800" spc="-4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A9B9DDE-B9A1-0DB8-2765-6A8B60A0FCA1}"/>
              </a:ext>
            </a:extLst>
          </p:cNvPr>
          <p:cNvSpPr txBox="1"/>
          <p:nvPr/>
        </p:nvSpPr>
        <p:spPr>
          <a:xfrm>
            <a:off x="11023838" y="5147774"/>
            <a:ext cx="32957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400" spc="-40" dirty="0">
                <a:latin typeface="+mn-ea"/>
              </a:rPr>
              <a:t>20</a:t>
            </a:r>
            <a:endParaRPr kumimoji="1" lang="ko-Kore-KR" altLang="en-US" sz="2400" spc="-40" dirty="0">
              <a:latin typeface="+mn-ea"/>
            </a:endParaRP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B425036E-F8A8-5A4F-8BEB-BFC124C53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312" y="4955849"/>
            <a:ext cx="1834192" cy="1471883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8B85E461-5E3B-9370-164B-42BE51FBA4A2}"/>
              </a:ext>
            </a:extLst>
          </p:cNvPr>
          <p:cNvSpPr txBox="1"/>
          <p:nvPr/>
        </p:nvSpPr>
        <p:spPr>
          <a:xfrm>
            <a:off x="5156210" y="6196995"/>
            <a:ext cx="397278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sz="1600" b="1" spc="-40" dirty="0">
                <a:latin typeface="+mn-ea"/>
              </a:rPr>
              <a:t>Wait DP34 </a:t>
            </a:r>
            <a:r>
              <a:rPr kumimoji="1" lang="en-US" altLang="ko-Kore-KR" sz="1600" spc="-40" dirty="0">
                <a:latin typeface="+mn-ea"/>
              </a:rPr>
              <a:t>until DP31 is done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9515229-4B21-8846-787F-B8963F7087B6}"/>
              </a:ext>
            </a:extLst>
          </p:cNvPr>
          <p:cNvSpPr txBox="1"/>
          <p:nvPr/>
        </p:nvSpPr>
        <p:spPr>
          <a:xfrm>
            <a:off x="11351328" y="486114"/>
            <a:ext cx="97539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direct</a:t>
            </a:r>
            <a:r>
              <a:rPr kumimoji="1" lang="ko-Kore-KR" altLang="en-US" b="1" spc="-40" dirty="0">
                <a:latin typeface="+mn-ea"/>
              </a:rPr>
              <a:t> </a:t>
            </a:r>
            <a:r>
              <a:rPr kumimoji="1" lang="en-US" altLang="ko-Kore-KR" b="1" spc="-40" dirty="0">
                <a:latin typeface="+mn-ea"/>
              </a:rPr>
              <a:t>DP</a:t>
            </a:r>
            <a:endParaRPr kumimoji="1" lang="ko-Kore-KR" altLang="en-US" b="1" spc="-40" dirty="0">
              <a:latin typeface="+mn-ea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EFB652C-1B17-2E6B-E87A-11BCC72295C7}"/>
              </a:ext>
            </a:extLst>
          </p:cNvPr>
          <p:cNvSpPr txBox="1"/>
          <p:nvPr/>
        </p:nvSpPr>
        <p:spPr>
          <a:xfrm>
            <a:off x="12478586" y="486114"/>
            <a:ext cx="77899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1</a:t>
            </a:r>
            <a:r>
              <a:rPr kumimoji="1" lang="en-US" altLang="ko-Kore-KR" b="1" spc="-40" baseline="30000" dirty="0">
                <a:latin typeface="+mn-ea"/>
              </a:rPr>
              <a:t>st</a:t>
            </a:r>
            <a:r>
              <a:rPr kumimoji="1" lang="ko-Kore-KR" altLang="en-US" b="1" spc="-40" dirty="0">
                <a:latin typeface="+mn-ea"/>
              </a:rPr>
              <a:t> 전파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7E9C4D7-EB6F-1461-E4B9-9FD3EC6CF6B6}"/>
              </a:ext>
            </a:extLst>
          </p:cNvPr>
          <p:cNvSpPr txBox="1"/>
          <p:nvPr/>
        </p:nvSpPr>
        <p:spPr>
          <a:xfrm>
            <a:off x="11509653" y="1008842"/>
            <a:ext cx="52931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DP31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DEF83DD-FF30-1E77-07C9-55A52ECBA005}"/>
              </a:ext>
            </a:extLst>
          </p:cNvPr>
          <p:cNvSpPr txBox="1"/>
          <p:nvPr/>
        </p:nvSpPr>
        <p:spPr>
          <a:xfrm>
            <a:off x="11509653" y="1508463"/>
            <a:ext cx="529312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DP34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F6B2855-25F5-F66C-89D6-8352B92689D1}"/>
              </a:ext>
            </a:extLst>
          </p:cNvPr>
          <p:cNvSpPr txBox="1"/>
          <p:nvPr/>
        </p:nvSpPr>
        <p:spPr>
          <a:xfrm>
            <a:off x="12594677" y="1007360"/>
            <a:ext cx="529312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DP34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50AF166-A985-F5B0-9CAB-EF6CCD72DB53}"/>
              </a:ext>
            </a:extLst>
          </p:cNvPr>
          <p:cNvSpPr txBox="1"/>
          <p:nvPr/>
        </p:nvSpPr>
        <p:spPr>
          <a:xfrm>
            <a:off x="10569279" y="1122252"/>
            <a:ext cx="27828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G2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66623E3-B54F-F14B-03E6-094EFDF9B074}"/>
              </a:ext>
            </a:extLst>
          </p:cNvPr>
          <p:cNvSpPr txBox="1"/>
          <p:nvPr/>
        </p:nvSpPr>
        <p:spPr>
          <a:xfrm>
            <a:off x="10410555" y="486114"/>
            <a:ext cx="65928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Group</a:t>
            </a:r>
            <a:endParaRPr kumimoji="1" lang="ko-Kore-KR" altLang="en-US" b="1" spc="-40" dirty="0">
              <a:latin typeface="+mn-ea"/>
            </a:endParaRPr>
          </a:p>
        </p:txBody>
      </p:sp>
      <p:cxnSp>
        <p:nvCxnSpPr>
          <p:cNvPr id="119" name="직선 연결선[R] 118">
            <a:extLst>
              <a:ext uri="{FF2B5EF4-FFF2-40B4-BE49-F238E27FC236}">
                <a16:creationId xmlns:a16="http://schemas.microsoft.com/office/drawing/2014/main" id="{D108C1BC-4826-C305-EB1C-31B232C4F70F}"/>
              </a:ext>
            </a:extLst>
          </p:cNvPr>
          <p:cNvCxnSpPr>
            <a:cxnSpLocks/>
          </p:cNvCxnSpPr>
          <p:nvPr/>
        </p:nvCxnSpPr>
        <p:spPr>
          <a:xfrm>
            <a:off x="11192980" y="486114"/>
            <a:ext cx="0" cy="14277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[R] 119">
            <a:extLst>
              <a:ext uri="{FF2B5EF4-FFF2-40B4-BE49-F238E27FC236}">
                <a16:creationId xmlns:a16="http://schemas.microsoft.com/office/drawing/2014/main" id="{355F2A8B-9DDB-DCD2-6718-72FC5C06DD7D}"/>
              </a:ext>
            </a:extLst>
          </p:cNvPr>
          <p:cNvCxnSpPr>
            <a:cxnSpLocks/>
          </p:cNvCxnSpPr>
          <p:nvPr/>
        </p:nvCxnSpPr>
        <p:spPr>
          <a:xfrm>
            <a:off x="12361904" y="486114"/>
            <a:ext cx="0" cy="14277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[R] 120">
            <a:extLst>
              <a:ext uri="{FF2B5EF4-FFF2-40B4-BE49-F238E27FC236}">
                <a16:creationId xmlns:a16="http://schemas.microsoft.com/office/drawing/2014/main" id="{C3F46653-3410-CB71-7C82-2A1194E49EC9}"/>
              </a:ext>
            </a:extLst>
          </p:cNvPr>
          <p:cNvCxnSpPr>
            <a:cxnSpLocks/>
          </p:cNvCxnSpPr>
          <p:nvPr/>
        </p:nvCxnSpPr>
        <p:spPr>
          <a:xfrm>
            <a:off x="13445986" y="486114"/>
            <a:ext cx="0" cy="14277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0C527838-2628-303C-F231-F6E44E0A67E9}"/>
              </a:ext>
            </a:extLst>
          </p:cNvPr>
          <p:cNvSpPr txBox="1"/>
          <p:nvPr/>
        </p:nvSpPr>
        <p:spPr>
          <a:xfrm>
            <a:off x="12804665" y="1552581"/>
            <a:ext cx="13433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X</a:t>
            </a:r>
            <a:endParaRPr kumimoji="1" lang="ko-Kore-KR" altLang="en-US" spc="-40" dirty="0">
              <a:latin typeface="+mn-ea"/>
            </a:endParaRPr>
          </a:p>
        </p:txBody>
      </p:sp>
      <p:cxnSp>
        <p:nvCxnSpPr>
          <p:cNvPr id="127" name="직선 연결선[R] 134">
            <a:extLst>
              <a:ext uri="{FF2B5EF4-FFF2-40B4-BE49-F238E27FC236}">
                <a16:creationId xmlns:a16="http://schemas.microsoft.com/office/drawing/2014/main" id="{5C67D115-4B7A-7AB9-F0EF-6F25F4AE4B33}"/>
              </a:ext>
            </a:extLst>
          </p:cNvPr>
          <p:cNvCxnSpPr>
            <a:cxnSpLocks/>
            <a:stCxn id="112" idx="1"/>
            <a:endCxn id="113" idx="1"/>
          </p:cNvCxnSpPr>
          <p:nvPr/>
        </p:nvCxnSpPr>
        <p:spPr>
          <a:xfrm rot="10800000" flipV="1">
            <a:off x="11509653" y="1147341"/>
            <a:ext cx="12700" cy="499621"/>
          </a:xfrm>
          <a:prstGeom prst="curvedConnector3">
            <a:avLst>
              <a:gd name="adj1" fmla="val 180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2C8BE325-06CB-2F6F-0669-BA53F724ED06}"/>
              </a:ext>
            </a:extLst>
          </p:cNvPr>
          <p:cNvSpPr txBox="1"/>
          <p:nvPr/>
        </p:nvSpPr>
        <p:spPr>
          <a:xfrm rot="13765934">
            <a:off x="12299379" y="1249618"/>
            <a:ext cx="13593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3600" spc="-40" dirty="0">
                <a:solidFill>
                  <a:srgbClr val="C00000"/>
                </a:solidFill>
                <a:latin typeface="+mn-ea"/>
              </a:rPr>
              <a:t>{</a:t>
            </a:r>
            <a:endParaRPr kumimoji="1" lang="ko-Kore-KR" altLang="en-US" sz="3600" spc="-40" dirty="0">
              <a:solidFill>
                <a:srgbClr val="C00000"/>
              </a:solidFill>
              <a:latin typeface="+mn-ea"/>
            </a:endParaRPr>
          </a:p>
        </p:txBody>
      </p:sp>
      <p:cxnSp>
        <p:nvCxnSpPr>
          <p:cNvPr id="131" name="직선 연결선[R] 130">
            <a:extLst>
              <a:ext uri="{FF2B5EF4-FFF2-40B4-BE49-F238E27FC236}">
                <a16:creationId xmlns:a16="http://schemas.microsoft.com/office/drawing/2014/main" id="{7878A09C-8126-673C-1E90-CCCBF246BE12}"/>
              </a:ext>
            </a:extLst>
          </p:cNvPr>
          <p:cNvCxnSpPr>
            <a:cxnSpLocks/>
          </p:cNvCxnSpPr>
          <p:nvPr/>
        </p:nvCxnSpPr>
        <p:spPr>
          <a:xfrm flipH="1">
            <a:off x="10314090" y="892883"/>
            <a:ext cx="3131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11F3EF9F-A29D-DA62-CE4D-C6A99E507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2672" y="2102739"/>
            <a:ext cx="1712079" cy="1486985"/>
          </a:xfrm>
          <a:prstGeom prst="rect">
            <a:avLst/>
          </a:prstGeom>
        </p:spPr>
      </p:pic>
      <p:cxnSp>
        <p:nvCxnSpPr>
          <p:cNvPr id="141" name="직선 연결선[R] 140">
            <a:extLst>
              <a:ext uri="{FF2B5EF4-FFF2-40B4-BE49-F238E27FC236}">
                <a16:creationId xmlns:a16="http://schemas.microsoft.com/office/drawing/2014/main" id="{060FA6AD-E63C-7417-A569-2855634DB4CC}"/>
              </a:ext>
            </a:extLst>
          </p:cNvPr>
          <p:cNvCxnSpPr>
            <a:cxnSpLocks/>
          </p:cNvCxnSpPr>
          <p:nvPr/>
        </p:nvCxnSpPr>
        <p:spPr>
          <a:xfrm>
            <a:off x="10314090" y="486114"/>
            <a:ext cx="0" cy="14277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DA7FB090-7BED-B19F-61B1-D6FB8F508882}"/>
              </a:ext>
            </a:extLst>
          </p:cNvPr>
          <p:cNvCxnSpPr>
            <a:cxnSpLocks/>
          </p:cNvCxnSpPr>
          <p:nvPr/>
        </p:nvCxnSpPr>
        <p:spPr>
          <a:xfrm flipH="1">
            <a:off x="10314090" y="1911610"/>
            <a:ext cx="3131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704F1AE4-D2C5-5380-8AFC-9CF47F8B8356}"/>
              </a:ext>
            </a:extLst>
          </p:cNvPr>
          <p:cNvCxnSpPr>
            <a:cxnSpLocks/>
          </p:cNvCxnSpPr>
          <p:nvPr/>
        </p:nvCxnSpPr>
        <p:spPr>
          <a:xfrm flipH="1">
            <a:off x="10314090" y="492361"/>
            <a:ext cx="3131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그림 145">
            <a:extLst>
              <a:ext uri="{FF2B5EF4-FFF2-40B4-BE49-F238E27FC236}">
                <a16:creationId xmlns:a16="http://schemas.microsoft.com/office/drawing/2014/main" id="{BB5113B8-C0A0-B70A-9B5E-7AD92EE1FF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586" y="5011087"/>
            <a:ext cx="2328389" cy="120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092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387709-10B5-CA42-E283-AEA257333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2023. 3. 23.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F5A7A3-E5C4-A127-1D6F-8EEACAD8E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81</a:t>
            </a:fld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38F3D4-B0FA-42F6-81F5-DC495FBBED25}"/>
              </a:ext>
            </a:extLst>
          </p:cNvPr>
          <p:cNvSpPr txBox="1"/>
          <p:nvPr/>
        </p:nvSpPr>
        <p:spPr>
          <a:xfrm>
            <a:off x="2089108" y="115302"/>
            <a:ext cx="496578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z="2800" spc="-40" dirty="0">
                <a:latin typeface="+mn-ea"/>
              </a:rPr>
              <a:t>여러가지 충돌사항에 대한 배경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A3E0BB-6EA8-E86F-AAE4-383FB6F72E41}"/>
              </a:ext>
            </a:extLst>
          </p:cNvPr>
          <p:cNvSpPr txBox="1"/>
          <p:nvPr/>
        </p:nvSpPr>
        <p:spPr>
          <a:xfrm>
            <a:off x="464717" y="1273181"/>
            <a:ext cx="261706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ko-Kore-KR" altLang="en-US" spc="-40" dirty="0">
                <a:latin typeface="+mn-ea"/>
              </a:rPr>
              <a:t>요구사항을 들어줄 </a:t>
            </a:r>
            <a:endParaRPr kumimoji="1" lang="en-US" altLang="ko-Kore-KR" spc="-40" dirty="0">
              <a:latin typeface="+mn-ea"/>
            </a:endParaRPr>
          </a:p>
          <a:p>
            <a:pPr algn="ctr"/>
            <a:r>
              <a:rPr kumimoji="1" lang="en-US" altLang="ko-Kore-KR" spc="-40" dirty="0">
                <a:latin typeface="+mn-ea"/>
              </a:rPr>
              <a:t>M</a:t>
            </a:r>
            <a:r>
              <a:rPr kumimoji="1" lang="en-US" altLang="ko-KR" spc="-40" dirty="0">
                <a:latin typeface="+mn-ea"/>
              </a:rPr>
              <a:t>eans(attribute)</a:t>
            </a:r>
            <a:r>
              <a:rPr kumimoji="1" lang="ko-Kore-KR" altLang="en-US" spc="-40" dirty="0">
                <a:latin typeface="+mn-ea"/>
              </a:rPr>
              <a:t>에서 충돌</a:t>
            </a:r>
            <a:endParaRPr kumimoji="1" lang="en-US" altLang="ko-Kore-KR" spc="-40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345D3B-66D2-3962-D30F-91E8CC989E87}"/>
              </a:ext>
            </a:extLst>
          </p:cNvPr>
          <p:cNvSpPr txBox="1"/>
          <p:nvPr/>
        </p:nvSpPr>
        <p:spPr>
          <a:xfrm>
            <a:off x="5488541" y="2192118"/>
            <a:ext cx="327878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ko-Kore-KR" altLang="en-US" spc="-40" dirty="0">
                <a:latin typeface="+mn-ea"/>
              </a:rPr>
              <a:t>변경해야할 파리미터가 </a:t>
            </a:r>
            <a:endParaRPr kumimoji="1" lang="en-US" altLang="ko-Kore-KR" spc="-40" dirty="0">
              <a:latin typeface="+mn-ea"/>
            </a:endParaRPr>
          </a:p>
          <a:p>
            <a:pPr algn="ctr"/>
            <a:r>
              <a:rPr kumimoji="1" lang="ko-Kore-KR" altLang="en-US" spc="-40" dirty="0">
                <a:latin typeface="+mn-ea"/>
              </a:rPr>
              <a:t>충돌하여</a:t>
            </a:r>
            <a:r>
              <a:rPr kumimoji="1" lang="en-US" altLang="ko-Kore-KR" spc="-40" dirty="0">
                <a:latin typeface="+mn-ea"/>
              </a:rPr>
              <a:t> </a:t>
            </a:r>
            <a:r>
              <a:rPr kumimoji="1" lang="ko-Kore-KR" altLang="en-US" spc="-40" dirty="0">
                <a:latin typeface="+mn-ea"/>
              </a:rPr>
              <a:t>이에 대한 완화가 필요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3BD807-132B-618C-006B-38D577B4A375}"/>
              </a:ext>
            </a:extLst>
          </p:cNvPr>
          <p:cNvSpPr txBox="1"/>
          <p:nvPr/>
        </p:nvSpPr>
        <p:spPr>
          <a:xfrm>
            <a:off x="464717" y="2206802"/>
            <a:ext cx="261706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ko-Kore-KR" altLang="en-US" spc="-40" dirty="0">
                <a:latin typeface="+mn-ea"/>
              </a:rPr>
              <a:t>변경해야할 파라미터가 </a:t>
            </a:r>
            <a:endParaRPr kumimoji="1" lang="en-US" altLang="ko-Kore-KR" spc="-40" dirty="0">
              <a:latin typeface="+mn-ea"/>
            </a:endParaRPr>
          </a:p>
          <a:p>
            <a:pPr algn="ctr"/>
            <a:r>
              <a:rPr kumimoji="1" lang="ko-Kore-KR" altLang="en-US" spc="-40" dirty="0">
                <a:latin typeface="+mn-ea"/>
              </a:rPr>
              <a:t>다르더라도</a:t>
            </a:r>
            <a:r>
              <a:rPr kumimoji="1" lang="en-US" altLang="ko-Kore-KR" spc="-40" dirty="0">
                <a:latin typeface="+mn-ea"/>
              </a:rPr>
              <a:t> </a:t>
            </a:r>
            <a:r>
              <a:rPr kumimoji="1" lang="ko-Kore-KR" altLang="en-US" spc="-40" dirty="0">
                <a:latin typeface="+mn-ea"/>
              </a:rPr>
              <a:t>효과 </a:t>
            </a:r>
            <a:r>
              <a:rPr kumimoji="1" lang="en-US" altLang="ko-Kore-KR" spc="-40" dirty="0">
                <a:latin typeface="+mn-ea"/>
              </a:rPr>
              <a:t>x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5C1614-7E6B-A296-DA2E-77BFDBE1951F}"/>
              </a:ext>
            </a:extLst>
          </p:cNvPr>
          <p:cNvSpPr txBox="1"/>
          <p:nvPr/>
        </p:nvSpPr>
        <p:spPr>
          <a:xfrm>
            <a:off x="5522844" y="1230476"/>
            <a:ext cx="327878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ko-Kore-KR" altLang="en-US" spc="-40" dirty="0">
                <a:latin typeface="+mn-ea"/>
              </a:rPr>
              <a:t>요구사항을 들어줄 </a:t>
            </a:r>
            <a:endParaRPr kumimoji="1" lang="en-US" altLang="ko-Kore-KR" spc="-40" dirty="0">
              <a:latin typeface="+mn-ea"/>
            </a:endParaRPr>
          </a:p>
          <a:p>
            <a:pPr algn="ctr"/>
            <a:r>
              <a:rPr kumimoji="1" lang="ko-Kore-KR" altLang="en-US" spc="-40" dirty="0">
                <a:latin typeface="+mn-ea"/>
              </a:rPr>
              <a:t>물리적인 설계변수</a:t>
            </a:r>
            <a:r>
              <a:rPr kumimoji="1" lang="en-US" altLang="ko-Kore-KR" spc="-40" dirty="0">
                <a:latin typeface="+mn-ea"/>
              </a:rPr>
              <a:t>(DP</a:t>
            </a:r>
            <a:r>
              <a:rPr kumimoji="1" lang="en-US" altLang="ko-KR" spc="-40" dirty="0">
                <a:latin typeface="+mn-ea"/>
              </a:rPr>
              <a:t>)</a:t>
            </a:r>
            <a:r>
              <a:rPr kumimoji="1" lang="ko-KR" altLang="en-US" spc="-40" dirty="0">
                <a:latin typeface="+mn-ea"/>
              </a:rPr>
              <a:t>에서 충돌</a:t>
            </a:r>
            <a:endParaRPr kumimoji="1" lang="en-US" altLang="ko-Kore-KR" spc="-40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74B5BB-DDC9-527E-D703-8301B746B30B}"/>
              </a:ext>
            </a:extLst>
          </p:cNvPr>
          <p:cNvSpPr txBox="1"/>
          <p:nvPr/>
        </p:nvSpPr>
        <p:spPr>
          <a:xfrm>
            <a:off x="1481647" y="596046"/>
            <a:ext cx="569284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ko-Kore-KR" spc="-40" dirty="0">
                <a:latin typeface="+mn-ea"/>
              </a:rPr>
              <a:t>Design </a:t>
            </a:r>
            <a:r>
              <a:rPr kumimoji="1" lang="en-US" altLang="ko-KR" spc="-40" dirty="0">
                <a:latin typeface="+mn-ea"/>
              </a:rPr>
              <a:t>P</a:t>
            </a:r>
            <a:r>
              <a:rPr kumimoji="1" lang="en-US" altLang="ko-Kore-KR" spc="-40" dirty="0">
                <a:latin typeface="+mn-ea"/>
              </a:rPr>
              <a:t>arameter </a:t>
            </a:r>
            <a:r>
              <a:rPr lang="ko-Kore-KR" altLang="en-US" b="0" i="0" u="none" strike="noStrike" dirty="0">
                <a:solidFill>
                  <a:srgbClr val="202124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⊆ </a:t>
            </a:r>
            <a:r>
              <a:rPr kumimoji="1" lang="en-US" altLang="ko-Kore-KR" spc="-40" dirty="0">
                <a:latin typeface="+mn-ea"/>
              </a:rPr>
              <a:t>Attribute </a:t>
            </a:r>
            <a:r>
              <a:rPr lang="ko-Kore-KR" altLang="en-US" b="0" i="0" u="none" strike="noStrike" dirty="0">
                <a:solidFill>
                  <a:srgbClr val="202124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⊆ </a:t>
            </a:r>
            <a:r>
              <a:rPr kumimoji="1" lang="en-US" altLang="ko-Kore-KR" spc="-40" dirty="0">
                <a:latin typeface="+mn-ea"/>
              </a:rPr>
              <a:t>Functional Requirement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6BD940-20E2-321C-D789-53D5E0D1D595}"/>
              </a:ext>
            </a:extLst>
          </p:cNvPr>
          <p:cNvSpPr txBox="1"/>
          <p:nvPr/>
        </p:nvSpPr>
        <p:spPr>
          <a:xfrm>
            <a:off x="264986" y="4724486"/>
            <a:ext cx="85366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ko-Kore-KR" altLang="en-US" spc="-40" dirty="0">
                <a:latin typeface="+mn-ea"/>
              </a:rPr>
              <a:t>그렇다면</a:t>
            </a:r>
            <a:r>
              <a:rPr kumimoji="1" lang="en-US" altLang="ko-Kore-KR" spc="-40" dirty="0">
                <a:latin typeface="+mn-ea"/>
              </a:rPr>
              <a:t>, </a:t>
            </a:r>
            <a:r>
              <a:rPr kumimoji="1" lang="ko-Kore-KR" altLang="en-US" spc="-40" dirty="0">
                <a:latin typeface="+mn-ea"/>
              </a:rPr>
              <a:t>다중 요구사항을 다루는 과정속에서</a:t>
            </a:r>
            <a:endParaRPr kumimoji="1" lang="en-US" altLang="ko-Kore-KR" spc="-40" dirty="0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198FD3-D8A5-EB16-6E74-834CD58C7B0C}"/>
              </a:ext>
            </a:extLst>
          </p:cNvPr>
          <p:cNvSpPr txBox="1"/>
          <p:nvPr/>
        </p:nvSpPr>
        <p:spPr>
          <a:xfrm>
            <a:off x="256615" y="3352288"/>
            <a:ext cx="3389711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ko-Kore-KR" altLang="en-US" spc="-40" dirty="0">
                <a:solidFill>
                  <a:srgbClr val="C00000"/>
                </a:solidFill>
                <a:latin typeface="+mn-ea"/>
              </a:rPr>
              <a:t>처음에 문제가 없어보였는데</a:t>
            </a:r>
            <a:r>
              <a:rPr kumimoji="1" lang="en-US" altLang="ko-Kore-KR" spc="-40" dirty="0">
                <a:solidFill>
                  <a:srgbClr val="C00000"/>
                </a:solidFill>
                <a:latin typeface="+mn-ea"/>
              </a:rPr>
              <a:t>,</a:t>
            </a:r>
          </a:p>
          <a:p>
            <a:pPr algn="ctr"/>
            <a:endParaRPr kumimoji="1" lang="en-US" altLang="ko-Kore-KR" spc="-40" dirty="0">
              <a:solidFill>
                <a:srgbClr val="C00000"/>
              </a:solidFill>
              <a:latin typeface="+mn-ea"/>
            </a:endParaRPr>
          </a:p>
          <a:p>
            <a:pPr algn="ctr"/>
            <a:r>
              <a:rPr kumimoji="1" lang="ko-Kore-KR" altLang="en-US" spc="-40" dirty="0">
                <a:solidFill>
                  <a:srgbClr val="C00000"/>
                </a:solidFill>
                <a:latin typeface="+mn-ea"/>
              </a:rPr>
              <a:t>실제로 효과가 없는 설계변경대안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748E99-7684-38F2-EE86-4C2D591C51B7}"/>
              </a:ext>
            </a:extLst>
          </p:cNvPr>
          <p:cNvSpPr txBox="1"/>
          <p:nvPr/>
        </p:nvSpPr>
        <p:spPr>
          <a:xfrm>
            <a:off x="5353636" y="3348632"/>
            <a:ext cx="3641703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ko-Kore-KR" altLang="en-US" spc="-40" dirty="0">
                <a:solidFill>
                  <a:srgbClr val="C00000"/>
                </a:solidFill>
                <a:latin typeface="+mn-ea"/>
              </a:rPr>
              <a:t>처음에 문제가 있어 보이는데</a:t>
            </a:r>
            <a:r>
              <a:rPr kumimoji="1" lang="en-US" altLang="ko-Kore-KR" spc="-40" dirty="0">
                <a:solidFill>
                  <a:srgbClr val="C00000"/>
                </a:solidFill>
                <a:latin typeface="+mn-ea"/>
              </a:rPr>
              <a:t>,</a:t>
            </a:r>
          </a:p>
          <a:p>
            <a:pPr algn="ctr"/>
            <a:endParaRPr kumimoji="1" lang="en-US" altLang="ko-Kore-KR" spc="-40" dirty="0">
              <a:solidFill>
                <a:srgbClr val="C00000"/>
              </a:solidFill>
              <a:latin typeface="+mn-ea"/>
            </a:endParaRPr>
          </a:p>
          <a:p>
            <a:pPr algn="ctr"/>
            <a:r>
              <a:rPr kumimoji="1" lang="ko-Kore-KR" altLang="en-US" spc="-40" dirty="0">
                <a:solidFill>
                  <a:srgbClr val="C00000"/>
                </a:solidFill>
                <a:latin typeface="+mn-ea"/>
              </a:rPr>
              <a:t>실제로는 충돌관계 해결로 인한 </a:t>
            </a:r>
            <a:r>
              <a:rPr kumimoji="1" lang="en-US" altLang="ko-Kore-KR" spc="-40" dirty="0">
                <a:solidFill>
                  <a:srgbClr val="C00000"/>
                </a:solidFill>
                <a:latin typeface="+mn-ea"/>
              </a:rPr>
              <a:t>n</a:t>
            </a:r>
            <a:r>
              <a:rPr kumimoji="1" lang="en-US" altLang="ko-KR" spc="-40" dirty="0">
                <a:solidFill>
                  <a:srgbClr val="C00000"/>
                </a:solidFill>
                <a:latin typeface="+mn-ea"/>
              </a:rPr>
              <a:t>ice</a:t>
            </a:r>
            <a:endParaRPr kumimoji="1" lang="ko-Kore-KR" altLang="en-US" spc="-4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8DAF89-5C98-7B25-89E6-920CEA656400}"/>
              </a:ext>
            </a:extLst>
          </p:cNvPr>
          <p:cNvSpPr txBox="1"/>
          <p:nvPr/>
        </p:nvSpPr>
        <p:spPr>
          <a:xfrm>
            <a:off x="2723520" y="6123454"/>
            <a:ext cx="42707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b="1" spc="-40" dirty="0">
                <a:solidFill>
                  <a:srgbClr val="7030A0"/>
                </a:solidFill>
                <a:latin typeface="+mn-ea"/>
              </a:rPr>
              <a:t>요거를 그림으로 만들어야 한다</a:t>
            </a:r>
            <a:r>
              <a:rPr kumimoji="1" lang="en-US" altLang="ko-Kore-KR" b="1" spc="-40" dirty="0">
                <a:solidFill>
                  <a:srgbClr val="7030A0"/>
                </a:solidFill>
                <a:latin typeface="+mn-ea"/>
              </a:rPr>
              <a:t>. </a:t>
            </a:r>
            <a:r>
              <a:rPr kumimoji="1" lang="ko-Kore-KR" altLang="en-US" b="1" spc="-40" dirty="0">
                <a:solidFill>
                  <a:srgbClr val="7030A0"/>
                </a:solidFill>
                <a:latin typeface="+mn-ea"/>
              </a:rPr>
              <a:t>어떻게</a:t>
            </a:r>
            <a:r>
              <a:rPr kumimoji="1" lang="en-US" altLang="ko-Kore-KR" b="1" spc="-40" dirty="0">
                <a:solidFill>
                  <a:srgbClr val="7030A0"/>
                </a:solidFill>
                <a:latin typeface="+mn-ea"/>
              </a:rPr>
              <a:t>?</a:t>
            </a:r>
            <a:r>
              <a:rPr kumimoji="1" lang="en-US" altLang="ko-KR" b="1" spc="-40" dirty="0">
                <a:solidFill>
                  <a:srgbClr val="7030A0"/>
                </a:solidFill>
                <a:latin typeface="+mn-ea"/>
              </a:rPr>
              <a:t>??</a:t>
            </a:r>
            <a:endParaRPr kumimoji="1" lang="ko-Kore-KR" altLang="en-US" b="1" spc="-40" dirty="0">
              <a:solidFill>
                <a:srgbClr val="7030A0"/>
              </a:solidFill>
              <a:latin typeface="+mn-ea"/>
            </a:endParaRPr>
          </a:p>
        </p:txBody>
      </p:sp>
      <p:sp>
        <p:nvSpPr>
          <p:cNvPr id="33" name="오른쪽 화살표[R] 32">
            <a:extLst>
              <a:ext uri="{FF2B5EF4-FFF2-40B4-BE49-F238E27FC236}">
                <a16:creationId xmlns:a16="http://schemas.microsoft.com/office/drawing/2014/main" id="{5D9EC4B8-8906-40A0-6287-F563EA5660F3}"/>
              </a:ext>
            </a:extLst>
          </p:cNvPr>
          <p:cNvSpPr/>
          <p:nvPr/>
        </p:nvSpPr>
        <p:spPr>
          <a:xfrm rot="5400000">
            <a:off x="1657639" y="2969148"/>
            <a:ext cx="311632" cy="2760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오른쪽 화살표[R] 34">
            <a:extLst>
              <a:ext uri="{FF2B5EF4-FFF2-40B4-BE49-F238E27FC236}">
                <a16:creationId xmlns:a16="http://schemas.microsoft.com/office/drawing/2014/main" id="{DBE71F37-5CAB-AF6A-2ACA-49C2D040BECD}"/>
              </a:ext>
            </a:extLst>
          </p:cNvPr>
          <p:cNvSpPr/>
          <p:nvPr/>
        </p:nvSpPr>
        <p:spPr>
          <a:xfrm rot="5400000">
            <a:off x="7001164" y="2969148"/>
            <a:ext cx="311632" cy="2760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6C95D0-2335-17C0-63D4-EB169C436AA9}"/>
              </a:ext>
            </a:extLst>
          </p:cNvPr>
          <p:cNvSpPr txBox="1"/>
          <p:nvPr/>
        </p:nvSpPr>
        <p:spPr>
          <a:xfrm>
            <a:off x="2314015" y="5060436"/>
            <a:ext cx="5168081" cy="77745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pc="-40" dirty="0">
                <a:latin typeface="+mn-ea"/>
              </a:rPr>
              <a:t>1</a:t>
            </a:r>
            <a:r>
              <a:rPr kumimoji="1" lang="en-US" altLang="ko-KR" spc="-40" dirty="0">
                <a:latin typeface="+mn-ea"/>
              </a:rPr>
              <a:t>)</a:t>
            </a:r>
            <a:r>
              <a:rPr kumimoji="1" lang="ko-Kore-KR" altLang="en-US" b="1" spc="-40" dirty="0">
                <a:latin typeface="+mn-ea"/>
              </a:rPr>
              <a:t>문제가 되는 관계 </a:t>
            </a:r>
            <a:r>
              <a:rPr kumimoji="1" lang="en-US" altLang="ko-Kore-KR" b="1" spc="-40" dirty="0">
                <a:latin typeface="+mn-ea"/>
              </a:rPr>
              <a:t>(</a:t>
            </a:r>
            <a:r>
              <a:rPr kumimoji="1" lang="ko-Kore-KR" altLang="en-US" b="1" spc="-40" dirty="0">
                <a:latin typeface="+mn-ea"/>
              </a:rPr>
              <a:t>충돌관계</a:t>
            </a:r>
            <a:r>
              <a:rPr kumimoji="1" lang="en-US" altLang="ko-Kore-KR" b="1" spc="-40" dirty="0">
                <a:latin typeface="+mn-ea"/>
              </a:rPr>
              <a:t>)</a:t>
            </a:r>
            <a:r>
              <a:rPr kumimoji="1" lang="ko-Kore-KR" altLang="en-US" b="1" spc="-40" dirty="0">
                <a:latin typeface="+mn-ea"/>
              </a:rPr>
              <a:t>를 식별 및 정의</a:t>
            </a:r>
            <a:r>
              <a:rPr kumimoji="1" lang="ko-Kore-KR" altLang="en-US" spc="-40" dirty="0">
                <a:latin typeface="+mn-ea"/>
              </a:rPr>
              <a:t>하고 </a:t>
            </a:r>
            <a:endParaRPr kumimoji="1" lang="en-US" altLang="ko-Kore-KR" spc="-4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pc="-40" dirty="0">
                <a:latin typeface="+mn-ea"/>
              </a:rPr>
              <a:t>2</a:t>
            </a:r>
            <a:r>
              <a:rPr kumimoji="1" lang="en-US" altLang="ko-KR" spc="-40" dirty="0">
                <a:latin typeface="+mn-ea"/>
              </a:rPr>
              <a:t>) </a:t>
            </a:r>
            <a:r>
              <a:rPr kumimoji="1" lang="ko-Kore-KR" altLang="en-US" spc="-40" dirty="0">
                <a:latin typeface="+mn-ea"/>
              </a:rPr>
              <a:t>충돌관계를 어떻게 해결</a:t>
            </a:r>
            <a:r>
              <a:rPr kumimoji="1" lang="en-US" altLang="ko-Kore-KR" spc="-40" dirty="0">
                <a:latin typeface="+mn-ea"/>
              </a:rPr>
              <a:t>(</a:t>
            </a:r>
            <a:r>
              <a:rPr kumimoji="1" lang="ko-Kore-KR" altLang="en-US" spc="-40" dirty="0">
                <a:latin typeface="+mn-ea"/>
              </a:rPr>
              <a:t>완화</a:t>
            </a:r>
            <a:r>
              <a:rPr kumimoji="1" lang="en-US" altLang="ko-Kore-KR" spc="-40" dirty="0">
                <a:latin typeface="+mn-ea"/>
              </a:rPr>
              <a:t>)</a:t>
            </a:r>
            <a:r>
              <a:rPr kumimoji="1" lang="ko-Kore-KR" altLang="en-US" spc="-40" dirty="0">
                <a:latin typeface="+mn-ea"/>
              </a:rPr>
              <a:t>하는가 </a:t>
            </a:r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232590FC-E78C-CB8C-C63E-46A0F4B2459A}"/>
              </a:ext>
            </a:extLst>
          </p:cNvPr>
          <p:cNvSpPr txBox="1">
            <a:spLocks/>
          </p:cNvSpPr>
          <p:nvPr/>
        </p:nvSpPr>
        <p:spPr>
          <a:xfrm>
            <a:off x="75553" y="-697881"/>
            <a:ext cx="6773440" cy="5657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solidFill>
                  <a:srgbClr val="C00000"/>
                </a:solidFill>
              </a:rPr>
              <a:t>문제 상황 </a:t>
            </a:r>
            <a:r>
              <a:rPr lang="en-US" altLang="ko-KR" sz="2400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ko-KR" altLang="en-US" sz="2400" dirty="0">
                <a:solidFill>
                  <a:srgbClr val="C00000"/>
                </a:solidFill>
                <a:sym typeface="Wingdings" pitchFamily="2" charset="2"/>
              </a:rPr>
              <a:t>문제점 </a:t>
            </a:r>
            <a:r>
              <a:rPr lang="en-US" altLang="ko-KR" sz="2400" dirty="0">
                <a:sym typeface="Wingdings" pitchFamily="2" charset="2"/>
              </a:rPr>
              <a:t> </a:t>
            </a:r>
            <a:r>
              <a:rPr lang="ko-KR" altLang="en-US" sz="2400" dirty="0">
                <a:sym typeface="Wingdings" pitchFamily="2" charset="2"/>
              </a:rPr>
              <a:t>한계</a:t>
            </a:r>
            <a:r>
              <a:rPr lang="ko-KR" altLang="en-US" sz="2400" b="0" dirty="0">
                <a:sym typeface="Wingdings" pitchFamily="2" charset="2"/>
              </a:rPr>
              <a:t> </a:t>
            </a:r>
            <a:r>
              <a:rPr lang="en-US" altLang="ko-KR" sz="2400" b="0" dirty="0">
                <a:sym typeface="Wingdings" pitchFamily="2" charset="2"/>
              </a:rPr>
              <a:t> </a:t>
            </a:r>
            <a:r>
              <a:rPr lang="ko-KR" altLang="en-US" sz="2400" b="0" dirty="0">
                <a:sym typeface="Wingdings" pitchFamily="2" charset="2"/>
              </a:rPr>
              <a:t>아이디어 </a:t>
            </a:r>
            <a:r>
              <a:rPr lang="en-US" altLang="ko-KR" sz="2400" b="0" dirty="0">
                <a:sym typeface="Wingdings" pitchFamily="2" charset="2"/>
              </a:rPr>
              <a:t> </a:t>
            </a:r>
            <a:r>
              <a:rPr lang="ko-KR" altLang="en-US" sz="2400" b="0" dirty="0">
                <a:sym typeface="Wingdings" pitchFamily="2" charset="2"/>
              </a:rPr>
              <a:t>방법론</a:t>
            </a:r>
            <a:endParaRPr lang="en-US" altLang="ko-KR" sz="2400" b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1EEDD9-B92F-EE02-B964-EE7C4C8FD665}"/>
              </a:ext>
            </a:extLst>
          </p:cNvPr>
          <p:cNvSpPr txBox="1"/>
          <p:nvPr/>
        </p:nvSpPr>
        <p:spPr>
          <a:xfrm>
            <a:off x="-3037371" y="3487131"/>
            <a:ext cx="271260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ko-Kore-KR" altLang="en-US" spc="-40" dirty="0">
                <a:latin typeface="+mn-ea"/>
              </a:rPr>
              <a:t>여기가 교수님이 원하셨던 </a:t>
            </a:r>
            <a:endParaRPr kumimoji="1" lang="en-US" altLang="ko-Kore-KR" spc="-40" dirty="0">
              <a:latin typeface="+mn-ea"/>
            </a:endParaRPr>
          </a:p>
          <a:p>
            <a:pPr algn="ctr"/>
            <a:r>
              <a:rPr kumimoji="1" lang="ko-Kore-KR" altLang="en-US" spc="-40" dirty="0">
                <a:latin typeface="+mn-ea"/>
              </a:rPr>
              <a:t>방향이지 않았을까</a:t>
            </a:r>
            <a:r>
              <a:rPr kumimoji="1" lang="en-US" altLang="ko-Kore-KR" spc="-40" dirty="0">
                <a:latin typeface="+mn-ea"/>
              </a:rPr>
              <a:t>?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7C258-4FC9-EE19-F519-38660163E47C}"/>
              </a:ext>
            </a:extLst>
          </p:cNvPr>
          <p:cNvSpPr txBox="1"/>
          <p:nvPr/>
        </p:nvSpPr>
        <p:spPr>
          <a:xfrm>
            <a:off x="-5095365" y="5708394"/>
            <a:ext cx="9683613" cy="22159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b="1" spc="-40" dirty="0">
                <a:solidFill>
                  <a:srgbClr val="00B050"/>
                </a:solidFill>
                <a:latin typeface="+mn-ea"/>
              </a:rPr>
              <a:t>전체적인 </a:t>
            </a:r>
            <a:r>
              <a:rPr kumimoji="1" lang="en-US" altLang="ko-Kore-KR" b="1" spc="-40" dirty="0">
                <a:solidFill>
                  <a:srgbClr val="00B050"/>
                </a:solidFill>
                <a:latin typeface="+mn-ea"/>
              </a:rPr>
              <a:t>ppt</a:t>
            </a:r>
            <a:r>
              <a:rPr kumimoji="1" lang="ko-Kore-KR" altLang="en-US" b="1" spc="-40" dirty="0">
                <a:solidFill>
                  <a:srgbClr val="00B050"/>
                </a:solidFill>
                <a:latin typeface="+mn-ea"/>
              </a:rPr>
              <a:t>에서의 말하고자 하는 방점은</a:t>
            </a:r>
            <a:r>
              <a:rPr kumimoji="1" lang="en-US" altLang="ko-Kore-KR" b="1" spc="-40" dirty="0">
                <a:solidFill>
                  <a:srgbClr val="00B050"/>
                </a:solidFill>
                <a:latin typeface="+mn-ea"/>
              </a:rPr>
              <a:t>)</a:t>
            </a:r>
          </a:p>
          <a:p>
            <a:pPr algn="l"/>
            <a:endParaRPr kumimoji="1" lang="en-US" altLang="ko-Kore-KR" b="1" spc="-40" dirty="0">
              <a:solidFill>
                <a:srgbClr val="00B050"/>
              </a:solidFill>
              <a:latin typeface="+mn-ea"/>
            </a:endParaRPr>
          </a:p>
          <a:p>
            <a:pPr algn="l"/>
            <a:r>
              <a:rPr kumimoji="1" lang="ko-Kore-KR" altLang="en-US" b="1" spc="-40" dirty="0">
                <a:solidFill>
                  <a:srgbClr val="00B050"/>
                </a:solidFill>
                <a:latin typeface="+mn-ea"/>
              </a:rPr>
              <a:t>다중 </a:t>
            </a:r>
            <a:r>
              <a:rPr kumimoji="1" lang="en-US" altLang="ko-Kore-KR" b="1" spc="-40" dirty="0">
                <a:solidFill>
                  <a:srgbClr val="00B050"/>
                </a:solidFill>
                <a:latin typeface="+mn-ea"/>
              </a:rPr>
              <a:t>F</a:t>
            </a:r>
            <a:r>
              <a:rPr kumimoji="1" lang="en-US" altLang="ko-KR" b="1" spc="-40" dirty="0">
                <a:solidFill>
                  <a:srgbClr val="00B050"/>
                </a:solidFill>
                <a:latin typeface="+mn-ea"/>
              </a:rPr>
              <a:t>R </a:t>
            </a:r>
            <a:r>
              <a:rPr kumimoji="1" lang="ko-KR" altLang="en-US" b="1" spc="-40" dirty="0">
                <a:solidFill>
                  <a:srgbClr val="00B050"/>
                </a:solidFill>
                <a:latin typeface="+mn-ea"/>
              </a:rPr>
              <a:t>문제를 다루는 게 중요하고</a:t>
            </a:r>
            <a:r>
              <a:rPr kumimoji="1" lang="en-US" altLang="ko-KR" b="1" spc="-40" dirty="0">
                <a:solidFill>
                  <a:srgbClr val="00B050"/>
                </a:solidFill>
                <a:latin typeface="+mn-ea"/>
              </a:rPr>
              <a:t>(?)</a:t>
            </a:r>
          </a:p>
          <a:p>
            <a:pPr algn="l"/>
            <a:r>
              <a:rPr kumimoji="1" lang="en-US" altLang="ko-KR" b="1" spc="-40" dirty="0">
                <a:solidFill>
                  <a:srgbClr val="00B050"/>
                </a:solidFill>
                <a:latin typeface="+mn-ea"/>
              </a:rPr>
              <a:t> - </a:t>
            </a:r>
            <a:r>
              <a:rPr kumimoji="1" lang="ko-KR" altLang="en-US" b="1" spc="-40" dirty="0">
                <a:solidFill>
                  <a:srgbClr val="00B050"/>
                </a:solidFill>
                <a:latin typeface="+mn-ea"/>
              </a:rPr>
              <a:t>혹은 현실에서 그러한 문제를 직면하고 있고</a:t>
            </a:r>
            <a:r>
              <a:rPr kumimoji="1" lang="en-US" altLang="ko-KR" b="1" spc="-40" dirty="0">
                <a:solidFill>
                  <a:srgbClr val="00B050"/>
                </a:solidFill>
                <a:latin typeface="+mn-ea"/>
              </a:rPr>
              <a:t>(?)</a:t>
            </a:r>
          </a:p>
          <a:p>
            <a:pPr algn="l"/>
            <a:endParaRPr kumimoji="1" lang="en-US" altLang="ko-KR" b="1" spc="-40" dirty="0">
              <a:solidFill>
                <a:srgbClr val="00B050"/>
              </a:solidFill>
              <a:latin typeface="+mn-ea"/>
            </a:endParaRPr>
          </a:p>
          <a:p>
            <a:pPr algn="l"/>
            <a:r>
              <a:rPr kumimoji="1" lang="ko-KR" altLang="en-US" b="1" spc="-40" dirty="0">
                <a:solidFill>
                  <a:srgbClr val="00B050"/>
                </a:solidFill>
                <a:latin typeface="+mn-ea"/>
              </a:rPr>
              <a:t>이 문제에 있어서의 핵심은 상충</a:t>
            </a:r>
            <a:r>
              <a:rPr kumimoji="1" lang="en-US" altLang="ko-KR" b="1" spc="-40" dirty="0">
                <a:solidFill>
                  <a:srgbClr val="00B050"/>
                </a:solidFill>
                <a:latin typeface="+mn-ea"/>
              </a:rPr>
              <a:t>(</a:t>
            </a:r>
            <a:r>
              <a:rPr kumimoji="1" lang="ko-KR" altLang="en-US" b="1" spc="-40" dirty="0">
                <a:solidFill>
                  <a:srgbClr val="00B050"/>
                </a:solidFill>
                <a:latin typeface="+mn-ea"/>
              </a:rPr>
              <a:t>충돌관계</a:t>
            </a:r>
            <a:r>
              <a:rPr kumimoji="1" lang="en-US" altLang="ko-KR" b="1" spc="-40" dirty="0">
                <a:solidFill>
                  <a:srgbClr val="00B050"/>
                </a:solidFill>
                <a:latin typeface="+mn-ea"/>
              </a:rPr>
              <a:t>)</a:t>
            </a:r>
            <a:r>
              <a:rPr kumimoji="1" lang="ko-KR" altLang="en-US" b="1" spc="-40" dirty="0" err="1">
                <a:solidFill>
                  <a:srgbClr val="00B050"/>
                </a:solidFill>
                <a:latin typeface="+mn-ea"/>
              </a:rPr>
              <a:t>를</a:t>
            </a:r>
            <a:r>
              <a:rPr kumimoji="1" lang="ko-KR" altLang="en-US" b="1" spc="-40" dirty="0">
                <a:solidFill>
                  <a:srgbClr val="00B050"/>
                </a:solidFill>
                <a:latin typeface="+mn-ea"/>
              </a:rPr>
              <a:t> 어떻게 조절하는가</a:t>
            </a:r>
            <a:r>
              <a:rPr kumimoji="1" lang="en-US" altLang="ko-KR" b="1" spc="-40" dirty="0">
                <a:solidFill>
                  <a:srgbClr val="00B050"/>
                </a:solidFill>
                <a:latin typeface="+mn-ea"/>
              </a:rPr>
              <a:t> </a:t>
            </a:r>
            <a:r>
              <a:rPr kumimoji="1" lang="ko-KR" altLang="en-US" b="1" spc="-40" dirty="0">
                <a:solidFill>
                  <a:srgbClr val="00B050"/>
                </a:solidFill>
                <a:latin typeface="+mn-ea"/>
              </a:rPr>
              <a:t>이다</a:t>
            </a:r>
            <a:r>
              <a:rPr kumimoji="1" lang="en-US" altLang="ko-KR" b="1" spc="-40" dirty="0">
                <a:solidFill>
                  <a:srgbClr val="00B050"/>
                </a:solidFill>
                <a:latin typeface="+mn-ea"/>
              </a:rPr>
              <a:t>.</a:t>
            </a:r>
          </a:p>
          <a:p>
            <a:pPr algn="l"/>
            <a:endParaRPr kumimoji="1" lang="en-US" altLang="ko-KR" b="1" spc="-40" dirty="0">
              <a:solidFill>
                <a:srgbClr val="00B050"/>
              </a:solidFill>
              <a:latin typeface="+mn-ea"/>
            </a:endParaRPr>
          </a:p>
          <a:p>
            <a:pPr algn="l"/>
            <a:r>
              <a:rPr kumimoji="1" lang="en-US" altLang="ko-KR" b="1" spc="-40" dirty="0">
                <a:solidFill>
                  <a:srgbClr val="00B050"/>
                </a:solidFill>
                <a:latin typeface="+mn-ea"/>
                <a:sym typeface="Wingdings" pitchFamily="2" charset="2"/>
              </a:rPr>
              <a:t></a:t>
            </a:r>
            <a:r>
              <a:rPr kumimoji="1" lang="ko-KR" altLang="en-US" b="1" spc="-40" dirty="0">
                <a:solidFill>
                  <a:srgbClr val="00B050"/>
                </a:solidFill>
                <a:latin typeface="+mn-ea"/>
                <a:sym typeface="Wingdings" pitchFamily="2" charset="2"/>
              </a:rPr>
              <a:t> 그래서 난 다중 요구사항들의 대안들의 조합을 </a:t>
            </a:r>
            <a:r>
              <a:rPr kumimoji="1" lang="en-US" altLang="ko-KR" b="1" spc="-40" dirty="0">
                <a:solidFill>
                  <a:srgbClr val="00B050"/>
                </a:solidFill>
                <a:latin typeface="+mn-ea"/>
                <a:sym typeface="Wingdings" pitchFamily="2" charset="2"/>
              </a:rPr>
              <a:t>conflict resolution </a:t>
            </a:r>
            <a:r>
              <a:rPr kumimoji="1" lang="ko-KR" altLang="en-US" b="1" spc="-40" dirty="0">
                <a:solidFill>
                  <a:srgbClr val="00B050"/>
                </a:solidFill>
                <a:latin typeface="+mn-ea"/>
                <a:sym typeface="Wingdings" pitchFamily="2" charset="2"/>
              </a:rPr>
              <a:t>관점에서 분석하고자 한다</a:t>
            </a:r>
            <a:r>
              <a:rPr kumimoji="1" lang="en-US" altLang="ko-KR" b="1" spc="-40" dirty="0">
                <a:solidFill>
                  <a:srgbClr val="00B050"/>
                </a:solidFill>
                <a:latin typeface="+mn-ea"/>
                <a:sym typeface="Wingdings" pitchFamily="2" charset="2"/>
              </a:rPr>
              <a:t>.</a:t>
            </a:r>
            <a:endParaRPr kumimoji="1" lang="en-US" altLang="ko-KR" b="1" spc="-40" dirty="0">
              <a:solidFill>
                <a:srgbClr val="00B05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321699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387709-10B5-CA42-E283-AEA257333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2023. 3. 23.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F5A7A3-E5C4-A127-1D6F-8EEACAD8E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82</a:t>
            </a:fld>
            <a:endParaRPr lang="ko-KR" altLang="en-US" dirty="0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34537C82-4C4C-42DE-EFEE-1CEED1DCFE77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-3426835" y="1233275"/>
            <a:ext cx="264131" cy="83529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235613F2-D7BD-87D8-11D9-45999D40891A}"/>
              </a:ext>
            </a:extLst>
          </p:cNvPr>
          <p:cNvCxnSpPr>
            <a:cxnSpLocks/>
            <a:endCxn id="76" idx="7"/>
          </p:cNvCxnSpPr>
          <p:nvPr/>
        </p:nvCxnSpPr>
        <p:spPr>
          <a:xfrm flipH="1">
            <a:off x="-4015844" y="1495331"/>
            <a:ext cx="648636" cy="983261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94F0A1A4-6087-AA98-3550-C680D6DD6C8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-2603341" y="999470"/>
            <a:ext cx="651764" cy="1479122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4FCD22F7-2CF5-61A3-39CA-7243980589EA}"/>
              </a:ext>
            </a:extLst>
          </p:cNvPr>
          <p:cNvCxnSpPr>
            <a:cxnSpLocks/>
          </p:cNvCxnSpPr>
          <p:nvPr/>
        </p:nvCxnSpPr>
        <p:spPr>
          <a:xfrm flipV="1">
            <a:off x="-3367208" y="1468685"/>
            <a:ext cx="990559" cy="9263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타원 64">
            <a:extLst>
              <a:ext uri="{FF2B5EF4-FFF2-40B4-BE49-F238E27FC236}">
                <a16:creationId xmlns:a16="http://schemas.microsoft.com/office/drawing/2014/main" id="{FEEA01FF-3ADA-676C-830C-671BC54CD0E2}"/>
              </a:ext>
            </a:extLst>
          </p:cNvPr>
          <p:cNvSpPr/>
          <p:nvPr/>
        </p:nvSpPr>
        <p:spPr>
          <a:xfrm>
            <a:off x="-3209673" y="2021604"/>
            <a:ext cx="320725" cy="320725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969BDBD6-68A5-0977-1C10-18D22E5B22DE}"/>
              </a:ext>
            </a:extLst>
          </p:cNvPr>
          <p:cNvSpPr/>
          <p:nvPr/>
        </p:nvSpPr>
        <p:spPr>
          <a:xfrm>
            <a:off x="-4445056" y="2143104"/>
            <a:ext cx="760252" cy="760252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C32797B9-340E-E5BF-F87A-9B040932889D}"/>
              </a:ext>
            </a:extLst>
          </p:cNvPr>
          <p:cNvSpPr/>
          <p:nvPr/>
        </p:nvSpPr>
        <p:spPr>
          <a:xfrm>
            <a:off x="-4134349" y="2458260"/>
            <a:ext cx="138837" cy="13883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7" name="직선 연결선[R] 76">
            <a:extLst>
              <a:ext uri="{FF2B5EF4-FFF2-40B4-BE49-F238E27FC236}">
                <a16:creationId xmlns:a16="http://schemas.microsoft.com/office/drawing/2014/main" id="{EF36C33D-B51F-71B8-0D91-EC47B27F92F9}"/>
              </a:ext>
            </a:extLst>
          </p:cNvPr>
          <p:cNvCxnSpPr>
            <a:cxnSpLocks/>
            <a:stCxn id="65" idx="2"/>
            <a:endCxn id="76" idx="6"/>
          </p:cNvCxnSpPr>
          <p:nvPr/>
        </p:nvCxnSpPr>
        <p:spPr>
          <a:xfrm flipH="1">
            <a:off x="-3995512" y="2181967"/>
            <a:ext cx="785839" cy="345712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DB7507B2-1663-674F-9639-EEF1EDE53AE6}"/>
              </a:ext>
            </a:extLst>
          </p:cNvPr>
          <p:cNvSpPr/>
          <p:nvPr/>
        </p:nvSpPr>
        <p:spPr>
          <a:xfrm>
            <a:off x="-2282616" y="2143104"/>
            <a:ext cx="760252" cy="760252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2ED80E73-7A02-9E04-1804-29BCDF2E1DD9}"/>
              </a:ext>
            </a:extLst>
          </p:cNvPr>
          <p:cNvSpPr/>
          <p:nvPr/>
        </p:nvSpPr>
        <p:spPr>
          <a:xfrm>
            <a:off x="-1971909" y="2458260"/>
            <a:ext cx="138837" cy="13883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483E5DE2-1D82-335E-570F-7A35F8035E1C}"/>
              </a:ext>
            </a:extLst>
          </p:cNvPr>
          <p:cNvCxnSpPr>
            <a:cxnSpLocks/>
            <a:endCxn id="65" idx="7"/>
          </p:cNvCxnSpPr>
          <p:nvPr/>
        </p:nvCxnSpPr>
        <p:spPr>
          <a:xfrm flipH="1">
            <a:off x="-2935917" y="1742403"/>
            <a:ext cx="653751" cy="3261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264C5491-10FE-C388-1943-F0E1198312D7}"/>
              </a:ext>
            </a:extLst>
          </p:cNvPr>
          <p:cNvCxnSpPr>
            <a:cxnSpLocks/>
          </p:cNvCxnSpPr>
          <p:nvPr/>
        </p:nvCxnSpPr>
        <p:spPr>
          <a:xfrm>
            <a:off x="-3635562" y="1233275"/>
            <a:ext cx="349133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94BA19EF-5F5E-6F04-58AB-1264BE4D8FB9}"/>
              </a:ext>
            </a:extLst>
          </p:cNvPr>
          <p:cNvCxnSpPr>
            <a:cxnSpLocks/>
          </p:cNvCxnSpPr>
          <p:nvPr/>
        </p:nvCxnSpPr>
        <p:spPr>
          <a:xfrm>
            <a:off x="-2851957" y="1005703"/>
            <a:ext cx="349133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0D16E2CF-D20A-1E03-0711-CB973EC780B8}"/>
              </a:ext>
            </a:extLst>
          </p:cNvPr>
          <p:cNvCxnSpPr>
            <a:cxnSpLocks/>
          </p:cNvCxnSpPr>
          <p:nvPr/>
        </p:nvCxnSpPr>
        <p:spPr>
          <a:xfrm flipH="1">
            <a:off x="-3054843" y="1920627"/>
            <a:ext cx="11066" cy="52267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723F339B-B82E-36D1-FF15-DD5E75884BE8}"/>
              </a:ext>
            </a:extLst>
          </p:cNvPr>
          <p:cNvCxnSpPr>
            <a:cxnSpLocks/>
          </p:cNvCxnSpPr>
          <p:nvPr/>
        </p:nvCxnSpPr>
        <p:spPr>
          <a:xfrm>
            <a:off x="-3123958" y="1920627"/>
            <a:ext cx="160362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F72F35BA-7160-15EB-F9E1-6A0DC99CAF1C}"/>
              </a:ext>
            </a:extLst>
          </p:cNvPr>
          <p:cNvCxnSpPr>
            <a:cxnSpLocks/>
          </p:cNvCxnSpPr>
          <p:nvPr/>
        </p:nvCxnSpPr>
        <p:spPr>
          <a:xfrm>
            <a:off x="-3137773" y="2443305"/>
            <a:ext cx="160362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D76902FA-C5F8-102D-4EB3-058F0733108C}"/>
              </a:ext>
            </a:extLst>
          </p:cNvPr>
          <p:cNvSpPr/>
          <p:nvPr/>
        </p:nvSpPr>
        <p:spPr>
          <a:xfrm>
            <a:off x="-4391845" y="2188693"/>
            <a:ext cx="669073" cy="669073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20B8B2DF-AE05-4C90-F375-979EEBBFF28E}"/>
              </a:ext>
            </a:extLst>
          </p:cNvPr>
          <p:cNvSpPr/>
          <p:nvPr/>
        </p:nvSpPr>
        <p:spPr>
          <a:xfrm>
            <a:off x="-2234372" y="2188693"/>
            <a:ext cx="669073" cy="669073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BF595604-FDA7-AB0B-ABCC-B6260FEE10D1}"/>
              </a:ext>
            </a:extLst>
          </p:cNvPr>
          <p:cNvCxnSpPr>
            <a:cxnSpLocks/>
            <a:endCxn id="80" idx="2"/>
          </p:cNvCxnSpPr>
          <p:nvPr/>
        </p:nvCxnSpPr>
        <p:spPr>
          <a:xfrm flipV="1">
            <a:off x="-2435132" y="2527679"/>
            <a:ext cx="463223" cy="172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호 43">
            <a:extLst>
              <a:ext uri="{FF2B5EF4-FFF2-40B4-BE49-F238E27FC236}">
                <a16:creationId xmlns:a16="http://schemas.microsoft.com/office/drawing/2014/main" id="{88A151DD-6B81-2A0B-AD92-BB357AFF67F0}"/>
              </a:ext>
            </a:extLst>
          </p:cNvPr>
          <p:cNvSpPr/>
          <p:nvPr/>
        </p:nvSpPr>
        <p:spPr>
          <a:xfrm rot="5400000">
            <a:off x="-2143457" y="2273238"/>
            <a:ext cx="548883" cy="548883"/>
          </a:xfrm>
          <a:prstGeom prst="arc">
            <a:avLst>
              <a:gd name="adj1" fmla="val 5680887"/>
              <a:gd name="adj2" fmla="val 8577552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103A312A-94F1-CDE5-0058-5A7EF30FCE20}"/>
              </a:ext>
            </a:extLst>
          </p:cNvPr>
          <p:cNvCxnSpPr>
            <a:cxnSpLocks/>
          </p:cNvCxnSpPr>
          <p:nvPr/>
        </p:nvCxnSpPr>
        <p:spPr>
          <a:xfrm>
            <a:off x="-4185782" y="3121493"/>
            <a:ext cx="2842657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직선 연결선[R] 176">
            <a:extLst>
              <a:ext uri="{FF2B5EF4-FFF2-40B4-BE49-F238E27FC236}">
                <a16:creationId xmlns:a16="http://schemas.microsoft.com/office/drawing/2014/main" id="{DA3DE074-50FA-641C-3674-A8404483A5A2}"/>
              </a:ext>
            </a:extLst>
          </p:cNvPr>
          <p:cNvCxnSpPr>
            <a:cxnSpLocks/>
          </p:cNvCxnSpPr>
          <p:nvPr/>
        </p:nvCxnSpPr>
        <p:spPr>
          <a:xfrm>
            <a:off x="-4212628" y="3309957"/>
            <a:ext cx="235271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연결선[R] 179">
            <a:extLst>
              <a:ext uri="{FF2B5EF4-FFF2-40B4-BE49-F238E27FC236}">
                <a16:creationId xmlns:a16="http://schemas.microsoft.com/office/drawing/2014/main" id="{36FFD123-247F-0B3E-4B49-2BB7170CDF94}"/>
              </a:ext>
            </a:extLst>
          </p:cNvPr>
          <p:cNvCxnSpPr>
            <a:cxnSpLocks/>
            <a:endCxn id="184" idx="1"/>
          </p:cNvCxnSpPr>
          <p:nvPr/>
        </p:nvCxnSpPr>
        <p:spPr>
          <a:xfrm>
            <a:off x="-3376415" y="3891252"/>
            <a:ext cx="247550" cy="926989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연결선[R] 180">
            <a:extLst>
              <a:ext uri="{FF2B5EF4-FFF2-40B4-BE49-F238E27FC236}">
                <a16:creationId xmlns:a16="http://schemas.microsoft.com/office/drawing/2014/main" id="{801D02CF-F7A3-345E-5999-47F41A7497CE}"/>
              </a:ext>
            </a:extLst>
          </p:cNvPr>
          <p:cNvCxnSpPr>
            <a:cxnSpLocks/>
            <a:endCxn id="186" idx="7"/>
          </p:cNvCxnSpPr>
          <p:nvPr/>
        </p:nvCxnSpPr>
        <p:spPr>
          <a:xfrm flipH="1">
            <a:off x="-4015844" y="4091733"/>
            <a:ext cx="709633" cy="81676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직선 연결선[R] 181">
            <a:extLst>
              <a:ext uri="{FF2B5EF4-FFF2-40B4-BE49-F238E27FC236}">
                <a16:creationId xmlns:a16="http://schemas.microsoft.com/office/drawing/2014/main" id="{1CC3C154-94C0-54A6-B86A-7F28D92BD508}"/>
              </a:ext>
            </a:extLst>
          </p:cNvPr>
          <p:cNvCxnSpPr>
            <a:cxnSpLocks/>
            <a:endCxn id="189" idx="1"/>
          </p:cNvCxnSpPr>
          <p:nvPr/>
        </p:nvCxnSpPr>
        <p:spPr>
          <a:xfrm>
            <a:off x="-2410634" y="3682520"/>
            <a:ext cx="459057" cy="1225973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연결선[R] 182">
            <a:extLst>
              <a:ext uri="{FF2B5EF4-FFF2-40B4-BE49-F238E27FC236}">
                <a16:creationId xmlns:a16="http://schemas.microsoft.com/office/drawing/2014/main" id="{1DC5352B-829A-34C2-2134-5BB859462AD2}"/>
              </a:ext>
            </a:extLst>
          </p:cNvPr>
          <p:cNvCxnSpPr>
            <a:cxnSpLocks/>
          </p:cNvCxnSpPr>
          <p:nvPr/>
        </p:nvCxnSpPr>
        <p:spPr>
          <a:xfrm>
            <a:off x="-3297185" y="4090673"/>
            <a:ext cx="104346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타원 183">
            <a:extLst>
              <a:ext uri="{FF2B5EF4-FFF2-40B4-BE49-F238E27FC236}">
                <a16:creationId xmlns:a16="http://schemas.microsoft.com/office/drawing/2014/main" id="{19E07F77-F9EB-1DC2-6CC7-A6BAFF120B22}"/>
              </a:ext>
            </a:extLst>
          </p:cNvPr>
          <p:cNvSpPr/>
          <p:nvPr/>
        </p:nvSpPr>
        <p:spPr>
          <a:xfrm>
            <a:off x="-3175834" y="4771272"/>
            <a:ext cx="320725" cy="320725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6CACDFA7-C659-2694-3520-974AF295E4E3}"/>
              </a:ext>
            </a:extLst>
          </p:cNvPr>
          <p:cNvSpPr/>
          <p:nvPr/>
        </p:nvSpPr>
        <p:spPr>
          <a:xfrm>
            <a:off x="-4445056" y="4573005"/>
            <a:ext cx="760252" cy="760252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7ABFDC30-4F76-9A93-E8B3-AB07A24BB630}"/>
              </a:ext>
            </a:extLst>
          </p:cNvPr>
          <p:cNvSpPr/>
          <p:nvPr/>
        </p:nvSpPr>
        <p:spPr>
          <a:xfrm>
            <a:off x="-4134349" y="4888161"/>
            <a:ext cx="138837" cy="13883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87" name="직선 연결선[R] 186">
            <a:extLst>
              <a:ext uri="{FF2B5EF4-FFF2-40B4-BE49-F238E27FC236}">
                <a16:creationId xmlns:a16="http://schemas.microsoft.com/office/drawing/2014/main" id="{3B2BB782-EEA3-50DA-AA6E-011F426BC384}"/>
              </a:ext>
            </a:extLst>
          </p:cNvPr>
          <p:cNvCxnSpPr>
            <a:cxnSpLocks/>
            <a:stCxn id="184" idx="2"/>
            <a:endCxn id="186" idx="6"/>
          </p:cNvCxnSpPr>
          <p:nvPr/>
        </p:nvCxnSpPr>
        <p:spPr>
          <a:xfrm flipH="1">
            <a:off x="-3995512" y="4931635"/>
            <a:ext cx="819678" cy="2594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8" name="타원 187">
            <a:extLst>
              <a:ext uri="{FF2B5EF4-FFF2-40B4-BE49-F238E27FC236}">
                <a16:creationId xmlns:a16="http://schemas.microsoft.com/office/drawing/2014/main" id="{F91664D5-FA04-B229-F6B7-351D033A44B0}"/>
              </a:ext>
            </a:extLst>
          </p:cNvPr>
          <p:cNvSpPr/>
          <p:nvPr/>
        </p:nvSpPr>
        <p:spPr>
          <a:xfrm>
            <a:off x="-2282616" y="4573005"/>
            <a:ext cx="760252" cy="760252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BEE95A47-F6F7-5D44-5CBA-F3A9130BCD9E}"/>
              </a:ext>
            </a:extLst>
          </p:cNvPr>
          <p:cNvSpPr/>
          <p:nvPr/>
        </p:nvSpPr>
        <p:spPr>
          <a:xfrm>
            <a:off x="-1971909" y="4888161"/>
            <a:ext cx="138837" cy="13883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0" name="직선 연결선[R] 189">
            <a:extLst>
              <a:ext uri="{FF2B5EF4-FFF2-40B4-BE49-F238E27FC236}">
                <a16:creationId xmlns:a16="http://schemas.microsoft.com/office/drawing/2014/main" id="{D44ABC1F-B480-D2B0-9435-B93409165456}"/>
              </a:ext>
            </a:extLst>
          </p:cNvPr>
          <p:cNvCxnSpPr>
            <a:cxnSpLocks/>
            <a:endCxn id="184" idx="7"/>
          </p:cNvCxnSpPr>
          <p:nvPr/>
        </p:nvCxnSpPr>
        <p:spPr>
          <a:xfrm flipH="1">
            <a:off x="-2902078" y="4315302"/>
            <a:ext cx="738257" cy="502939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직선 연결선[R] 190">
            <a:extLst>
              <a:ext uri="{FF2B5EF4-FFF2-40B4-BE49-F238E27FC236}">
                <a16:creationId xmlns:a16="http://schemas.microsoft.com/office/drawing/2014/main" id="{4F9EF940-7594-5375-340C-CF41554F2E8B}"/>
              </a:ext>
            </a:extLst>
          </p:cNvPr>
          <p:cNvCxnSpPr>
            <a:cxnSpLocks/>
          </p:cNvCxnSpPr>
          <p:nvPr/>
        </p:nvCxnSpPr>
        <p:spPr>
          <a:xfrm>
            <a:off x="-3607770" y="3886004"/>
            <a:ext cx="349133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직선 연결선[R] 191">
            <a:extLst>
              <a:ext uri="{FF2B5EF4-FFF2-40B4-BE49-F238E27FC236}">
                <a16:creationId xmlns:a16="http://schemas.microsoft.com/office/drawing/2014/main" id="{A05D5783-AE66-7623-9C2F-BC512842DD4D}"/>
              </a:ext>
            </a:extLst>
          </p:cNvPr>
          <p:cNvCxnSpPr>
            <a:cxnSpLocks/>
          </p:cNvCxnSpPr>
          <p:nvPr/>
        </p:nvCxnSpPr>
        <p:spPr>
          <a:xfrm>
            <a:off x="-2677391" y="3665727"/>
            <a:ext cx="349133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7F90D3E0-3C66-0454-F669-86CF5F86E53D}"/>
              </a:ext>
            </a:extLst>
          </p:cNvPr>
          <p:cNvCxnSpPr>
            <a:cxnSpLocks/>
          </p:cNvCxnSpPr>
          <p:nvPr/>
        </p:nvCxnSpPr>
        <p:spPr>
          <a:xfrm flipH="1">
            <a:off x="-3021004" y="4670295"/>
            <a:ext cx="11066" cy="52267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직선 연결선[R] 193">
            <a:extLst>
              <a:ext uri="{FF2B5EF4-FFF2-40B4-BE49-F238E27FC236}">
                <a16:creationId xmlns:a16="http://schemas.microsoft.com/office/drawing/2014/main" id="{FC4260B3-D747-2CDA-6D01-C48D55E89B28}"/>
              </a:ext>
            </a:extLst>
          </p:cNvPr>
          <p:cNvCxnSpPr>
            <a:cxnSpLocks/>
          </p:cNvCxnSpPr>
          <p:nvPr/>
        </p:nvCxnSpPr>
        <p:spPr>
          <a:xfrm>
            <a:off x="-3090119" y="4670295"/>
            <a:ext cx="160362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직선 연결선[R] 194">
            <a:extLst>
              <a:ext uri="{FF2B5EF4-FFF2-40B4-BE49-F238E27FC236}">
                <a16:creationId xmlns:a16="http://schemas.microsoft.com/office/drawing/2014/main" id="{8C98949E-AB39-444B-A0BA-1C2453342C2F}"/>
              </a:ext>
            </a:extLst>
          </p:cNvPr>
          <p:cNvCxnSpPr>
            <a:cxnSpLocks/>
          </p:cNvCxnSpPr>
          <p:nvPr/>
        </p:nvCxnSpPr>
        <p:spPr>
          <a:xfrm>
            <a:off x="-3103934" y="5192973"/>
            <a:ext cx="160362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6" name="타원 195">
            <a:extLst>
              <a:ext uri="{FF2B5EF4-FFF2-40B4-BE49-F238E27FC236}">
                <a16:creationId xmlns:a16="http://schemas.microsoft.com/office/drawing/2014/main" id="{117FC745-187A-EF9C-C651-D89DAB7F76A7}"/>
              </a:ext>
            </a:extLst>
          </p:cNvPr>
          <p:cNvSpPr/>
          <p:nvPr/>
        </p:nvSpPr>
        <p:spPr>
          <a:xfrm>
            <a:off x="-4391845" y="4618594"/>
            <a:ext cx="669073" cy="669073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981387BB-D7EF-0E56-D38E-CADFFB2EDC13}"/>
              </a:ext>
            </a:extLst>
          </p:cNvPr>
          <p:cNvSpPr/>
          <p:nvPr/>
        </p:nvSpPr>
        <p:spPr>
          <a:xfrm>
            <a:off x="-2234372" y="4618594"/>
            <a:ext cx="669073" cy="669073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98" name="직선 연결선[R] 197">
            <a:extLst>
              <a:ext uri="{FF2B5EF4-FFF2-40B4-BE49-F238E27FC236}">
                <a16:creationId xmlns:a16="http://schemas.microsoft.com/office/drawing/2014/main" id="{F072A1C8-3664-B890-D86E-DD79FBFC7743}"/>
              </a:ext>
            </a:extLst>
          </p:cNvPr>
          <p:cNvCxnSpPr>
            <a:cxnSpLocks/>
            <a:endCxn id="189" idx="2"/>
          </p:cNvCxnSpPr>
          <p:nvPr/>
        </p:nvCxnSpPr>
        <p:spPr>
          <a:xfrm flipV="1">
            <a:off x="-2435132" y="4957580"/>
            <a:ext cx="463223" cy="172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9" name="호 198">
            <a:extLst>
              <a:ext uri="{FF2B5EF4-FFF2-40B4-BE49-F238E27FC236}">
                <a16:creationId xmlns:a16="http://schemas.microsoft.com/office/drawing/2014/main" id="{30E4C2EC-FC63-16A9-D6EC-5C1B522277DF}"/>
              </a:ext>
            </a:extLst>
          </p:cNvPr>
          <p:cNvSpPr/>
          <p:nvPr/>
        </p:nvSpPr>
        <p:spPr>
          <a:xfrm rot="5400000">
            <a:off x="-2143457" y="4703139"/>
            <a:ext cx="548883" cy="548883"/>
          </a:xfrm>
          <a:prstGeom prst="arc">
            <a:avLst>
              <a:gd name="adj1" fmla="val 5680887"/>
              <a:gd name="adj2" fmla="val 8577552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211" name="직선 연결선[R] 210">
            <a:extLst>
              <a:ext uri="{FF2B5EF4-FFF2-40B4-BE49-F238E27FC236}">
                <a16:creationId xmlns:a16="http://schemas.microsoft.com/office/drawing/2014/main" id="{F84E48F7-04FC-0E71-E639-E1571935CE26}"/>
              </a:ext>
            </a:extLst>
          </p:cNvPr>
          <p:cNvCxnSpPr>
            <a:cxnSpLocks/>
          </p:cNvCxnSpPr>
          <p:nvPr/>
        </p:nvCxnSpPr>
        <p:spPr>
          <a:xfrm flipH="1" flipV="1">
            <a:off x="-3944561" y="5446651"/>
            <a:ext cx="1004" cy="35006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4" name="직선 연결선[R] 213">
            <a:extLst>
              <a:ext uri="{FF2B5EF4-FFF2-40B4-BE49-F238E27FC236}">
                <a16:creationId xmlns:a16="http://schemas.microsoft.com/office/drawing/2014/main" id="{DC748850-EA5B-9968-70FF-BBEBEB2C2288}"/>
              </a:ext>
            </a:extLst>
          </p:cNvPr>
          <p:cNvCxnSpPr>
            <a:cxnSpLocks/>
          </p:cNvCxnSpPr>
          <p:nvPr/>
        </p:nvCxnSpPr>
        <p:spPr>
          <a:xfrm flipH="1" flipV="1">
            <a:off x="-3759062" y="5479450"/>
            <a:ext cx="3846" cy="2043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직선 연결선[R] 218">
            <a:extLst>
              <a:ext uri="{FF2B5EF4-FFF2-40B4-BE49-F238E27FC236}">
                <a16:creationId xmlns:a16="http://schemas.microsoft.com/office/drawing/2014/main" id="{B60C57E3-8198-ED00-7A24-E4DA37E4CCBC}"/>
              </a:ext>
            </a:extLst>
          </p:cNvPr>
          <p:cNvCxnSpPr>
            <a:cxnSpLocks/>
          </p:cNvCxnSpPr>
          <p:nvPr/>
        </p:nvCxnSpPr>
        <p:spPr>
          <a:xfrm flipH="1">
            <a:off x="-4248595" y="6252023"/>
            <a:ext cx="945507" cy="471733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직선 연결선[R] 219">
            <a:extLst>
              <a:ext uri="{FF2B5EF4-FFF2-40B4-BE49-F238E27FC236}">
                <a16:creationId xmlns:a16="http://schemas.microsoft.com/office/drawing/2014/main" id="{4693AD12-C0CD-50BA-A53D-A203A8656FB2}"/>
              </a:ext>
            </a:extLst>
          </p:cNvPr>
          <p:cNvCxnSpPr>
            <a:cxnSpLocks/>
          </p:cNvCxnSpPr>
          <p:nvPr/>
        </p:nvCxnSpPr>
        <p:spPr>
          <a:xfrm flipH="1">
            <a:off x="-3146222" y="6299678"/>
            <a:ext cx="653751" cy="3261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직선 연결선[R] 224">
            <a:extLst>
              <a:ext uri="{FF2B5EF4-FFF2-40B4-BE49-F238E27FC236}">
                <a16:creationId xmlns:a16="http://schemas.microsoft.com/office/drawing/2014/main" id="{12DCD4C3-4215-A33A-08A5-898342F0AFE4}"/>
              </a:ext>
            </a:extLst>
          </p:cNvPr>
          <p:cNvCxnSpPr>
            <a:cxnSpLocks/>
          </p:cNvCxnSpPr>
          <p:nvPr/>
        </p:nvCxnSpPr>
        <p:spPr>
          <a:xfrm flipH="1">
            <a:off x="-2238145" y="6252023"/>
            <a:ext cx="738257" cy="502939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직선 연결선[R] 221">
            <a:extLst>
              <a:ext uri="{FF2B5EF4-FFF2-40B4-BE49-F238E27FC236}">
                <a16:creationId xmlns:a16="http://schemas.microsoft.com/office/drawing/2014/main" id="{DD968E6C-4095-EB7C-703B-5B929B4B5F00}"/>
              </a:ext>
            </a:extLst>
          </p:cNvPr>
          <p:cNvCxnSpPr>
            <a:cxnSpLocks/>
            <a:stCxn id="216" idx="3"/>
            <a:endCxn id="16" idx="3"/>
          </p:cNvCxnSpPr>
          <p:nvPr/>
        </p:nvCxnSpPr>
        <p:spPr>
          <a:xfrm>
            <a:off x="480302" y="1050037"/>
            <a:ext cx="8018058" cy="2230"/>
          </a:xfrm>
          <a:prstGeom prst="line">
            <a:avLst/>
          </a:prstGeom>
          <a:ln>
            <a:solidFill>
              <a:schemeClr val="dk1">
                <a:alpha val="41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3D4CAEE3-3414-B197-74F7-AE407AAF5E26}"/>
              </a:ext>
            </a:extLst>
          </p:cNvPr>
          <p:cNvCxnSpPr>
            <a:cxnSpLocks/>
            <a:endCxn id="142" idx="3"/>
          </p:cNvCxnSpPr>
          <p:nvPr/>
        </p:nvCxnSpPr>
        <p:spPr>
          <a:xfrm flipV="1">
            <a:off x="480302" y="1829673"/>
            <a:ext cx="8525642" cy="7764"/>
          </a:xfrm>
          <a:prstGeom prst="line">
            <a:avLst/>
          </a:prstGeom>
          <a:ln>
            <a:solidFill>
              <a:schemeClr val="dk1">
                <a:alpha val="41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9A4849DC-2C8A-4255-58AA-1E08B2AD6AEA}"/>
              </a:ext>
            </a:extLst>
          </p:cNvPr>
          <p:cNvCxnSpPr>
            <a:cxnSpLocks/>
            <a:endCxn id="134" idx="3"/>
          </p:cNvCxnSpPr>
          <p:nvPr/>
        </p:nvCxnSpPr>
        <p:spPr>
          <a:xfrm flipV="1">
            <a:off x="480302" y="2472935"/>
            <a:ext cx="8351075" cy="24902"/>
          </a:xfrm>
          <a:prstGeom prst="line">
            <a:avLst/>
          </a:prstGeom>
          <a:ln>
            <a:solidFill>
              <a:schemeClr val="dk1">
                <a:alpha val="41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4057F04-C160-1D55-7441-E3D5F90D4CD5}"/>
              </a:ext>
            </a:extLst>
          </p:cNvPr>
          <p:cNvSpPr txBox="1"/>
          <p:nvPr/>
        </p:nvSpPr>
        <p:spPr>
          <a:xfrm>
            <a:off x="1826685" y="929156"/>
            <a:ext cx="1048942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600" spc="-40" dirty="0">
                <a:latin typeface="+mn-ea"/>
              </a:rPr>
              <a:t>FR</a:t>
            </a:r>
            <a:r>
              <a:rPr kumimoji="1" lang="en-US" altLang="ko-Kore-KR" sz="1600" spc="-40" baseline="-25000" dirty="0">
                <a:latin typeface="+mn-ea"/>
              </a:rPr>
              <a:t>1 </a:t>
            </a:r>
            <a:r>
              <a:rPr kumimoji="1" lang="en-US" altLang="ko-Kore-KR" sz="1600" spc="-40" dirty="0">
                <a:latin typeface="+mn-ea"/>
              </a:rPr>
              <a:t>(</a:t>
            </a:r>
            <a:r>
              <a:rPr kumimoji="1" lang="ko-Kore-KR" altLang="en-US" sz="1600" spc="-40" dirty="0">
                <a:latin typeface="+mn-ea"/>
              </a:rPr>
              <a:t>조향성</a:t>
            </a:r>
            <a:r>
              <a:rPr kumimoji="1" lang="en-US" altLang="ko-Kore-KR" sz="1600" spc="-40" dirty="0">
                <a:latin typeface="+mn-ea"/>
              </a:rPr>
              <a:t>)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29B9C6-1ABD-9287-F05B-9FEBC51D8EC8}"/>
              </a:ext>
            </a:extLst>
          </p:cNvPr>
          <p:cNvSpPr txBox="1"/>
          <p:nvPr/>
        </p:nvSpPr>
        <p:spPr>
          <a:xfrm>
            <a:off x="4647219" y="929156"/>
            <a:ext cx="1048942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600" spc="-40" dirty="0">
                <a:latin typeface="+mn-ea"/>
              </a:rPr>
              <a:t>FR</a:t>
            </a:r>
            <a:r>
              <a:rPr kumimoji="1" lang="en-US" altLang="ko-KR" sz="1600" spc="-40" baseline="-25000" dirty="0">
                <a:latin typeface="+mn-ea"/>
              </a:rPr>
              <a:t>2</a:t>
            </a:r>
            <a:r>
              <a:rPr kumimoji="1" lang="en-US" altLang="ko-Kore-KR" sz="1600" spc="-40" baseline="-25000" dirty="0">
                <a:latin typeface="+mn-ea"/>
              </a:rPr>
              <a:t> </a:t>
            </a:r>
            <a:r>
              <a:rPr kumimoji="1" lang="en-US" altLang="ko-Kore-KR" sz="1600" spc="-40" dirty="0">
                <a:latin typeface="+mn-ea"/>
              </a:rPr>
              <a:t>(</a:t>
            </a:r>
            <a:r>
              <a:rPr kumimoji="1" lang="ko-Kore-KR" altLang="en-US" sz="1600" spc="-40" dirty="0">
                <a:latin typeface="+mn-ea"/>
              </a:rPr>
              <a:t>안전성</a:t>
            </a:r>
            <a:r>
              <a:rPr kumimoji="1" lang="en-US" altLang="ko-Kore-KR" sz="1600" spc="-40" dirty="0">
                <a:latin typeface="+mn-ea"/>
              </a:rPr>
              <a:t>)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CE889D-8DC5-24CE-0755-1728F85222C3}"/>
              </a:ext>
            </a:extLst>
          </p:cNvPr>
          <p:cNvSpPr txBox="1"/>
          <p:nvPr/>
        </p:nvSpPr>
        <p:spPr>
          <a:xfrm>
            <a:off x="7449418" y="929156"/>
            <a:ext cx="1048942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600" spc="-40" dirty="0">
                <a:latin typeface="+mn-ea"/>
              </a:rPr>
              <a:t>FR</a:t>
            </a:r>
            <a:r>
              <a:rPr kumimoji="1" lang="en-US" altLang="ko-KR" sz="1600" spc="-40" baseline="-25000" dirty="0">
                <a:latin typeface="+mn-ea"/>
              </a:rPr>
              <a:t>3</a:t>
            </a:r>
            <a:r>
              <a:rPr kumimoji="1" lang="en-US" altLang="ko-Kore-KR" sz="1600" spc="-40" baseline="-25000" dirty="0">
                <a:latin typeface="+mn-ea"/>
              </a:rPr>
              <a:t> </a:t>
            </a:r>
            <a:r>
              <a:rPr kumimoji="1" lang="en-US" altLang="ko-Kore-KR" sz="1600" spc="-40" dirty="0">
                <a:latin typeface="+mn-ea"/>
              </a:rPr>
              <a:t>(</a:t>
            </a:r>
            <a:r>
              <a:rPr kumimoji="1" lang="ko-Kore-KR" altLang="en-US" sz="1600" spc="-40" dirty="0">
                <a:latin typeface="+mn-ea"/>
              </a:rPr>
              <a:t>가속도</a:t>
            </a:r>
            <a:r>
              <a:rPr kumimoji="1" lang="en-US" altLang="ko-Kore-KR" sz="1600" spc="-40" dirty="0">
                <a:latin typeface="+mn-ea"/>
              </a:rPr>
              <a:t>)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00926A-123A-F11B-C458-276C0DF6B8F6}"/>
              </a:ext>
            </a:extLst>
          </p:cNvPr>
          <p:cNvSpPr txBox="1"/>
          <p:nvPr/>
        </p:nvSpPr>
        <p:spPr>
          <a:xfrm>
            <a:off x="895831" y="1710288"/>
            <a:ext cx="1070806" cy="246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600" spc="-40" dirty="0">
                <a:latin typeface="+mn-ea"/>
              </a:rPr>
              <a:t>Trail </a:t>
            </a:r>
            <a:r>
              <a:rPr kumimoji="1" lang="ko-Kore-KR" altLang="en-US" sz="1600" spc="-40" dirty="0">
                <a:latin typeface="+mn-ea"/>
              </a:rPr>
              <a:t>길이 </a:t>
            </a:r>
            <a:r>
              <a:rPr kumimoji="1" lang="en-US" altLang="ko-Kore-KR" sz="1600" spc="-40" dirty="0">
                <a:latin typeface="+mn-ea"/>
              </a:rPr>
              <a:t>↓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6BEC6B-8051-7B57-18DF-401605274408}"/>
              </a:ext>
            </a:extLst>
          </p:cNvPr>
          <p:cNvSpPr txBox="1"/>
          <p:nvPr/>
        </p:nvSpPr>
        <p:spPr>
          <a:xfrm>
            <a:off x="2734905" y="1710288"/>
            <a:ext cx="1124667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z="1600" spc="-40" dirty="0">
                <a:latin typeface="+mn-ea"/>
              </a:rPr>
              <a:t>휠베이스 </a:t>
            </a:r>
            <a:r>
              <a:rPr kumimoji="1" lang="en-US" altLang="ko-Kore-KR" sz="1600" spc="-40" dirty="0">
                <a:latin typeface="+mn-ea"/>
              </a:rPr>
              <a:t>↓</a:t>
            </a:r>
            <a:r>
              <a:rPr kumimoji="1" lang="ko-Kore-KR" altLang="en-US" sz="1600" spc="-40" dirty="0">
                <a:latin typeface="+mn-ea"/>
              </a:rPr>
              <a:t> 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8EEC8EC0-5D85-A34D-B693-8A142A093E9A}"/>
              </a:ext>
            </a:extLst>
          </p:cNvPr>
          <p:cNvCxnSpPr>
            <a:cxnSpLocks/>
            <a:stCxn id="10" idx="2"/>
            <a:endCxn id="19" idx="0"/>
          </p:cNvCxnSpPr>
          <p:nvPr/>
        </p:nvCxnSpPr>
        <p:spPr>
          <a:xfrm>
            <a:off x="2351156" y="1175377"/>
            <a:ext cx="946083" cy="534911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DF3DEA45-453A-CF04-477C-2B4D87D544CC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 flipH="1">
            <a:off x="1431234" y="1175377"/>
            <a:ext cx="919922" cy="534911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96E5B753-EE65-F340-846D-EDF663A9B14C}"/>
              </a:ext>
            </a:extLst>
          </p:cNvPr>
          <p:cNvCxnSpPr>
            <a:cxnSpLocks/>
            <a:stCxn id="17" idx="2"/>
            <a:endCxn id="107" idx="0"/>
          </p:cNvCxnSpPr>
          <p:nvPr/>
        </p:nvCxnSpPr>
        <p:spPr>
          <a:xfrm flipH="1">
            <a:off x="1035475" y="1956509"/>
            <a:ext cx="395759" cy="465673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194D9637-6CAA-5CF7-8F03-76E7770F7264}"/>
              </a:ext>
            </a:extLst>
          </p:cNvPr>
          <p:cNvSpPr txBox="1"/>
          <p:nvPr/>
        </p:nvSpPr>
        <p:spPr>
          <a:xfrm>
            <a:off x="1547186" y="2402491"/>
            <a:ext cx="508473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600" spc="-40" dirty="0">
                <a:latin typeface="+mn-ea"/>
              </a:rPr>
              <a:t>A-1↓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368DF2-C26C-BEE2-940E-BB1DC46CB0ED}"/>
              </a:ext>
            </a:extLst>
          </p:cNvPr>
          <p:cNvSpPr txBox="1"/>
          <p:nvPr/>
        </p:nvSpPr>
        <p:spPr>
          <a:xfrm>
            <a:off x="788452" y="2422182"/>
            <a:ext cx="494046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600" spc="-40" dirty="0">
                <a:latin typeface="+mn-ea"/>
              </a:rPr>
              <a:t>B-</a:t>
            </a:r>
            <a:r>
              <a:rPr kumimoji="1" lang="en-US" altLang="ko-KR" sz="1600" spc="-40" dirty="0">
                <a:latin typeface="+mn-ea"/>
              </a:rPr>
              <a:t>1</a:t>
            </a:r>
            <a:r>
              <a:rPr kumimoji="1" lang="en-US" altLang="ko-Kore-KR" sz="1600" spc="-40" dirty="0">
                <a:latin typeface="+mn-ea"/>
              </a:rPr>
              <a:t>↑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9893DCA-563C-A1C5-41EC-D156622972E0}"/>
              </a:ext>
            </a:extLst>
          </p:cNvPr>
          <p:cNvSpPr txBox="1"/>
          <p:nvPr/>
        </p:nvSpPr>
        <p:spPr>
          <a:xfrm>
            <a:off x="1547186" y="2717802"/>
            <a:ext cx="508473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600" spc="-40" dirty="0">
                <a:latin typeface="+mn-ea"/>
              </a:rPr>
              <a:t>A-</a:t>
            </a:r>
            <a:r>
              <a:rPr kumimoji="1" lang="en-US" altLang="ko-KR" sz="1600" spc="-40" dirty="0">
                <a:latin typeface="+mn-ea"/>
              </a:rPr>
              <a:t>2</a:t>
            </a:r>
            <a:r>
              <a:rPr kumimoji="1" lang="en-US" altLang="ko-Kore-KR" sz="1600" spc="-40" dirty="0">
                <a:latin typeface="+mn-ea"/>
              </a:rPr>
              <a:t>↓</a:t>
            </a:r>
          </a:p>
        </p:txBody>
      </p:sp>
      <p:cxnSp>
        <p:nvCxnSpPr>
          <p:cNvPr id="117" name="직선 연결선[R] 116">
            <a:extLst>
              <a:ext uri="{FF2B5EF4-FFF2-40B4-BE49-F238E27FC236}">
                <a16:creationId xmlns:a16="http://schemas.microsoft.com/office/drawing/2014/main" id="{C232FABD-2550-B958-842D-FE9B3C6ECD88}"/>
              </a:ext>
            </a:extLst>
          </p:cNvPr>
          <p:cNvCxnSpPr>
            <a:cxnSpLocks/>
            <a:stCxn id="17" idx="2"/>
            <a:endCxn id="106" idx="0"/>
          </p:cNvCxnSpPr>
          <p:nvPr/>
        </p:nvCxnSpPr>
        <p:spPr>
          <a:xfrm>
            <a:off x="1431234" y="1956509"/>
            <a:ext cx="370189" cy="445982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E841CFF3-57D6-52FA-2578-EE7DDBA2BD61}"/>
              </a:ext>
            </a:extLst>
          </p:cNvPr>
          <p:cNvSpPr txBox="1"/>
          <p:nvPr/>
        </p:nvSpPr>
        <p:spPr>
          <a:xfrm>
            <a:off x="3046506" y="2340799"/>
            <a:ext cx="503664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1600" spc="-40" dirty="0">
                <a:latin typeface="+mn-ea"/>
              </a:rPr>
              <a:t>C</a:t>
            </a:r>
            <a:r>
              <a:rPr kumimoji="1" lang="en-US" altLang="ko-Kore-KR" sz="1600" spc="-40" dirty="0">
                <a:latin typeface="+mn-ea"/>
              </a:rPr>
              <a:t>-1↓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85E9816-AED2-0BB1-FA5F-199E9BB95975}"/>
              </a:ext>
            </a:extLst>
          </p:cNvPr>
          <p:cNvSpPr txBox="1"/>
          <p:nvPr/>
        </p:nvSpPr>
        <p:spPr>
          <a:xfrm>
            <a:off x="3046506" y="2680664"/>
            <a:ext cx="479618" cy="2462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ore-KR" sz="1600" spc="-40" dirty="0">
                <a:latin typeface="+mn-ea"/>
              </a:rPr>
              <a:t>E-1↓</a:t>
            </a:r>
            <a:endParaRPr kumimoji="1" lang="ko-Kore-KR" altLang="en-US" sz="1600" spc="-40" dirty="0">
              <a:latin typeface="+mn-ea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41E3336D-7D54-160D-A291-09BED4641FA4}"/>
              </a:ext>
            </a:extLst>
          </p:cNvPr>
          <p:cNvCxnSpPr>
            <a:cxnSpLocks/>
            <a:stCxn id="19" idx="2"/>
            <a:endCxn id="120" idx="0"/>
          </p:cNvCxnSpPr>
          <p:nvPr/>
        </p:nvCxnSpPr>
        <p:spPr>
          <a:xfrm>
            <a:off x="3297239" y="1956509"/>
            <a:ext cx="1099" cy="384290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B0A9D417-264C-9C07-2733-289AA4EAEAAF}"/>
              </a:ext>
            </a:extLst>
          </p:cNvPr>
          <p:cNvSpPr txBox="1"/>
          <p:nvPr/>
        </p:nvSpPr>
        <p:spPr>
          <a:xfrm>
            <a:off x="4350464" y="2348966"/>
            <a:ext cx="503664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600" spc="-40" dirty="0">
                <a:latin typeface="+mn-ea"/>
              </a:rPr>
              <a:t>C-1↓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FED01C3-ACBD-7F93-D5FC-EE91849992DE}"/>
              </a:ext>
            </a:extLst>
          </p:cNvPr>
          <p:cNvSpPr txBox="1"/>
          <p:nvPr/>
        </p:nvSpPr>
        <p:spPr>
          <a:xfrm>
            <a:off x="4350664" y="2652081"/>
            <a:ext cx="521297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ore-KR" sz="1600" spc="-40" dirty="0">
                <a:latin typeface="+mn-ea"/>
              </a:rPr>
              <a:t>D-1↑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E4DA768-2F2D-1BFE-DEFA-462504E12C05}"/>
              </a:ext>
            </a:extLst>
          </p:cNvPr>
          <p:cNvSpPr txBox="1"/>
          <p:nvPr/>
        </p:nvSpPr>
        <p:spPr>
          <a:xfrm>
            <a:off x="4350464" y="2948059"/>
            <a:ext cx="503664" cy="2545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sz="1600" spc="-40" dirty="0">
                <a:latin typeface="+mn-ea"/>
              </a:rPr>
              <a:t>E-1↑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2BB439E-0B47-2309-CA60-03A0DE8A3088}"/>
              </a:ext>
            </a:extLst>
          </p:cNvPr>
          <p:cNvSpPr txBox="1"/>
          <p:nvPr/>
        </p:nvSpPr>
        <p:spPr>
          <a:xfrm>
            <a:off x="5449402" y="1712173"/>
            <a:ext cx="1003801" cy="246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ko-Kore-KR" sz="1600" i="1" spc="-40" dirty="0">
                <a:latin typeface="+mn-ea"/>
              </a:rPr>
              <a:t>Trail</a:t>
            </a:r>
            <a:r>
              <a:rPr kumimoji="1" lang="ko-Kore-KR" altLang="en-US" sz="1600" i="1" spc="-40" dirty="0">
                <a:latin typeface="+mn-ea"/>
              </a:rPr>
              <a:t>길이 </a:t>
            </a:r>
            <a:r>
              <a:rPr kumimoji="1" lang="en-US" altLang="ko-Kore-KR" sz="1600" i="1" spc="-40" dirty="0">
                <a:latin typeface="+mn-ea"/>
              </a:rPr>
              <a:t>↑</a:t>
            </a:r>
            <a:endParaRPr kumimoji="1" lang="ko-Kore-KR" altLang="en-US" sz="1600" i="1" spc="-40" dirty="0">
              <a:latin typeface="+mn-ea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CCB9F43-15BB-DF17-03AF-6002C77073FA}"/>
              </a:ext>
            </a:extLst>
          </p:cNvPr>
          <p:cNvSpPr txBox="1"/>
          <p:nvPr/>
        </p:nvSpPr>
        <p:spPr>
          <a:xfrm>
            <a:off x="4086542" y="1712173"/>
            <a:ext cx="1040670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ko-Kore-KR" sz="1600" i="1" spc="-40" dirty="0">
                <a:latin typeface="+mn-ea"/>
              </a:rPr>
              <a:t>BB drop </a:t>
            </a:r>
            <a:r>
              <a:rPr kumimoji="1" lang="en-US" altLang="ko-Kore-KR" sz="1600" spc="-40" dirty="0">
                <a:latin typeface="+mn-ea"/>
              </a:rPr>
              <a:t>↓</a:t>
            </a:r>
            <a:r>
              <a:rPr kumimoji="1" lang="en-US" altLang="ko-Kore-KR" sz="1600" i="1" spc="-40" dirty="0">
                <a:latin typeface="+mn-ea"/>
              </a:rPr>
              <a:t> </a:t>
            </a:r>
            <a:endParaRPr kumimoji="1" lang="ko-Kore-KR" altLang="en-US" sz="1600" i="1" spc="-40" dirty="0">
              <a:latin typeface="+mn-ea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BA7BEAD-C909-ED99-A801-4F3F37AF56EF}"/>
              </a:ext>
            </a:extLst>
          </p:cNvPr>
          <p:cNvSpPr txBox="1"/>
          <p:nvPr/>
        </p:nvSpPr>
        <p:spPr>
          <a:xfrm>
            <a:off x="5691640" y="2349824"/>
            <a:ext cx="508473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600" spc="-40" dirty="0">
                <a:latin typeface="+mn-ea"/>
              </a:rPr>
              <a:t>A-1↑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11E07FEB-486C-CD9F-3DB4-564F2204FEB4}"/>
              </a:ext>
            </a:extLst>
          </p:cNvPr>
          <p:cNvSpPr txBox="1"/>
          <p:nvPr/>
        </p:nvSpPr>
        <p:spPr>
          <a:xfrm>
            <a:off x="8322904" y="2349824"/>
            <a:ext cx="508473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600" spc="-40" dirty="0">
                <a:latin typeface="+mn-ea"/>
              </a:rPr>
              <a:t>A-1↓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2675164-E28A-2AF3-CB55-3320B83A9DF7}"/>
              </a:ext>
            </a:extLst>
          </p:cNvPr>
          <p:cNvSpPr txBox="1"/>
          <p:nvPr/>
        </p:nvSpPr>
        <p:spPr>
          <a:xfrm>
            <a:off x="7147724" y="2369515"/>
            <a:ext cx="642484" cy="492443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600" spc="-40" dirty="0">
                <a:latin typeface="+mn-ea"/>
              </a:rPr>
              <a:t>A-3 ↑ </a:t>
            </a:r>
          </a:p>
          <a:p>
            <a:pPr algn="l"/>
            <a:r>
              <a:rPr kumimoji="1" lang="en-US" altLang="ko-Kore-KR" sz="1600" spc="-40" dirty="0">
                <a:latin typeface="+mn-ea"/>
              </a:rPr>
              <a:t>F-1 ↑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6B0AE4C-44B4-DAC5-7A7B-C81041CF4D6C}"/>
              </a:ext>
            </a:extLst>
          </p:cNvPr>
          <p:cNvSpPr txBox="1"/>
          <p:nvPr/>
        </p:nvSpPr>
        <p:spPr>
          <a:xfrm>
            <a:off x="8322904" y="2654624"/>
            <a:ext cx="503664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600" spc="-40" dirty="0">
                <a:latin typeface="+mn-ea"/>
              </a:rPr>
              <a:t>C-1↓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4CF216A-3F54-EFF5-3793-4CA44F591015}"/>
              </a:ext>
            </a:extLst>
          </p:cNvPr>
          <p:cNvSpPr txBox="1"/>
          <p:nvPr/>
        </p:nvSpPr>
        <p:spPr>
          <a:xfrm>
            <a:off x="7099250" y="1706562"/>
            <a:ext cx="729367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600" spc="-40" dirty="0">
                <a:latin typeface="+mn-ea"/>
              </a:rPr>
              <a:t>Power↑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C452A4B-15D8-058D-0441-139C81EB1191}"/>
              </a:ext>
            </a:extLst>
          </p:cNvPr>
          <p:cNvSpPr txBox="1"/>
          <p:nvPr/>
        </p:nvSpPr>
        <p:spPr>
          <a:xfrm>
            <a:off x="8148337" y="1706562"/>
            <a:ext cx="857607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z="1600" spc="-40" dirty="0">
                <a:latin typeface="+mn-ea"/>
              </a:rPr>
              <a:t>제어비</a:t>
            </a:r>
            <a:r>
              <a:rPr kumimoji="1" lang="en-US" altLang="ko-Kore-KR" sz="1600" spc="-40" dirty="0">
                <a:latin typeface="+mn-ea"/>
              </a:rPr>
              <a:t>↑</a:t>
            </a:r>
            <a:r>
              <a:rPr kumimoji="1" lang="ko-Kore-KR" altLang="en-US" sz="1600" spc="-40" dirty="0">
                <a:latin typeface="+mn-ea"/>
              </a:rPr>
              <a:t> </a:t>
            </a:r>
          </a:p>
        </p:txBody>
      </p: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F6BBC565-25C6-AC6C-69AA-BBD7BD2662D7}"/>
              </a:ext>
            </a:extLst>
          </p:cNvPr>
          <p:cNvCxnSpPr>
            <a:cxnSpLocks/>
            <a:stCxn id="130" idx="2"/>
            <a:endCxn id="126" idx="0"/>
          </p:cNvCxnSpPr>
          <p:nvPr/>
        </p:nvCxnSpPr>
        <p:spPr>
          <a:xfrm flipH="1">
            <a:off x="4602296" y="1958394"/>
            <a:ext cx="4581" cy="390572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E9535066-F572-748D-E066-B1E23A2E8052}"/>
              </a:ext>
            </a:extLst>
          </p:cNvPr>
          <p:cNvCxnSpPr>
            <a:cxnSpLocks/>
            <a:stCxn id="129" idx="2"/>
            <a:endCxn id="133" idx="0"/>
          </p:cNvCxnSpPr>
          <p:nvPr/>
        </p:nvCxnSpPr>
        <p:spPr>
          <a:xfrm flipH="1">
            <a:off x="5945877" y="1958394"/>
            <a:ext cx="5426" cy="391430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5FE0ADF6-4DC8-3861-AC8B-AF8525A01979}"/>
              </a:ext>
            </a:extLst>
          </p:cNvPr>
          <p:cNvCxnSpPr>
            <a:cxnSpLocks/>
            <a:stCxn id="139" idx="2"/>
            <a:endCxn id="135" idx="0"/>
          </p:cNvCxnSpPr>
          <p:nvPr/>
        </p:nvCxnSpPr>
        <p:spPr>
          <a:xfrm>
            <a:off x="7463934" y="1952783"/>
            <a:ext cx="5032" cy="416732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44F533ED-3F7E-CDC8-1331-9DCAF36316C2}"/>
              </a:ext>
            </a:extLst>
          </p:cNvPr>
          <p:cNvCxnSpPr>
            <a:cxnSpLocks/>
            <a:stCxn id="142" idx="2"/>
            <a:endCxn id="134" idx="0"/>
          </p:cNvCxnSpPr>
          <p:nvPr/>
        </p:nvCxnSpPr>
        <p:spPr>
          <a:xfrm>
            <a:off x="8577141" y="1952783"/>
            <a:ext cx="0" cy="397041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직선 연결선[R] 200">
            <a:extLst>
              <a:ext uri="{FF2B5EF4-FFF2-40B4-BE49-F238E27FC236}">
                <a16:creationId xmlns:a16="http://schemas.microsoft.com/office/drawing/2014/main" id="{FAF01EF3-C7D1-DB48-6DD3-8D72E073D8FB}"/>
              </a:ext>
            </a:extLst>
          </p:cNvPr>
          <p:cNvCxnSpPr>
            <a:cxnSpLocks/>
            <a:stCxn id="14" idx="2"/>
            <a:endCxn id="129" idx="0"/>
          </p:cNvCxnSpPr>
          <p:nvPr/>
        </p:nvCxnSpPr>
        <p:spPr>
          <a:xfrm>
            <a:off x="5171690" y="1175377"/>
            <a:ext cx="779613" cy="536796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직선 연결선[R] 203">
            <a:extLst>
              <a:ext uri="{FF2B5EF4-FFF2-40B4-BE49-F238E27FC236}">
                <a16:creationId xmlns:a16="http://schemas.microsoft.com/office/drawing/2014/main" id="{1A354CB9-3465-A771-F132-F4B2261B9ABD}"/>
              </a:ext>
            </a:extLst>
          </p:cNvPr>
          <p:cNvCxnSpPr>
            <a:cxnSpLocks/>
            <a:stCxn id="14" idx="2"/>
            <a:endCxn id="130" idx="0"/>
          </p:cNvCxnSpPr>
          <p:nvPr/>
        </p:nvCxnSpPr>
        <p:spPr>
          <a:xfrm flipH="1">
            <a:off x="4606877" y="1175377"/>
            <a:ext cx="564813" cy="536796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연결선[R] 206">
            <a:extLst>
              <a:ext uri="{FF2B5EF4-FFF2-40B4-BE49-F238E27FC236}">
                <a16:creationId xmlns:a16="http://schemas.microsoft.com/office/drawing/2014/main" id="{C07A6AE5-1951-9407-2A44-A9260E9F414A}"/>
              </a:ext>
            </a:extLst>
          </p:cNvPr>
          <p:cNvCxnSpPr>
            <a:cxnSpLocks/>
            <a:stCxn id="16" idx="2"/>
            <a:endCxn id="139" idx="0"/>
          </p:cNvCxnSpPr>
          <p:nvPr/>
        </p:nvCxnSpPr>
        <p:spPr>
          <a:xfrm flipH="1">
            <a:off x="7463934" y="1175377"/>
            <a:ext cx="509955" cy="531185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연결선[R] 209">
            <a:extLst>
              <a:ext uri="{FF2B5EF4-FFF2-40B4-BE49-F238E27FC236}">
                <a16:creationId xmlns:a16="http://schemas.microsoft.com/office/drawing/2014/main" id="{E690DD32-DCB0-B434-3B89-48C0BCA03C7F}"/>
              </a:ext>
            </a:extLst>
          </p:cNvPr>
          <p:cNvCxnSpPr>
            <a:cxnSpLocks/>
            <a:stCxn id="16" idx="2"/>
            <a:endCxn id="142" idx="0"/>
          </p:cNvCxnSpPr>
          <p:nvPr/>
        </p:nvCxnSpPr>
        <p:spPr>
          <a:xfrm>
            <a:off x="7973889" y="1175377"/>
            <a:ext cx="603252" cy="531185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F4F2A6FF-FB21-6357-C557-DF6527ED322F}"/>
              </a:ext>
            </a:extLst>
          </p:cNvPr>
          <p:cNvSpPr txBox="1"/>
          <p:nvPr/>
        </p:nvSpPr>
        <p:spPr>
          <a:xfrm>
            <a:off x="234081" y="926926"/>
            <a:ext cx="246221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sz="1600" spc="-40" dirty="0">
                <a:latin typeface="+mn-ea"/>
              </a:rPr>
              <a:t>FR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4202BD21-1010-FD06-27BF-D0203ADA51CC}"/>
              </a:ext>
            </a:extLst>
          </p:cNvPr>
          <p:cNvSpPr txBox="1"/>
          <p:nvPr/>
        </p:nvSpPr>
        <p:spPr>
          <a:xfrm>
            <a:off x="29850" y="1689167"/>
            <a:ext cx="654682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sz="1600" spc="-40" dirty="0">
                <a:latin typeface="+mn-ea"/>
              </a:rPr>
              <a:t>Means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2852830D-C122-C8FC-E277-293B79657B98}"/>
              </a:ext>
            </a:extLst>
          </p:cNvPr>
          <p:cNvSpPr txBox="1"/>
          <p:nvPr/>
        </p:nvSpPr>
        <p:spPr>
          <a:xfrm>
            <a:off x="29850" y="2375354"/>
            <a:ext cx="654682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sz="1600" spc="-40" dirty="0">
                <a:latin typeface="+mn-ea"/>
              </a:rPr>
              <a:t>DPs</a:t>
            </a:r>
            <a:endParaRPr kumimoji="1" lang="ko-Kore-KR" altLang="en-US" sz="1600" spc="-40" dirty="0">
              <a:latin typeface="+mn-ea"/>
            </a:endParaRPr>
          </a:p>
        </p:txBody>
      </p:sp>
      <p:cxnSp>
        <p:nvCxnSpPr>
          <p:cNvPr id="233" name="꺾인 연결선[E] 232">
            <a:extLst>
              <a:ext uri="{FF2B5EF4-FFF2-40B4-BE49-F238E27FC236}">
                <a16:creationId xmlns:a16="http://schemas.microsoft.com/office/drawing/2014/main" id="{69AB20F7-5589-6163-0BCB-3CCD5B840FFE}"/>
              </a:ext>
            </a:extLst>
          </p:cNvPr>
          <p:cNvCxnSpPr>
            <a:cxnSpLocks/>
            <a:stCxn id="270" idx="3"/>
            <a:endCxn id="240" idx="4"/>
          </p:cNvCxnSpPr>
          <p:nvPr/>
        </p:nvCxnSpPr>
        <p:spPr>
          <a:xfrm rot="5400000" flipH="1" flipV="1">
            <a:off x="3513767" y="1363450"/>
            <a:ext cx="257817" cy="4647615"/>
          </a:xfrm>
          <a:prstGeom prst="bentConnector3">
            <a:avLst>
              <a:gd name="adj1" fmla="val -93789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직선 연결선[R] 235">
            <a:extLst>
              <a:ext uri="{FF2B5EF4-FFF2-40B4-BE49-F238E27FC236}">
                <a16:creationId xmlns:a16="http://schemas.microsoft.com/office/drawing/2014/main" id="{DA2CFBCD-749E-92CA-78E9-BF4FEEBE9D8B}"/>
              </a:ext>
            </a:extLst>
          </p:cNvPr>
          <p:cNvCxnSpPr>
            <a:cxnSpLocks/>
          </p:cNvCxnSpPr>
          <p:nvPr/>
        </p:nvCxnSpPr>
        <p:spPr>
          <a:xfrm>
            <a:off x="480302" y="3502315"/>
            <a:ext cx="8439580" cy="0"/>
          </a:xfrm>
          <a:prstGeom prst="line">
            <a:avLst/>
          </a:prstGeom>
          <a:ln>
            <a:solidFill>
              <a:schemeClr val="dk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0" name="타원 239">
            <a:extLst>
              <a:ext uri="{FF2B5EF4-FFF2-40B4-BE49-F238E27FC236}">
                <a16:creationId xmlns:a16="http://schemas.microsoft.com/office/drawing/2014/main" id="{150285F1-05F6-1A7E-B66C-94B941FA3F0A}"/>
              </a:ext>
            </a:extLst>
          </p:cNvPr>
          <p:cNvSpPr/>
          <p:nvPr/>
        </p:nvSpPr>
        <p:spPr>
          <a:xfrm>
            <a:off x="5921406" y="3468193"/>
            <a:ext cx="90156" cy="9015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B0157CB4-047B-5EE5-4AD1-ABA02A376FEE}"/>
              </a:ext>
            </a:extLst>
          </p:cNvPr>
          <p:cNvSpPr/>
          <p:nvPr/>
        </p:nvSpPr>
        <p:spPr>
          <a:xfrm>
            <a:off x="1689217" y="3468193"/>
            <a:ext cx="90156" cy="9015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01DD05CE-0824-E90D-5EEE-7CC84A1E665D}"/>
              </a:ext>
            </a:extLst>
          </p:cNvPr>
          <p:cNvSpPr/>
          <p:nvPr/>
        </p:nvSpPr>
        <p:spPr>
          <a:xfrm>
            <a:off x="953990" y="3468193"/>
            <a:ext cx="90156" cy="9015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381F214D-E9C6-9D17-A7E7-F5BB0C24EB05}"/>
              </a:ext>
            </a:extLst>
          </p:cNvPr>
          <p:cNvSpPr/>
          <p:nvPr/>
        </p:nvSpPr>
        <p:spPr>
          <a:xfrm>
            <a:off x="3221455" y="3468193"/>
            <a:ext cx="90156" cy="9015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D0D8F38B-BD03-37A0-3F68-47452CCD9C6E}"/>
              </a:ext>
            </a:extLst>
          </p:cNvPr>
          <p:cNvSpPr/>
          <p:nvPr/>
        </p:nvSpPr>
        <p:spPr>
          <a:xfrm>
            <a:off x="4506557" y="3468193"/>
            <a:ext cx="90156" cy="9015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C5918CE4-300A-D90A-7E9C-48886BDA3826}"/>
              </a:ext>
            </a:extLst>
          </p:cNvPr>
          <p:cNvSpPr/>
          <p:nvPr/>
        </p:nvSpPr>
        <p:spPr>
          <a:xfrm>
            <a:off x="7416573" y="3468193"/>
            <a:ext cx="90156" cy="9015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5D433368-0848-6DCF-E88A-BB7B9B760513}"/>
              </a:ext>
            </a:extLst>
          </p:cNvPr>
          <p:cNvSpPr/>
          <p:nvPr/>
        </p:nvSpPr>
        <p:spPr>
          <a:xfrm>
            <a:off x="8522503" y="3468193"/>
            <a:ext cx="90156" cy="9015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252" name="꺾인 연결선[E] 251">
            <a:extLst>
              <a:ext uri="{FF2B5EF4-FFF2-40B4-BE49-F238E27FC236}">
                <a16:creationId xmlns:a16="http://schemas.microsoft.com/office/drawing/2014/main" id="{10329AEB-625C-49E8-97E9-F828E7DB340D}"/>
              </a:ext>
            </a:extLst>
          </p:cNvPr>
          <p:cNvCxnSpPr>
            <a:cxnSpLocks/>
            <a:stCxn id="245" idx="0"/>
            <a:endCxn id="246" idx="0"/>
          </p:cNvCxnSpPr>
          <p:nvPr/>
        </p:nvCxnSpPr>
        <p:spPr>
          <a:xfrm rot="5400000" flipH="1" flipV="1">
            <a:off x="3909084" y="2825642"/>
            <a:ext cx="12700" cy="1285102"/>
          </a:xfrm>
          <a:prstGeom prst="bentConnector3">
            <a:avLst>
              <a:gd name="adj1" fmla="val 784614"/>
            </a:avLst>
          </a:prstGeom>
          <a:ln w="254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32D899E6-0A28-AA57-CB55-5EB397794721}"/>
              </a:ext>
            </a:extLst>
          </p:cNvPr>
          <p:cNvSpPr txBox="1"/>
          <p:nvPr/>
        </p:nvSpPr>
        <p:spPr>
          <a:xfrm>
            <a:off x="5691639" y="2717802"/>
            <a:ext cx="508473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600" spc="-40" dirty="0">
                <a:latin typeface="+mn-ea"/>
              </a:rPr>
              <a:t>A-</a:t>
            </a:r>
            <a:r>
              <a:rPr kumimoji="1" lang="en-US" altLang="ko-KR" sz="1600" spc="-40" dirty="0">
                <a:latin typeface="+mn-ea"/>
              </a:rPr>
              <a:t>2</a:t>
            </a:r>
            <a:r>
              <a:rPr kumimoji="1" lang="en-US" altLang="ko-Kore-KR" sz="1600" spc="-40" dirty="0">
                <a:latin typeface="+mn-ea"/>
              </a:rPr>
              <a:t>↑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4AD48C33-CEDA-8018-9F69-D4BC3DAC1CC2}"/>
              </a:ext>
            </a:extLst>
          </p:cNvPr>
          <p:cNvSpPr txBox="1"/>
          <p:nvPr/>
        </p:nvSpPr>
        <p:spPr>
          <a:xfrm>
            <a:off x="2081796" y="3595318"/>
            <a:ext cx="378648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DP</a:t>
            </a:r>
            <a:r>
              <a:rPr kumimoji="1" lang="en-US" altLang="ko-KR" b="1" spc="-40" dirty="0">
                <a:latin typeface="+mn-ea"/>
              </a:rPr>
              <a:t>-</a:t>
            </a:r>
            <a:r>
              <a:rPr kumimoji="1" lang="en-US" altLang="ko-Kore-KR" b="1" spc="-40" dirty="0">
                <a:latin typeface="+mn-ea"/>
              </a:rPr>
              <a:t>level conflict </a:t>
            </a:r>
            <a:r>
              <a:rPr kumimoji="1" lang="en-US" altLang="ko-Kore-KR" spc="-40" dirty="0">
                <a:latin typeface="+mn-ea"/>
              </a:rPr>
              <a:t>(possible to resolve)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4DBEC75F-0B2C-9DE9-72DE-EEFE8FE79D62}"/>
              </a:ext>
            </a:extLst>
          </p:cNvPr>
          <p:cNvSpPr txBox="1"/>
          <p:nvPr/>
        </p:nvSpPr>
        <p:spPr>
          <a:xfrm>
            <a:off x="2160882" y="4167447"/>
            <a:ext cx="324845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Means</a:t>
            </a:r>
            <a:r>
              <a:rPr kumimoji="1" lang="en-US" altLang="ko-KR" b="1" spc="-40" dirty="0">
                <a:latin typeface="+mn-ea"/>
              </a:rPr>
              <a:t>-</a:t>
            </a:r>
            <a:r>
              <a:rPr kumimoji="1" lang="en-US" altLang="ko-Kore-KR" b="1" spc="-40" dirty="0">
                <a:latin typeface="+mn-ea"/>
              </a:rPr>
              <a:t>level conflict </a:t>
            </a:r>
            <a:r>
              <a:rPr kumimoji="1" lang="en-US" altLang="ko-KR" spc="-40" dirty="0">
                <a:latin typeface="+mn-ea"/>
              </a:rPr>
              <a:t>(infeasible)</a:t>
            </a:r>
            <a:endParaRPr kumimoji="1" lang="ko-Kore-KR" altLang="en-US" spc="-40" dirty="0">
              <a:latin typeface="+mn-ea"/>
            </a:endParaRPr>
          </a:p>
        </p:txBody>
      </p:sp>
      <p:cxnSp>
        <p:nvCxnSpPr>
          <p:cNvPr id="266" name="구부러진 연결선[U] 265">
            <a:extLst>
              <a:ext uri="{FF2B5EF4-FFF2-40B4-BE49-F238E27FC236}">
                <a16:creationId xmlns:a16="http://schemas.microsoft.com/office/drawing/2014/main" id="{E3C58F30-9BF9-FA70-8880-A5B3EBC829D5}"/>
              </a:ext>
            </a:extLst>
          </p:cNvPr>
          <p:cNvCxnSpPr>
            <a:cxnSpLocks/>
            <a:stCxn id="244" idx="3"/>
            <a:endCxn id="243" idx="4"/>
          </p:cNvCxnSpPr>
          <p:nvPr/>
        </p:nvCxnSpPr>
        <p:spPr>
          <a:xfrm rot="16200000" flipH="1">
            <a:off x="1344143" y="3168196"/>
            <a:ext cx="13203" cy="767102"/>
          </a:xfrm>
          <a:prstGeom prst="curvedConnector3">
            <a:avLst>
              <a:gd name="adj1" fmla="val 183142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타원 269">
            <a:extLst>
              <a:ext uri="{FF2B5EF4-FFF2-40B4-BE49-F238E27FC236}">
                <a16:creationId xmlns:a16="http://schemas.microsoft.com/office/drawing/2014/main" id="{624649B6-A645-E5FA-78FB-F3C3BB2E1D5A}"/>
              </a:ext>
            </a:extLst>
          </p:cNvPr>
          <p:cNvSpPr/>
          <p:nvPr/>
        </p:nvSpPr>
        <p:spPr>
          <a:xfrm>
            <a:off x="1305666" y="3739213"/>
            <a:ext cx="90156" cy="9015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CAFA7CBB-49A7-A25A-E203-F65B8AB758E4}"/>
              </a:ext>
            </a:extLst>
          </p:cNvPr>
          <p:cNvSpPr txBox="1"/>
          <p:nvPr/>
        </p:nvSpPr>
        <p:spPr>
          <a:xfrm>
            <a:off x="291531" y="4700211"/>
            <a:ext cx="595842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z="1600" spc="-40" dirty="0">
                <a:latin typeface="+mn-ea"/>
              </a:rPr>
              <a:t>1) </a:t>
            </a:r>
            <a:r>
              <a:rPr kumimoji="1" lang="en-US" altLang="ko-Kore-KR" sz="1600" b="1" spc="-40" dirty="0">
                <a:latin typeface="+mn-ea"/>
              </a:rPr>
              <a:t>Trail</a:t>
            </a:r>
            <a:r>
              <a:rPr kumimoji="1" lang="ko-Kore-KR" altLang="en-US" sz="1600" b="1" spc="-40" dirty="0">
                <a:latin typeface="+mn-ea"/>
              </a:rPr>
              <a:t>의 크기 축소</a:t>
            </a:r>
            <a:r>
              <a:rPr kumimoji="1" lang="en-US" altLang="ko-Kore-KR" sz="1600" b="1" spc="-40" dirty="0">
                <a:latin typeface="+mn-ea"/>
              </a:rPr>
              <a:t>/</a:t>
            </a:r>
            <a:r>
              <a:rPr kumimoji="1" lang="ko-Kore-KR" altLang="en-US" sz="1600" b="1" spc="-40" dirty="0">
                <a:latin typeface="+mn-ea"/>
              </a:rPr>
              <a:t>확대</a:t>
            </a:r>
            <a:r>
              <a:rPr kumimoji="1" lang="ko-Kore-KR" altLang="en-US" sz="1600" spc="-40" dirty="0">
                <a:latin typeface="+mn-ea"/>
              </a:rPr>
              <a:t>는 다른 </a:t>
            </a:r>
            <a:r>
              <a:rPr kumimoji="1" lang="en-US" altLang="ko-Kore-KR" sz="1600" spc="-40" dirty="0">
                <a:latin typeface="+mn-ea"/>
              </a:rPr>
              <a:t>DP </a:t>
            </a:r>
            <a:r>
              <a:rPr kumimoji="1" lang="ko-Kore-KR" altLang="en-US" sz="1600" spc="-40" dirty="0">
                <a:latin typeface="+mn-ea"/>
              </a:rPr>
              <a:t>조합을 통해 이룬다 하더라도</a:t>
            </a:r>
            <a:endParaRPr kumimoji="1" lang="en-US" altLang="ko-Kore-KR" sz="1600" spc="-40" dirty="0">
              <a:latin typeface="+mn-ea"/>
            </a:endParaRPr>
          </a:p>
          <a:p>
            <a:pPr algn="l"/>
            <a:r>
              <a:rPr kumimoji="1" lang="ko-Kore-KR" altLang="en-US" sz="1600" spc="-40" dirty="0">
                <a:latin typeface="+mn-ea"/>
              </a:rPr>
              <a:t>수단이 같으므로</a:t>
            </a:r>
            <a:r>
              <a:rPr kumimoji="1" lang="en-US" altLang="ko-Kore-KR" sz="1600" spc="-40" dirty="0">
                <a:latin typeface="+mn-ea"/>
              </a:rPr>
              <a:t> </a:t>
            </a:r>
            <a:r>
              <a:rPr kumimoji="1" lang="ko-Kore-KR" altLang="en-US" sz="1600" spc="-40" dirty="0">
                <a:latin typeface="+mn-ea"/>
              </a:rPr>
              <a:t>동시에 다룰 수 없음</a:t>
            </a:r>
            <a:r>
              <a:rPr kumimoji="1" lang="en-US" altLang="ko-Kore-KR" sz="1600" spc="-40" dirty="0">
                <a:latin typeface="+mn-ea"/>
              </a:rPr>
              <a:t>.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20B11CBB-8159-6F8C-DF80-AF014AC486F0}"/>
              </a:ext>
            </a:extLst>
          </p:cNvPr>
          <p:cNvSpPr txBox="1"/>
          <p:nvPr/>
        </p:nvSpPr>
        <p:spPr>
          <a:xfrm>
            <a:off x="291531" y="5333257"/>
            <a:ext cx="831728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R" sz="1600" spc="-40" dirty="0">
                <a:latin typeface="+mn-ea"/>
              </a:rPr>
              <a:t>2) </a:t>
            </a:r>
            <a:r>
              <a:rPr kumimoji="1" lang="ko-Kore-KR" altLang="en-US" sz="1600" spc="-40" dirty="0">
                <a:latin typeface="+mn-ea"/>
              </a:rPr>
              <a:t>조향성과 안전성을 동시에 영향주는 </a:t>
            </a:r>
            <a:r>
              <a:rPr kumimoji="1" lang="ko-Kore-KR" altLang="en-US" sz="1600" b="1" spc="-40" dirty="0">
                <a:latin typeface="+mn-ea"/>
              </a:rPr>
              <a:t>다운튜브 길이의 축소</a:t>
            </a:r>
            <a:r>
              <a:rPr kumimoji="1" lang="en-US" altLang="ko-Kore-KR" sz="1600" b="1" spc="-40" dirty="0">
                <a:latin typeface="+mn-ea"/>
              </a:rPr>
              <a:t>/</a:t>
            </a:r>
            <a:r>
              <a:rPr kumimoji="1" lang="ko-Kore-KR" altLang="en-US" sz="1600" b="1" spc="-40" dirty="0">
                <a:latin typeface="+mn-ea"/>
              </a:rPr>
              <a:t>확대 </a:t>
            </a:r>
            <a:r>
              <a:rPr kumimoji="1" lang="en-US" altLang="ko-Kore-KR" sz="1600" b="1" spc="-40" dirty="0">
                <a:latin typeface="+mn-ea"/>
              </a:rPr>
              <a:t>(E-1)</a:t>
            </a:r>
            <a:r>
              <a:rPr kumimoji="1" lang="ko-Kore-KR" altLang="en-US" sz="1600" spc="-40" dirty="0">
                <a:latin typeface="+mn-ea"/>
              </a:rPr>
              <a:t>는 </a:t>
            </a:r>
            <a:endParaRPr kumimoji="1" lang="en-US" altLang="ko-Kore-KR" sz="1600" spc="-40" dirty="0">
              <a:latin typeface="+mn-ea"/>
            </a:endParaRPr>
          </a:p>
          <a:p>
            <a:pPr algn="l"/>
            <a:r>
              <a:rPr kumimoji="1" lang="ko-Kore-KR" altLang="en-US" sz="1600" spc="-40" dirty="0">
                <a:latin typeface="+mn-ea"/>
              </a:rPr>
              <a:t>수단이 다르기에</a:t>
            </a:r>
            <a:r>
              <a:rPr kumimoji="1" lang="en-US" altLang="ko-Kore-KR" sz="1600" spc="-40" dirty="0">
                <a:latin typeface="+mn-ea"/>
              </a:rPr>
              <a:t> </a:t>
            </a:r>
            <a:r>
              <a:rPr kumimoji="1" lang="ko-Kore-KR" altLang="en-US" sz="1600" spc="-40" dirty="0">
                <a:latin typeface="+mn-ea"/>
              </a:rPr>
              <a:t>다른 </a:t>
            </a:r>
            <a:r>
              <a:rPr kumimoji="1" lang="ko-Kore-KR" altLang="en-US" sz="1600" b="1" spc="-40" dirty="0">
                <a:latin typeface="+mn-ea"/>
              </a:rPr>
              <a:t>직접 매개변수</a:t>
            </a:r>
            <a:r>
              <a:rPr kumimoji="1" lang="en-US" altLang="ko-Kore-KR" sz="1600" b="1" spc="-40" dirty="0">
                <a:latin typeface="+mn-ea"/>
              </a:rPr>
              <a:t>(other means-related DPs)</a:t>
            </a:r>
            <a:r>
              <a:rPr kumimoji="1" lang="ko-Kore-KR" altLang="en-US" sz="1600" spc="-40" dirty="0">
                <a:latin typeface="+mn-ea"/>
              </a:rPr>
              <a:t>와 </a:t>
            </a:r>
            <a:r>
              <a:rPr kumimoji="1" lang="ko-Kore-KR" altLang="en-US" sz="1600" b="1" spc="-40" dirty="0">
                <a:latin typeface="+mn-ea"/>
              </a:rPr>
              <a:t>간접 매개변수</a:t>
            </a:r>
            <a:r>
              <a:rPr kumimoji="1" lang="ko-Kore-KR" altLang="en-US" sz="1600" spc="-40" dirty="0">
                <a:latin typeface="+mn-ea"/>
              </a:rPr>
              <a:t>의 변화로 수용될 수 있음</a:t>
            </a:r>
            <a:r>
              <a:rPr kumimoji="1" lang="en-US" altLang="ko-Kore-KR" sz="1600" spc="-40" dirty="0">
                <a:latin typeface="+mn-ea"/>
              </a:rPr>
              <a:t>.</a:t>
            </a:r>
            <a:endParaRPr kumimoji="1" lang="ko-Kore-KR" altLang="en-US" sz="1600" b="1" spc="-40" dirty="0">
              <a:latin typeface="+mn-ea"/>
            </a:endParaRP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430D806C-37B5-7E1B-03FB-9E23C591E68F}"/>
              </a:ext>
            </a:extLst>
          </p:cNvPr>
          <p:cNvSpPr txBox="1"/>
          <p:nvPr/>
        </p:nvSpPr>
        <p:spPr>
          <a:xfrm>
            <a:off x="1850368" y="6227371"/>
            <a:ext cx="401840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pc="-40" dirty="0">
                <a:solidFill>
                  <a:srgbClr val="7030A0"/>
                </a:solidFill>
                <a:latin typeface="+mn-ea"/>
              </a:rPr>
              <a:t>수용 가능성의 유무는 어떻게 판단할까</a:t>
            </a:r>
            <a:r>
              <a:rPr kumimoji="1" lang="en-US" altLang="ko-Kore-KR" spc="-40" dirty="0">
                <a:solidFill>
                  <a:srgbClr val="7030A0"/>
                </a:solidFill>
                <a:latin typeface="+mn-ea"/>
              </a:rPr>
              <a:t>?</a:t>
            </a:r>
            <a:endParaRPr kumimoji="1" lang="ko-Kore-KR" altLang="en-US" spc="-40" dirty="0">
              <a:solidFill>
                <a:srgbClr val="7030A0"/>
              </a:solidFill>
              <a:latin typeface="+mn-ea"/>
            </a:endParaRPr>
          </a:p>
        </p:txBody>
      </p:sp>
      <p:grpSp>
        <p:nvGrpSpPr>
          <p:cNvPr id="278" name="그룹 277">
            <a:extLst>
              <a:ext uri="{FF2B5EF4-FFF2-40B4-BE49-F238E27FC236}">
                <a16:creationId xmlns:a16="http://schemas.microsoft.com/office/drawing/2014/main" id="{DE607A45-A620-E4E2-5FFC-137B6D54969E}"/>
              </a:ext>
            </a:extLst>
          </p:cNvPr>
          <p:cNvGrpSpPr/>
          <p:nvPr/>
        </p:nvGrpSpPr>
        <p:grpSpPr>
          <a:xfrm>
            <a:off x="-4766730" y="-1216351"/>
            <a:ext cx="3901612" cy="1903886"/>
            <a:chOff x="2004309" y="558006"/>
            <a:chExt cx="3901612" cy="1903886"/>
          </a:xfrm>
        </p:grpSpPr>
        <p:grpSp>
          <p:nvGrpSpPr>
            <p:cNvPr id="279" name="그룹 278">
              <a:extLst>
                <a:ext uri="{FF2B5EF4-FFF2-40B4-BE49-F238E27FC236}">
                  <a16:creationId xmlns:a16="http://schemas.microsoft.com/office/drawing/2014/main" id="{FC3A7DC3-A736-92D3-9B40-E10BFEDA4837}"/>
                </a:ext>
              </a:extLst>
            </p:cNvPr>
            <p:cNvGrpSpPr/>
            <p:nvPr/>
          </p:nvGrpSpPr>
          <p:grpSpPr>
            <a:xfrm>
              <a:off x="2004309" y="558006"/>
              <a:ext cx="3623855" cy="1903886"/>
              <a:chOff x="1458407" y="558006"/>
              <a:chExt cx="3623855" cy="1903886"/>
            </a:xfrm>
          </p:grpSpPr>
          <p:grpSp>
            <p:nvGrpSpPr>
              <p:cNvPr id="282" name="그룹 281">
                <a:extLst>
                  <a:ext uri="{FF2B5EF4-FFF2-40B4-BE49-F238E27FC236}">
                    <a16:creationId xmlns:a16="http://schemas.microsoft.com/office/drawing/2014/main" id="{8FEA7186-C209-91A1-5BCB-B8A6A59B3304}"/>
                  </a:ext>
                </a:extLst>
              </p:cNvPr>
              <p:cNvGrpSpPr/>
              <p:nvPr/>
            </p:nvGrpSpPr>
            <p:grpSpPr>
              <a:xfrm>
                <a:off x="1458407" y="558006"/>
                <a:ext cx="3623855" cy="1903886"/>
                <a:chOff x="2986609" y="425205"/>
                <a:chExt cx="3623855" cy="1903886"/>
              </a:xfrm>
            </p:grpSpPr>
            <p:grpSp>
              <p:nvGrpSpPr>
                <p:cNvPr id="289" name="그룹 288">
                  <a:extLst>
                    <a:ext uri="{FF2B5EF4-FFF2-40B4-BE49-F238E27FC236}">
                      <a16:creationId xmlns:a16="http://schemas.microsoft.com/office/drawing/2014/main" id="{673B42C1-4415-CED3-3190-750A66170D83}"/>
                    </a:ext>
                  </a:extLst>
                </p:cNvPr>
                <p:cNvGrpSpPr/>
                <p:nvPr/>
              </p:nvGrpSpPr>
              <p:grpSpPr>
                <a:xfrm>
                  <a:off x="2986609" y="425205"/>
                  <a:ext cx="3526652" cy="1903886"/>
                  <a:chOff x="2314015" y="2215308"/>
                  <a:chExt cx="5072583" cy="2738467"/>
                </a:xfrm>
              </p:grpSpPr>
              <p:cxnSp>
                <p:nvCxnSpPr>
                  <p:cNvPr id="293" name="직선 연결선[R] 292">
                    <a:extLst>
                      <a:ext uri="{FF2B5EF4-FFF2-40B4-BE49-F238E27FC236}">
                        <a16:creationId xmlns:a16="http://schemas.microsoft.com/office/drawing/2014/main" id="{AEB5F387-9A73-FD9E-99CA-4D56FA02300A}"/>
                      </a:ext>
                    </a:extLst>
                  </p:cNvPr>
                  <p:cNvCxnSpPr>
                    <a:cxnSpLocks/>
                    <a:endCxn id="297" idx="1"/>
                  </p:cNvCxnSpPr>
                  <p:nvPr/>
                </p:nvCxnSpPr>
                <p:spPr>
                  <a:xfrm>
                    <a:off x="3621539" y="2622207"/>
                    <a:ext cx="914973" cy="1130852"/>
                  </a:xfrm>
                  <a:prstGeom prst="line">
                    <a:avLst/>
                  </a:prstGeom>
                  <a:ln w="38100">
                    <a:solidFill>
                      <a:schemeClr val="tx2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4" name="직선 연결선[R] 293">
                    <a:extLst>
                      <a:ext uri="{FF2B5EF4-FFF2-40B4-BE49-F238E27FC236}">
                        <a16:creationId xmlns:a16="http://schemas.microsoft.com/office/drawing/2014/main" id="{5ABAF391-2B6E-144B-8BE7-CB1D31B0EC0F}"/>
                      </a:ext>
                    </a:extLst>
                  </p:cNvPr>
                  <p:cNvCxnSpPr>
                    <a:cxnSpLocks/>
                    <a:endCxn id="299" idx="7"/>
                  </p:cNvCxnSpPr>
                  <p:nvPr/>
                </p:nvCxnSpPr>
                <p:spPr>
                  <a:xfrm flipH="1">
                    <a:off x="2931375" y="2928533"/>
                    <a:ext cx="932970" cy="1414280"/>
                  </a:xfrm>
                  <a:prstGeom prst="line">
                    <a:avLst/>
                  </a:prstGeom>
                  <a:ln w="38100">
                    <a:solidFill>
                      <a:schemeClr val="tx2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직선 연결선[R] 294">
                    <a:extLst>
                      <a:ext uri="{FF2B5EF4-FFF2-40B4-BE49-F238E27FC236}">
                        <a16:creationId xmlns:a16="http://schemas.microsoft.com/office/drawing/2014/main" id="{608258A8-4C11-4A21-D7F5-30448EF8D665}"/>
                      </a:ext>
                    </a:extLst>
                  </p:cNvPr>
                  <p:cNvCxnSpPr>
                    <a:cxnSpLocks/>
                    <a:endCxn id="302" idx="1"/>
                  </p:cNvCxnSpPr>
                  <p:nvPr/>
                </p:nvCxnSpPr>
                <p:spPr>
                  <a:xfrm>
                    <a:off x="5831768" y="2215308"/>
                    <a:ext cx="937469" cy="2127505"/>
                  </a:xfrm>
                  <a:prstGeom prst="line">
                    <a:avLst/>
                  </a:prstGeom>
                  <a:ln w="38100">
                    <a:solidFill>
                      <a:schemeClr val="tx2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직선 연결선[R] 295">
                    <a:extLst>
                      <a:ext uri="{FF2B5EF4-FFF2-40B4-BE49-F238E27FC236}">
                        <a16:creationId xmlns:a16="http://schemas.microsoft.com/office/drawing/2014/main" id="{8C9D8B88-F5D4-1D0F-086C-A73964958B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847371" y="2885913"/>
                    <a:ext cx="2278891" cy="21310"/>
                  </a:xfrm>
                  <a:prstGeom prst="line">
                    <a:avLst/>
                  </a:prstGeom>
                  <a:ln w="38100">
                    <a:solidFill>
                      <a:schemeClr val="tx2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7" name="타원 296">
                    <a:extLst>
                      <a:ext uri="{FF2B5EF4-FFF2-40B4-BE49-F238E27FC236}">
                        <a16:creationId xmlns:a16="http://schemas.microsoft.com/office/drawing/2014/main" id="{7F6E4A75-1FCA-E7A5-4E74-E7D4FEAF3B2B}"/>
                      </a:ext>
                    </a:extLst>
                  </p:cNvPr>
                  <p:cNvSpPr/>
                  <p:nvPr/>
                </p:nvSpPr>
                <p:spPr>
                  <a:xfrm>
                    <a:off x="4468954" y="3685501"/>
                    <a:ext cx="461317" cy="461317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2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298" name="타원 297">
                    <a:extLst>
                      <a:ext uri="{FF2B5EF4-FFF2-40B4-BE49-F238E27FC236}">
                        <a16:creationId xmlns:a16="http://schemas.microsoft.com/office/drawing/2014/main" id="{8DF4899C-7523-DA2A-5522-138D0D875FBE}"/>
                      </a:ext>
                    </a:extLst>
                  </p:cNvPr>
                  <p:cNvSpPr/>
                  <p:nvPr/>
                </p:nvSpPr>
                <p:spPr>
                  <a:xfrm>
                    <a:off x="2314015" y="3860261"/>
                    <a:ext cx="1093514" cy="1093514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2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299" name="타원 298">
                    <a:extLst>
                      <a:ext uri="{FF2B5EF4-FFF2-40B4-BE49-F238E27FC236}">
                        <a16:creationId xmlns:a16="http://schemas.microsoft.com/office/drawing/2014/main" id="{00951CAD-35EE-7A14-6051-303078493433}"/>
                      </a:ext>
                    </a:extLst>
                  </p:cNvPr>
                  <p:cNvSpPr/>
                  <p:nvPr/>
                </p:nvSpPr>
                <p:spPr>
                  <a:xfrm>
                    <a:off x="2760923" y="4313568"/>
                    <a:ext cx="199697" cy="199697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cxnSp>
                <p:nvCxnSpPr>
                  <p:cNvPr id="300" name="직선 연결선[R] 299">
                    <a:extLst>
                      <a:ext uri="{FF2B5EF4-FFF2-40B4-BE49-F238E27FC236}">
                        <a16:creationId xmlns:a16="http://schemas.microsoft.com/office/drawing/2014/main" id="{A073ADD5-929B-B27D-1A8A-CEE3647139BE}"/>
                      </a:ext>
                    </a:extLst>
                  </p:cNvPr>
                  <p:cNvCxnSpPr>
                    <a:cxnSpLocks/>
                    <a:stCxn id="297" idx="2"/>
                    <a:endCxn id="299" idx="6"/>
                  </p:cNvCxnSpPr>
                  <p:nvPr/>
                </p:nvCxnSpPr>
                <p:spPr>
                  <a:xfrm flipH="1">
                    <a:off x="2960620" y="3916160"/>
                    <a:ext cx="1508334" cy="497257"/>
                  </a:xfrm>
                  <a:prstGeom prst="line">
                    <a:avLst/>
                  </a:prstGeom>
                  <a:ln w="38100">
                    <a:solidFill>
                      <a:schemeClr val="tx2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1" name="타원 300">
                    <a:extLst>
                      <a:ext uri="{FF2B5EF4-FFF2-40B4-BE49-F238E27FC236}">
                        <a16:creationId xmlns:a16="http://schemas.microsoft.com/office/drawing/2014/main" id="{476FA22C-484B-41FA-D991-1629F2B08A57}"/>
                      </a:ext>
                    </a:extLst>
                  </p:cNvPr>
                  <p:cNvSpPr/>
                  <p:nvPr/>
                </p:nvSpPr>
                <p:spPr>
                  <a:xfrm>
                    <a:off x="6293084" y="3860261"/>
                    <a:ext cx="1093514" cy="1093514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2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  <p:sp>
                <p:nvSpPr>
                  <p:cNvPr id="302" name="타원 301">
                    <a:extLst>
                      <a:ext uri="{FF2B5EF4-FFF2-40B4-BE49-F238E27FC236}">
                        <a16:creationId xmlns:a16="http://schemas.microsoft.com/office/drawing/2014/main" id="{F7DA15D5-A30D-092A-3D19-E3072535111F}"/>
                      </a:ext>
                    </a:extLst>
                  </p:cNvPr>
                  <p:cNvSpPr/>
                  <p:nvPr/>
                </p:nvSpPr>
                <p:spPr>
                  <a:xfrm>
                    <a:off x="6739992" y="4313568"/>
                    <a:ext cx="199697" cy="199697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cxnSp>
                <p:nvCxnSpPr>
                  <p:cNvPr id="303" name="직선 연결선[R] 302">
                    <a:extLst>
                      <a:ext uri="{FF2B5EF4-FFF2-40B4-BE49-F238E27FC236}">
                        <a16:creationId xmlns:a16="http://schemas.microsoft.com/office/drawing/2014/main" id="{23FB4775-C382-7F46-D5BE-8F10CB700BCB}"/>
                      </a:ext>
                    </a:extLst>
                  </p:cNvPr>
                  <p:cNvCxnSpPr>
                    <a:cxnSpLocks/>
                    <a:endCxn id="297" idx="7"/>
                  </p:cNvCxnSpPr>
                  <p:nvPr/>
                </p:nvCxnSpPr>
                <p:spPr>
                  <a:xfrm flipH="1">
                    <a:off x="4862713" y="3074539"/>
                    <a:ext cx="1359976" cy="678520"/>
                  </a:xfrm>
                  <a:prstGeom prst="line">
                    <a:avLst/>
                  </a:prstGeom>
                  <a:ln w="38100">
                    <a:solidFill>
                      <a:schemeClr val="tx2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4" name="직선 연결선[R] 303">
                    <a:extLst>
                      <a:ext uri="{FF2B5EF4-FFF2-40B4-BE49-F238E27FC236}">
                        <a16:creationId xmlns:a16="http://schemas.microsoft.com/office/drawing/2014/main" id="{50196628-A9CE-A42D-7D97-770734F956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70450" y="2622207"/>
                    <a:ext cx="502178" cy="0"/>
                  </a:xfrm>
                  <a:prstGeom prst="line">
                    <a:avLst/>
                  </a:prstGeom>
                  <a:ln w="38100">
                    <a:solidFill>
                      <a:schemeClr val="tx2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5" name="직선 연결선[R] 304">
                    <a:extLst>
                      <a:ext uri="{FF2B5EF4-FFF2-40B4-BE49-F238E27FC236}">
                        <a16:creationId xmlns:a16="http://schemas.microsoft.com/office/drawing/2014/main" id="{2B7EBBF4-C10D-EC21-DBAA-2D75FB1FF2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38554" y="2224273"/>
                    <a:ext cx="502178" cy="0"/>
                  </a:xfrm>
                  <a:prstGeom prst="line">
                    <a:avLst/>
                  </a:prstGeom>
                  <a:ln w="38100">
                    <a:solidFill>
                      <a:schemeClr val="tx2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6" name="직선 연결선[R] 305">
                    <a:extLst>
                      <a:ext uri="{FF2B5EF4-FFF2-40B4-BE49-F238E27FC236}">
                        <a16:creationId xmlns:a16="http://schemas.microsoft.com/office/drawing/2014/main" id="{676C6468-B38B-EF8D-E13C-6C22E50180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691654" y="3540260"/>
                    <a:ext cx="15917" cy="751798"/>
                  </a:xfrm>
                  <a:prstGeom prst="line">
                    <a:avLst/>
                  </a:prstGeom>
                  <a:ln w="38100">
                    <a:solidFill>
                      <a:schemeClr val="tx2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7" name="직선 연결선[R] 306">
                    <a:extLst>
                      <a:ext uri="{FF2B5EF4-FFF2-40B4-BE49-F238E27FC236}">
                        <a16:creationId xmlns:a16="http://schemas.microsoft.com/office/drawing/2014/main" id="{980B946D-8B05-20DF-257B-6EEB628F12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592242" y="3540260"/>
                    <a:ext cx="230658" cy="0"/>
                  </a:xfrm>
                  <a:prstGeom prst="line">
                    <a:avLst/>
                  </a:prstGeom>
                  <a:ln w="38100">
                    <a:solidFill>
                      <a:schemeClr val="tx2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8" name="직선 연결선[R] 307">
                    <a:extLst>
                      <a:ext uri="{FF2B5EF4-FFF2-40B4-BE49-F238E27FC236}">
                        <a16:creationId xmlns:a16="http://schemas.microsoft.com/office/drawing/2014/main" id="{53A55686-03D3-E34D-C5F7-3D6E21583D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572372" y="4292058"/>
                    <a:ext cx="230658" cy="0"/>
                  </a:xfrm>
                  <a:prstGeom prst="line">
                    <a:avLst/>
                  </a:prstGeom>
                  <a:ln w="38100">
                    <a:solidFill>
                      <a:schemeClr val="tx2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9" name="타원 308">
                    <a:extLst>
                      <a:ext uri="{FF2B5EF4-FFF2-40B4-BE49-F238E27FC236}">
                        <a16:creationId xmlns:a16="http://schemas.microsoft.com/office/drawing/2014/main" id="{5D6EE3C1-BC34-EA66-1738-DF7445EFD32B}"/>
                      </a:ext>
                    </a:extLst>
                  </p:cNvPr>
                  <p:cNvSpPr/>
                  <p:nvPr/>
                </p:nvSpPr>
                <p:spPr>
                  <a:xfrm>
                    <a:off x="2390551" y="3925835"/>
                    <a:ext cx="962366" cy="96236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2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  <p:sp>
                <p:nvSpPr>
                  <p:cNvPr id="310" name="타원 309">
                    <a:extLst>
                      <a:ext uri="{FF2B5EF4-FFF2-40B4-BE49-F238E27FC236}">
                        <a16:creationId xmlns:a16="http://schemas.microsoft.com/office/drawing/2014/main" id="{108A4140-6938-8BE1-D15F-E4237FF11216}"/>
                      </a:ext>
                    </a:extLst>
                  </p:cNvPr>
                  <p:cNvSpPr/>
                  <p:nvPr/>
                </p:nvSpPr>
                <p:spPr>
                  <a:xfrm>
                    <a:off x="6362476" y="3925835"/>
                    <a:ext cx="962366" cy="96236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2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</p:grpSp>
            <p:cxnSp>
              <p:nvCxnSpPr>
                <p:cNvPr id="290" name="직선 연결선[R] 289">
                  <a:extLst>
                    <a:ext uri="{FF2B5EF4-FFF2-40B4-BE49-F238E27FC236}">
                      <a16:creationId xmlns:a16="http://schemas.microsoft.com/office/drawing/2014/main" id="{B7559332-10F7-BE43-7A4E-5A077CADD571}"/>
                    </a:ext>
                  </a:extLst>
                </p:cNvPr>
                <p:cNvCxnSpPr>
                  <a:cxnSpLocks/>
                  <a:endCxn id="302" idx="2"/>
                </p:cNvCxnSpPr>
                <p:nvPr/>
              </p:nvCxnSpPr>
              <p:spPr>
                <a:xfrm flipV="1">
                  <a:off x="5600493" y="1953414"/>
                  <a:ext cx="463223" cy="1721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91" name="호 290">
                  <a:extLst>
                    <a:ext uri="{FF2B5EF4-FFF2-40B4-BE49-F238E27FC236}">
                      <a16:creationId xmlns:a16="http://schemas.microsoft.com/office/drawing/2014/main" id="{419EB8B3-CDD5-44B3-C624-C4990173B924}"/>
                    </a:ext>
                  </a:extLst>
                </p:cNvPr>
                <p:cNvSpPr/>
                <p:nvPr/>
              </p:nvSpPr>
              <p:spPr>
                <a:xfrm rot="5400000">
                  <a:off x="5892168" y="1698973"/>
                  <a:ext cx="548883" cy="548883"/>
                </a:xfrm>
                <a:prstGeom prst="arc">
                  <a:avLst>
                    <a:gd name="adj1" fmla="val 5680887"/>
                    <a:gd name="adj2" fmla="val 8577552"/>
                  </a:avLst>
                </a:pr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cxnSp>
              <p:nvCxnSpPr>
                <p:cNvPr id="292" name="꺾인 연결선[E] 291">
                  <a:extLst>
                    <a:ext uri="{FF2B5EF4-FFF2-40B4-BE49-F238E27FC236}">
                      <a16:creationId xmlns:a16="http://schemas.microsoft.com/office/drawing/2014/main" id="{83A96DB3-08DF-B577-A35D-1F906C5A31C9}"/>
                    </a:ext>
                  </a:extLst>
                </p:cNvPr>
                <p:cNvCxnSpPr>
                  <a:cxnSpLocks/>
                  <a:stCxn id="283" idx="0"/>
                  <a:endCxn id="280" idx="1"/>
                </p:cNvCxnSpPr>
                <p:nvPr/>
              </p:nvCxnSpPr>
              <p:spPr>
                <a:xfrm rot="5400000" flipH="1" flipV="1">
                  <a:off x="6207113" y="1390023"/>
                  <a:ext cx="336212" cy="470491"/>
                </a:xfrm>
                <a:prstGeom prst="bentConnector2">
                  <a:avLst/>
                </a:prstGeom>
                <a:ln w="12700"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56FF8EC0-A7AD-DA4A-CEDD-BC6BDEE93543}"/>
                  </a:ext>
                </a:extLst>
              </p:cNvPr>
              <p:cNvSpPr txBox="1"/>
              <p:nvPr/>
            </p:nvSpPr>
            <p:spPr>
              <a:xfrm flipH="1">
                <a:off x="4516380" y="1926175"/>
                <a:ext cx="190785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kumimoji="1" lang="en-US" altLang="ko-Kore-KR" b="1" spc="-40" dirty="0">
                    <a:latin typeface="+mn-ea"/>
                  </a:rPr>
                  <a:t>A</a:t>
                </a:r>
                <a:endParaRPr kumimoji="1" lang="ko-Kore-KR" altLang="en-US" b="1" spc="-40" dirty="0">
                  <a:latin typeface="+mn-ea"/>
                </a:endParaRPr>
              </a:p>
            </p:txBody>
          </p:sp>
          <p:sp>
            <p:nvSpPr>
              <p:cNvPr id="284" name="TextBox 283">
                <a:extLst>
                  <a:ext uri="{FF2B5EF4-FFF2-40B4-BE49-F238E27FC236}">
                    <a16:creationId xmlns:a16="http://schemas.microsoft.com/office/drawing/2014/main" id="{3B3EA246-1B6E-AC00-74D9-154500D5FFCE}"/>
                  </a:ext>
                </a:extLst>
              </p:cNvPr>
              <p:cNvSpPr txBox="1"/>
              <p:nvPr/>
            </p:nvSpPr>
            <p:spPr>
              <a:xfrm flipH="1">
                <a:off x="4234613" y="1325963"/>
                <a:ext cx="15724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kumimoji="1" lang="en-US" altLang="ko-Kore-KR" b="1" spc="-40" dirty="0">
                    <a:latin typeface="+mn-ea"/>
                  </a:rPr>
                  <a:t>B</a:t>
                </a:r>
                <a:endParaRPr kumimoji="1" lang="ko-Kore-KR" altLang="en-US" b="1" spc="-40" dirty="0">
                  <a:latin typeface="+mn-ea"/>
                </a:endParaRPr>
              </a:p>
            </p:txBody>
          </p:sp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23BCE1E7-9C1F-6B96-ECF6-26867CC55EF7}"/>
                  </a:ext>
                </a:extLst>
              </p:cNvPr>
              <p:cNvSpPr txBox="1"/>
              <p:nvPr/>
            </p:nvSpPr>
            <p:spPr>
              <a:xfrm flipH="1">
                <a:off x="2362207" y="1741926"/>
                <a:ext cx="16754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kumimoji="1" lang="en-US" altLang="ko-Kore-KR" b="1" spc="-40" dirty="0">
                    <a:latin typeface="+mn-ea"/>
                  </a:rPr>
                  <a:t>C</a:t>
                </a:r>
                <a:endParaRPr kumimoji="1" lang="ko-Kore-KR" altLang="en-US" b="1" spc="-40" dirty="0">
                  <a:latin typeface="+mn-ea"/>
                </a:endParaRPr>
              </a:p>
            </p:txBody>
          </p:sp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C925261C-5E9A-1D99-1E1E-32705DEBFC1B}"/>
                  </a:ext>
                </a:extLst>
              </p:cNvPr>
              <p:cNvSpPr txBox="1"/>
              <p:nvPr/>
            </p:nvSpPr>
            <p:spPr>
              <a:xfrm flipH="1">
                <a:off x="2668694" y="1143293"/>
                <a:ext cx="150852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kumimoji="1" lang="en-US" altLang="ko-Kore-KR" b="1" spc="-40" dirty="0">
                    <a:latin typeface="+mn-ea"/>
                  </a:rPr>
                  <a:t>D</a:t>
                </a:r>
                <a:endParaRPr kumimoji="1" lang="ko-Kore-KR" altLang="en-US" b="1" spc="-40" dirty="0">
                  <a:latin typeface="+mn-ea"/>
                </a:endParaRPr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BD9F0FDE-C13F-66EF-BE02-8A2F77EB9971}"/>
                  </a:ext>
                </a:extLst>
              </p:cNvPr>
              <p:cNvSpPr txBox="1"/>
              <p:nvPr/>
            </p:nvSpPr>
            <p:spPr>
              <a:xfrm flipH="1">
                <a:off x="3560618" y="1301076"/>
                <a:ext cx="14339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kumimoji="1" lang="en-US" altLang="ko-Kore-KR" b="1" spc="-40" dirty="0">
                    <a:latin typeface="+mn-ea"/>
                  </a:rPr>
                  <a:t>E</a:t>
                </a:r>
                <a:endParaRPr kumimoji="1" lang="ko-Kore-KR" altLang="en-US" b="1" spc="-40" dirty="0">
                  <a:latin typeface="+mn-ea"/>
                </a:endParaRPr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9010401D-4229-90F6-1193-E83F24EEA095}"/>
                  </a:ext>
                </a:extLst>
              </p:cNvPr>
              <p:cNvSpPr txBox="1"/>
              <p:nvPr/>
            </p:nvSpPr>
            <p:spPr>
              <a:xfrm flipH="1">
                <a:off x="3078915" y="1595230"/>
                <a:ext cx="6036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kumimoji="1" lang="en-US" altLang="ko-Kore-KR" b="1" spc="-40" dirty="0">
                    <a:latin typeface="+mn-ea"/>
                  </a:rPr>
                  <a:t>F</a:t>
                </a:r>
                <a:endParaRPr kumimoji="1" lang="ko-Kore-KR" altLang="en-US" b="1" spc="-40" dirty="0">
                  <a:latin typeface="+mn-ea"/>
                </a:endParaRPr>
              </a:p>
            </p:txBody>
          </p:sp>
        </p:grp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0D38E3D0-52EB-6A26-795E-28826FB7C878}"/>
                </a:ext>
              </a:extLst>
            </p:cNvPr>
            <p:cNvSpPr txBox="1"/>
            <p:nvPr/>
          </p:nvSpPr>
          <p:spPr>
            <a:xfrm>
              <a:off x="5628165" y="1266797"/>
              <a:ext cx="276358" cy="6463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ore-KR" sz="1400" i="1" spc="-40" dirty="0">
                  <a:latin typeface="+mn-ea"/>
                </a:rPr>
                <a:t>A-1</a:t>
              </a:r>
            </a:p>
            <a:p>
              <a:pPr algn="l"/>
              <a:r>
                <a:rPr kumimoji="1" lang="en-US" altLang="ko-Kore-KR" sz="1400" i="1" spc="-40" dirty="0">
                  <a:latin typeface="+mn-ea"/>
                </a:rPr>
                <a:t>A-2</a:t>
              </a:r>
            </a:p>
            <a:p>
              <a:pPr algn="l"/>
              <a:r>
                <a:rPr kumimoji="1" lang="en-US" altLang="ko-Kore-KR" sz="1400" i="1" spc="-40" dirty="0">
                  <a:latin typeface="+mn-ea"/>
                </a:rPr>
                <a:t>A-3</a:t>
              </a:r>
              <a:endParaRPr kumimoji="1" lang="ko-Kore-KR" altLang="en-US" sz="1400" i="1" spc="-40" dirty="0">
                <a:latin typeface="+mn-ea"/>
              </a:endParaRP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3437564E-6F33-8BCC-7B7B-E14974A30B2E}"/>
                </a:ext>
              </a:extLst>
            </p:cNvPr>
            <p:cNvSpPr txBox="1"/>
            <p:nvPr/>
          </p:nvSpPr>
          <p:spPr>
            <a:xfrm>
              <a:off x="5643990" y="758879"/>
              <a:ext cx="261931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ore-KR" sz="1400" i="1" spc="-40" dirty="0">
                  <a:latin typeface="+mn-ea"/>
                </a:rPr>
                <a:t>B-1</a:t>
              </a:r>
              <a:endParaRPr kumimoji="1" lang="ko-Kore-KR" altLang="en-US" sz="1400" i="1" spc="-40" dirty="0">
                <a:latin typeface="+mn-ea"/>
              </a:endParaRPr>
            </a:p>
          </p:txBody>
        </p:sp>
      </p:grp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C2C35FC-0C2F-2889-93DE-4640FE98FF0F}"/>
              </a:ext>
            </a:extLst>
          </p:cNvPr>
          <p:cNvCxnSpPr>
            <a:cxnSpLocks/>
            <a:stCxn id="284" idx="0"/>
            <a:endCxn id="281" idx="1"/>
          </p:cNvCxnSpPr>
          <p:nvPr/>
        </p:nvCxnSpPr>
        <p:spPr>
          <a:xfrm rot="5400000" flipH="1" flipV="1">
            <a:off x="-1749158" y="-1070502"/>
            <a:ext cx="459362" cy="784855"/>
          </a:xfrm>
          <a:prstGeom prst="bentConnector2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2" name="TextBox 311">
            <a:extLst>
              <a:ext uri="{FF2B5EF4-FFF2-40B4-BE49-F238E27FC236}">
                <a16:creationId xmlns:a16="http://schemas.microsoft.com/office/drawing/2014/main" id="{1F9268B0-F9A6-B461-545A-90C67162B36A}"/>
              </a:ext>
            </a:extLst>
          </p:cNvPr>
          <p:cNvSpPr txBox="1"/>
          <p:nvPr/>
        </p:nvSpPr>
        <p:spPr>
          <a:xfrm>
            <a:off x="-2459716" y="-93923"/>
            <a:ext cx="25071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400" i="1" spc="-40" dirty="0">
                <a:latin typeface="+mn-ea"/>
              </a:rPr>
              <a:t>E-1</a:t>
            </a:r>
            <a:endParaRPr kumimoji="1" lang="ko-Kore-KR" altLang="en-US" sz="1400" i="1" spc="-40" dirty="0">
              <a:latin typeface="+mn-ea"/>
            </a:endParaRPr>
          </a:p>
        </p:txBody>
      </p:sp>
      <p:cxnSp>
        <p:nvCxnSpPr>
          <p:cNvPr id="313" name="꺾인 연결선[E] 312">
            <a:extLst>
              <a:ext uri="{FF2B5EF4-FFF2-40B4-BE49-F238E27FC236}">
                <a16:creationId xmlns:a16="http://schemas.microsoft.com/office/drawing/2014/main" id="{29CB059D-20C7-4B09-17FE-8EA0EC7842C3}"/>
              </a:ext>
            </a:extLst>
          </p:cNvPr>
          <p:cNvCxnSpPr>
            <a:cxnSpLocks/>
            <a:stCxn id="312" idx="1"/>
            <a:endCxn id="287" idx="2"/>
          </p:cNvCxnSpPr>
          <p:nvPr/>
        </p:nvCxnSpPr>
        <p:spPr>
          <a:xfrm rot="10800000">
            <a:off x="-2592820" y="-196281"/>
            <a:ext cx="133104" cy="210081"/>
          </a:xfrm>
          <a:prstGeom prst="bentConnector2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TextBox 313">
            <a:extLst>
              <a:ext uri="{FF2B5EF4-FFF2-40B4-BE49-F238E27FC236}">
                <a16:creationId xmlns:a16="http://schemas.microsoft.com/office/drawing/2014/main" id="{E7699AFF-F4FD-3D06-C830-BBD97B25E08D}"/>
              </a:ext>
            </a:extLst>
          </p:cNvPr>
          <p:cNvSpPr txBox="1"/>
          <p:nvPr/>
        </p:nvSpPr>
        <p:spPr>
          <a:xfrm>
            <a:off x="-2912303" y="408649"/>
            <a:ext cx="25071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400" i="1" spc="-40" dirty="0">
                <a:latin typeface="+mn-ea"/>
              </a:rPr>
              <a:t>F-1</a:t>
            </a:r>
            <a:endParaRPr kumimoji="1" lang="ko-Kore-KR" altLang="en-US" sz="1400" i="1" spc="-40" dirty="0">
              <a:latin typeface="+mn-ea"/>
            </a:endParaRPr>
          </a:p>
        </p:txBody>
      </p:sp>
      <p:cxnSp>
        <p:nvCxnSpPr>
          <p:cNvPr id="315" name="꺾인 연결선[E] 314">
            <a:extLst>
              <a:ext uri="{FF2B5EF4-FFF2-40B4-BE49-F238E27FC236}">
                <a16:creationId xmlns:a16="http://schemas.microsoft.com/office/drawing/2014/main" id="{7F4FC2E3-4EE6-4316-F04B-C3E153C10E52}"/>
              </a:ext>
            </a:extLst>
          </p:cNvPr>
          <p:cNvCxnSpPr>
            <a:cxnSpLocks/>
            <a:stCxn id="314" idx="0"/>
            <a:endCxn id="297" idx="6"/>
          </p:cNvCxnSpPr>
          <p:nvPr/>
        </p:nvCxnSpPr>
        <p:spPr>
          <a:xfrm rot="16200000" flipV="1">
            <a:off x="-3088630" y="106967"/>
            <a:ext cx="442503" cy="160862"/>
          </a:xfrm>
          <a:prstGeom prst="bentConnector2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6" name="TextBox 315">
            <a:extLst>
              <a:ext uri="{FF2B5EF4-FFF2-40B4-BE49-F238E27FC236}">
                <a16:creationId xmlns:a16="http://schemas.microsoft.com/office/drawing/2014/main" id="{68355D5B-DB2D-2750-FD2F-BA1D0186917F}"/>
              </a:ext>
            </a:extLst>
          </p:cNvPr>
          <p:cNvSpPr txBox="1"/>
          <p:nvPr/>
        </p:nvSpPr>
        <p:spPr>
          <a:xfrm>
            <a:off x="-3755216" y="412429"/>
            <a:ext cx="27154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400" i="1" spc="-40" dirty="0">
                <a:latin typeface="+mn-ea"/>
              </a:rPr>
              <a:t>C-1</a:t>
            </a:r>
            <a:endParaRPr kumimoji="1" lang="ko-Kore-KR" altLang="en-US" sz="1400" i="1" spc="-40" dirty="0">
              <a:latin typeface="+mn-ea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FB0E6539-CE7B-12EC-F1A8-F7818683CABA}"/>
              </a:ext>
            </a:extLst>
          </p:cNvPr>
          <p:cNvCxnSpPr>
            <a:cxnSpLocks/>
            <a:stCxn id="316" idx="0"/>
            <a:endCxn id="285" idx="2"/>
          </p:cNvCxnSpPr>
          <p:nvPr/>
        </p:nvCxnSpPr>
        <p:spPr>
          <a:xfrm rot="16200000" flipV="1">
            <a:off x="-3783229" y="248641"/>
            <a:ext cx="167861" cy="159716"/>
          </a:xfrm>
          <a:prstGeom prst="bentConnector3">
            <a:avLst>
              <a:gd name="adj1" fmla="val 50000"/>
            </a:avLst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8" name="TextBox 317">
            <a:extLst>
              <a:ext uri="{FF2B5EF4-FFF2-40B4-BE49-F238E27FC236}">
                <a16:creationId xmlns:a16="http://schemas.microsoft.com/office/drawing/2014/main" id="{0EB15DD0-3908-936E-A75F-F54F71A009DA}"/>
              </a:ext>
            </a:extLst>
          </p:cNvPr>
          <p:cNvSpPr txBox="1"/>
          <p:nvPr/>
        </p:nvSpPr>
        <p:spPr>
          <a:xfrm>
            <a:off x="-3254243" y="-1113217"/>
            <a:ext cx="28597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400" i="1" spc="-40" dirty="0">
                <a:latin typeface="+mn-ea"/>
              </a:rPr>
              <a:t>D-1</a:t>
            </a:r>
            <a:endParaRPr kumimoji="1" lang="ko-Kore-KR" altLang="en-US" sz="1400" i="1" spc="-40" dirty="0">
              <a:latin typeface="+mn-ea"/>
            </a:endParaRPr>
          </a:p>
        </p:txBody>
      </p:sp>
      <p:cxnSp>
        <p:nvCxnSpPr>
          <p:cNvPr id="319" name="꺾인 연결선[E] 318">
            <a:extLst>
              <a:ext uri="{FF2B5EF4-FFF2-40B4-BE49-F238E27FC236}">
                <a16:creationId xmlns:a16="http://schemas.microsoft.com/office/drawing/2014/main" id="{794BB575-4BE6-DA6F-3F85-88D92895A286}"/>
              </a:ext>
            </a:extLst>
          </p:cNvPr>
          <p:cNvCxnSpPr>
            <a:cxnSpLocks/>
            <a:stCxn id="318" idx="1"/>
            <a:endCxn id="286" idx="0"/>
          </p:cNvCxnSpPr>
          <p:nvPr/>
        </p:nvCxnSpPr>
        <p:spPr>
          <a:xfrm rot="10800000" flipV="1">
            <a:off x="-3481017" y="-1005496"/>
            <a:ext cx="226774" cy="374431"/>
          </a:xfrm>
          <a:prstGeom prst="bentConnector2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0" name="TextBox 319">
            <a:extLst>
              <a:ext uri="{FF2B5EF4-FFF2-40B4-BE49-F238E27FC236}">
                <a16:creationId xmlns:a16="http://schemas.microsoft.com/office/drawing/2014/main" id="{F89F2378-E2ED-1085-1342-22E134D0133E}"/>
              </a:ext>
            </a:extLst>
          </p:cNvPr>
          <p:cNvSpPr txBox="1"/>
          <p:nvPr/>
        </p:nvSpPr>
        <p:spPr>
          <a:xfrm flipH="1">
            <a:off x="-2650165" y="1742785"/>
            <a:ext cx="14339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E</a:t>
            </a:r>
            <a:endParaRPr kumimoji="1" lang="ko-Kore-KR" altLang="en-US" b="1" spc="-40" dirty="0">
              <a:latin typeface="+mn-ea"/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624839D0-62B6-08F7-1E07-29E71439B15C}"/>
              </a:ext>
            </a:extLst>
          </p:cNvPr>
          <p:cNvSpPr txBox="1"/>
          <p:nvPr/>
        </p:nvSpPr>
        <p:spPr>
          <a:xfrm flipH="1">
            <a:off x="-2544941" y="4390870"/>
            <a:ext cx="14339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E</a:t>
            </a:r>
            <a:endParaRPr kumimoji="1" lang="ko-Kore-KR" altLang="en-US" b="1" spc="-40" dirty="0">
              <a:latin typeface="+mn-ea"/>
            </a:endParaRP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7AA1951D-22B9-CA3C-AC71-73B470CDDE67}"/>
              </a:ext>
            </a:extLst>
          </p:cNvPr>
          <p:cNvSpPr txBox="1"/>
          <p:nvPr/>
        </p:nvSpPr>
        <p:spPr>
          <a:xfrm>
            <a:off x="-5198080" y="2955938"/>
            <a:ext cx="97943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pc="-40" dirty="0">
                <a:latin typeface="+mn-ea"/>
              </a:rPr>
              <a:t>휠베이스 </a:t>
            </a:r>
            <a:endParaRPr kumimoji="1" lang="en-US" altLang="ko-Kore-KR" spc="-40" dirty="0">
              <a:latin typeface="+mn-ea"/>
            </a:endParaRPr>
          </a:p>
          <a:p>
            <a:pPr algn="ctr"/>
            <a:r>
              <a:rPr kumimoji="1" lang="ko-Kore-KR" altLang="en-US" spc="-40" dirty="0">
                <a:latin typeface="+mn-ea"/>
              </a:rPr>
              <a:t>길이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65B9992B-CEA8-BA81-D890-830589A73042}"/>
              </a:ext>
            </a:extLst>
          </p:cNvPr>
          <p:cNvSpPr txBox="1"/>
          <p:nvPr/>
        </p:nvSpPr>
        <p:spPr>
          <a:xfrm>
            <a:off x="-5178920" y="5378846"/>
            <a:ext cx="78707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ko-Kore-KR" spc="-40" dirty="0">
                <a:latin typeface="+mn-ea"/>
              </a:rPr>
              <a:t>BB</a:t>
            </a:r>
            <a:r>
              <a:rPr kumimoji="1" lang="ko-Kore-KR" altLang="en-US" spc="-40" dirty="0">
                <a:latin typeface="+mn-ea"/>
              </a:rPr>
              <a:t> 드랍</a:t>
            </a:r>
            <a:endParaRPr kumimoji="1" lang="en-US" altLang="ko-Kore-KR" spc="-40" dirty="0">
              <a:latin typeface="+mn-ea"/>
            </a:endParaRPr>
          </a:p>
          <a:p>
            <a:pPr algn="ctr"/>
            <a:r>
              <a:rPr kumimoji="1" lang="ko-Kore-KR" altLang="en-US" spc="-40" dirty="0">
                <a:latin typeface="+mn-ea"/>
              </a:rPr>
              <a:t>길이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7239A2E2-05B9-2433-98D3-EEB674D4829D}"/>
              </a:ext>
            </a:extLst>
          </p:cNvPr>
          <p:cNvSpPr txBox="1"/>
          <p:nvPr/>
        </p:nvSpPr>
        <p:spPr>
          <a:xfrm>
            <a:off x="-5297533" y="6546504"/>
            <a:ext cx="85247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latin typeface="+mn-ea"/>
              </a:rPr>
              <a:t>E-1 </a:t>
            </a:r>
            <a:r>
              <a:rPr kumimoji="1" lang="ko-Kore-KR" altLang="en-US" spc="-40" dirty="0">
                <a:latin typeface="+mn-ea"/>
              </a:rPr>
              <a:t>변화</a:t>
            </a:r>
            <a:endParaRPr kumimoji="1" lang="en-US" altLang="ko-KR" spc="-40" dirty="0">
              <a:latin typeface="+mn-ea"/>
            </a:endParaRP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C74033D1-5695-E633-5A0E-5B9E9E8D274F}"/>
              </a:ext>
            </a:extLst>
          </p:cNvPr>
          <p:cNvSpPr txBox="1"/>
          <p:nvPr/>
        </p:nvSpPr>
        <p:spPr>
          <a:xfrm>
            <a:off x="-4302622" y="7002906"/>
            <a:ext cx="57355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origin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F65726C9-0A5A-8A02-8C66-9EF951F808B4}"/>
              </a:ext>
            </a:extLst>
          </p:cNvPr>
          <p:cNvSpPr txBox="1"/>
          <p:nvPr/>
        </p:nvSpPr>
        <p:spPr>
          <a:xfrm>
            <a:off x="-2994779" y="7014944"/>
            <a:ext cx="25231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(1)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647AF05E-C38E-3020-4EC3-9003F49FF942}"/>
              </a:ext>
            </a:extLst>
          </p:cNvPr>
          <p:cNvSpPr txBox="1"/>
          <p:nvPr/>
        </p:nvSpPr>
        <p:spPr>
          <a:xfrm>
            <a:off x="-1946885" y="7014944"/>
            <a:ext cx="25231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(2)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38D6EADE-04B7-EAD1-D0A0-8D9F5EC5BB9E}"/>
              </a:ext>
            </a:extLst>
          </p:cNvPr>
          <p:cNvSpPr txBox="1"/>
          <p:nvPr/>
        </p:nvSpPr>
        <p:spPr>
          <a:xfrm>
            <a:off x="163615" y="82358"/>
            <a:ext cx="616886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z="2000" strike="sngStrike" spc="-40" dirty="0">
                <a:latin typeface="+mn-ea"/>
              </a:rPr>
              <a:t>Indirect , direct </a:t>
            </a:r>
            <a:r>
              <a:rPr kumimoji="1" lang="en-US" altLang="ko-KR" sz="2000" spc="-40" dirty="0">
                <a:latin typeface="+mn-ea"/>
                <a:sym typeface="Wingdings" pitchFamily="2" charset="2"/>
              </a:rPr>
              <a:t> </a:t>
            </a:r>
            <a:r>
              <a:rPr kumimoji="1" lang="en-US" altLang="ko-KR" sz="2000" b="1" spc="-40" dirty="0">
                <a:latin typeface="+mn-ea"/>
                <a:sym typeface="Wingdings" pitchFamily="2" charset="2"/>
              </a:rPr>
              <a:t>M</a:t>
            </a:r>
            <a:r>
              <a:rPr kumimoji="1" lang="en-US" altLang="ko-KR" sz="2000" b="1" spc="-40" dirty="0">
                <a:latin typeface="+mn-ea"/>
              </a:rPr>
              <a:t>eans , DP level </a:t>
            </a:r>
            <a:r>
              <a:rPr kumimoji="1" lang="ko-KR" altLang="en-US" sz="2000" spc="-40" dirty="0">
                <a:latin typeface="+mn-ea"/>
              </a:rPr>
              <a:t>충돌이 더 합리적</a:t>
            </a:r>
            <a:r>
              <a:rPr kumimoji="1" lang="en-US" altLang="ko-KR" sz="2000" spc="-40" dirty="0">
                <a:latin typeface="+mn-ea"/>
              </a:rPr>
              <a:t> 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05D2C701-6CC1-B419-597C-F0EDB83377E2}"/>
              </a:ext>
            </a:extLst>
          </p:cNvPr>
          <p:cNvSpPr txBox="1"/>
          <p:nvPr/>
        </p:nvSpPr>
        <p:spPr>
          <a:xfrm>
            <a:off x="7957444" y="4781652"/>
            <a:ext cx="92813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infeasible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6804D22F-544C-65EB-04C5-5AA40AE433A3}"/>
              </a:ext>
            </a:extLst>
          </p:cNvPr>
          <p:cNvSpPr txBox="1"/>
          <p:nvPr/>
        </p:nvSpPr>
        <p:spPr>
          <a:xfrm>
            <a:off x="7928994" y="5362199"/>
            <a:ext cx="97597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possibility</a:t>
            </a:r>
          </a:p>
          <a:p>
            <a:pPr algn="l"/>
            <a:r>
              <a:rPr kumimoji="1" lang="en-US" altLang="ko-Kore-KR" spc="-40" dirty="0">
                <a:latin typeface="+mn-ea"/>
              </a:rPr>
              <a:t>to resolve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334" name="양쪽 대괄호 333">
            <a:extLst>
              <a:ext uri="{FF2B5EF4-FFF2-40B4-BE49-F238E27FC236}">
                <a16:creationId xmlns:a16="http://schemas.microsoft.com/office/drawing/2014/main" id="{DC607128-9C17-2277-53EF-D655E39C0745}"/>
              </a:ext>
            </a:extLst>
          </p:cNvPr>
          <p:cNvSpPr/>
          <p:nvPr/>
        </p:nvSpPr>
        <p:spPr>
          <a:xfrm>
            <a:off x="7828617" y="5375309"/>
            <a:ext cx="1115783" cy="595587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5" name="양쪽 대괄호 334">
            <a:extLst>
              <a:ext uri="{FF2B5EF4-FFF2-40B4-BE49-F238E27FC236}">
                <a16:creationId xmlns:a16="http://schemas.microsoft.com/office/drawing/2014/main" id="{6D66849D-A999-383D-1BD4-F299F4D29696}"/>
              </a:ext>
            </a:extLst>
          </p:cNvPr>
          <p:cNvSpPr/>
          <p:nvPr/>
        </p:nvSpPr>
        <p:spPr>
          <a:xfrm>
            <a:off x="7828617" y="4763054"/>
            <a:ext cx="1119230" cy="337161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6" name="제목 1">
            <a:extLst>
              <a:ext uri="{FF2B5EF4-FFF2-40B4-BE49-F238E27FC236}">
                <a16:creationId xmlns:a16="http://schemas.microsoft.com/office/drawing/2014/main" id="{575D232E-EEBE-1950-CA44-8262732DF9EF}"/>
              </a:ext>
            </a:extLst>
          </p:cNvPr>
          <p:cNvSpPr txBox="1">
            <a:spLocks/>
          </p:cNvSpPr>
          <p:nvPr/>
        </p:nvSpPr>
        <p:spPr>
          <a:xfrm>
            <a:off x="75553" y="-697881"/>
            <a:ext cx="6773440" cy="5657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0" dirty="0"/>
              <a:t>문제 상황 </a:t>
            </a:r>
            <a:r>
              <a:rPr lang="en-US" altLang="ko-KR" sz="2400" b="0" dirty="0">
                <a:sym typeface="Wingdings" pitchFamily="2" charset="2"/>
              </a:rPr>
              <a:t> </a:t>
            </a:r>
            <a:r>
              <a:rPr lang="ko-KR" altLang="en-US" sz="2400" b="0" dirty="0">
                <a:sym typeface="Wingdings" pitchFamily="2" charset="2"/>
              </a:rPr>
              <a:t>문제점 </a:t>
            </a:r>
            <a:r>
              <a:rPr lang="en-US" altLang="ko-KR" sz="2400" b="0" dirty="0">
                <a:sym typeface="Wingdings" pitchFamily="2" charset="2"/>
              </a:rPr>
              <a:t> </a:t>
            </a:r>
            <a:r>
              <a:rPr lang="ko-KR" altLang="en-US" sz="2400" b="0" dirty="0">
                <a:sym typeface="Wingdings" pitchFamily="2" charset="2"/>
              </a:rPr>
              <a:t>한계 </a:t>
            </a:r>
            <a:r>
              <a:rPr lang="en-US" altLang="ko-KR" sz="2400" b="0" dirty="0">
                <a:sym typeface="Wingdings" pitchFamily="2" charset="2"/>
              </a:rPr>
              <a:t> </a:t>
            </a:r>
            <a:r>
              <a:rPr lang="ko-KR" altLang="en-US" sz="2400" dirty="0">
                <a:solidFill>
                  <a:srgbClr val="C00000"/>
                </a:solidFill>
                <a:sym typeface="Wingdings" pitchFamily="2" charset="2"/>
              </a:rPr>
              <a:t>아이디어 </a:t>
            </a:r>
            <a:r>
              <a:rPr lang="en-US" altLang="ko-KR" sz="2400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ko-KR" altLang="en-US" sz="2400" dirty="0">
                <a:solidFill>
                  <a:srgbClr val="C00000"/>
                </a:solidFill>
                <a:sym typeface="Wingdings" pitchFamily="2" charset="2"/>
              </a:rPr>
              <a:t>방법론</a:t>
            </a:r>
            <a:endParaRPr lang="en-US" altLang="ko-KR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4526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387709-10B5-CA42-E283-AEA257333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F5A7A3-E5C4-A127-1D6F-8EEACAD8E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83</a:t>
            </a:fld>
            <a:endParaRPr lang="ko-KR" altLang="en-US" dirty="0"/>
          </a:p>
        </p:txBody>
      </p:sp>
      <p:cxnSp>
        <p:nvCxnSpPr>
          <p:cNvPr id="222" name="직선 연결선[R] 221">
            <a:extLst>
              <a:ext uri="{FF2B5EF4-FFF2-40B4-BE49-F238E27FC236}">
                <a16:creationId xmlns:a16="http://schemas.microsoft.com/office/drawing/2014/main" id="{DD968E6C-4095-EB7C-703B-5B929B4B5F00}"/>
              </a:ext>
            </a:extLst>
          </p:cNvPr>
          <p:cNvCxnSpPr>
            <a:cxnSpLocks/>
            <a:stCxn id="216" idx="3"/>
            <a:endCxn id="16" idx="3"/>
          </p:cNvCxnSpPr>
          <p:nvPr/>
        </p:nvCxnSpPr>
        <p:spPr>
          <a:xfrm>
            <a:off x="480302" y="1050037"/>
            <a:ext cx="8018058" cy="2230"/>
          </a:xfrm>
          <a:prstGeom prst="line">
            <a:avLst/>
          </a:prstGeom>
          <a:ln>
            <a:solidFill>
              <a:schemeClr val="dk1">
                <a:alpha val="41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3D4CAEE3-3414-B197-74F7-AE407AAF5E26}"/>
              </a:ext>
            </a:extLst>
          </p:cNvPr>
          <p:cNvCxnSpPr>
            <a:cxnSpLocks/>
            <a:endCxn id="142" idx="3"/>
          </p:cNvCxnSpPr>
          <p:nvPr/>
        </p:nvCxnSpPr>
        <p:spPr>
          <a:xfrm flipV="1">
            <a:off x="480302" y="1829673"/>
            <a:ext cx="8525642" cy="7764"/>
          </a:xfrm>
          <a:prstGeom prst="line">
            <a:avLst/>
          </a:prstGeom>
          <a:ln>
            <a:solidFill>
              <a:schemeClr val="dk1">
                <a:alpha val="41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9A4849DC-2C8A-4255-58AA-1E08B2AD6AEA}"/>
              </a:ext>
            </a:extLst>
          </p:cNvPr>
          <p:cNvCxnSpPr>
            <a:cxnSpLocks/>
            <a:endCxn id="134" idx="3"/>
          </p:cNvCxnSpPr>
          <p:nvPr/>
        </p:nvCxnSpPr>
        <p:spPr>
          <a:xfrm flipV="1">
            <a:off x="480302" y="2472935"/>
            <a:ext cx="8351075" cy="24902"/>
          </a:xfrm>
          <a:prstGeom prst="line">
            <a:avLst/>
          </a:prstGeom>
          <a:ln>
            <a:solidFill>
              <a:schemeClr val="dk1">
                <a:alpha val="41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4057F04-C160-1D55-7441-E3D5F90D4CD5}"/>
              </a:ext>
            </a:extLst>
          </p:cNvPr>
          <p:cNvSpPr txBox="1"/>
          <p:nvPr/>
        </p:nvSpPr>
        <p:spPr>
          <a:xfrm>
            <a:off x="1826685" y="929156"/>
            <a:ext cx="1048942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600" spc="-40" dirty="0">
                <a:latin typeface="+mn-ea"/>
              </a:rPr>
              <a:t>FR</a:t>
            </a:r>
            <a:r>
              <a:rPr kumimoji="1" lang="en-US" altLang="ko-Kore-KR" sz="1600" spc="-40" baseline="-25000" dirty="0">
                <a:latin typeface="+mn-ea"/>
              </a:rPr>
              <a:t>1 </a:t>
            </a:r>
            <a:r>
              <a:rPr kumimoji="1" lang="en-US" altLang="ko-Kore-KR" sz="1600" spc="-40" dirty="0">
                <a:latin typeface="+mn-ea"/>
              </a:rPr>
              <a:t>(</a:t>
            </a:r>
            <a:r>
              <a:rPr kumimoji="1" lang="ko-Kore-KR" altLang="en-US" sz="1600" spc="-40" dirty="0">
                <a:latin typeface="+mn-ea"/>
              </a:rPr>
              <a:t>조향성</a:t>
            </a:r>
            <a:r>
              <a:rPr kumimoji="1" lang="en-US" altLang="ko-Kore-KR" sz="1600" spc="-40" dirty="0">
                <a:latin typeface="+mn-ea"/>
              </a:rPr>
              <a:t>)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29B9C6-1ABD-9287-F05B-9FEBC51D8EC8}"/>
              </a:ext>
            </a:extLst>
          </p:cNvPr>
          <p:cNvSpPr txBox="1"/>
          <p:nvPr/>
        </p:nvSpPr>
        <p:spPr>
          <a:xfrm>
            <a:off x="4647219" y="929156"/>
            <a:ext cx="1048942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600" spc="-40" dirty="0">
                <a:latin typeface="+mn-ea"/>
              </a:rPr>
              <a:t>FR</a:t>
            </a:r>
            <a:r>
              <a:rPr kumimoji="1" lang="en-US" altLang="ko-KR" sz="1600" spc="-40" baseline="-25000" dirty="0">
                <a:latin typeface="+mn-ea"/>
              </a:rPr>
              <a:t>2</a:t>
            </a:r>
            <a:r>
              <a:rPr kumimoji="1" lang="en-US" altLang="ko-Kore-KR" sz="1600" spc="-40" baseline="-25000" dirty="0">
                <a:latin typeface="+mn-ea"/>
              </a:rPr>
              <a:t> </a:t>
            </a:r>
            <a:r>
              <a:rPr kumimoji="1" lang="en-US" altLang="ko-Kore-KR" sz="1600" spc="-40" dirty="0">
                <a:latin typeface="+mn-ea"/>
              </a:rPr>
              <a:t>(</a:t>
            </a:r>
            <a:r>
              <a:rPr kumimoji="1" lang="ko-Kore-KR" altLang="en-US" sz="1600" spc="-40" dirty="0">
                <a:latin typeface="+mn-ea"/>
              </a:rPr>
              <a:t>안전성</a:t>
            </a:r>
            <a:r>
              <a:rPr kumimoji="1" lang="en-US" altLang="ko-Kore-KR" sz="1600" spc="-40" dirty="0">
                <a:latin typeface="+mn-ea"/>
              </a:rPr>
              <a:t>)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CE889D-8DC5-24CE-0755-1728F85222C3}"/>
              </a:ext>
            </a:extLst>
          </p:cNvPr>
          <p:cNvSpPr txBox="1"/>
          <p:nvPr/>
        </p:nvSpPr>
        <p:spPr>
          <a:xfrm>
            <a:off x="7449418" y="929156"/>
            <a:ext cx="1048942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600" spc="-40" dirty="0">
                <a:latin typeface="+mn-ea"/>
              </a:rPr>
              <a:t>FR</a:t>
            </a:r>
            <a:r>
              <a:rPr kumimoji="1" lang="en-US" altLang="ko-KR" sz="1600" spc="-40" baseline="-25000" dirty="0">
                <a:latin typeface="+mn-ea"/>
              </a:rPr>
              <a:t>3</a:t>
            </a:r>
            <a:r>
              <a:rPr kumimoji="1" lang="en-US" altLang="ko-Kore-KR" sz="1600" spc="-40" baseline="-25000" dirty="0">
                <a:latin typeface="+mn-ea"/>
              </a:rPr>
              <a:t> </a:t>
            </a:r>
            <a:r>
              <a:rPr kumimoji="1" lang="en-US" altLang="ko-Kore-KR" sz="1600" spc="-40" dirty="0">
                <a:latin typeface="+mn-ea"/>
              </a:rPr>
              <a:t>(</a:t>
            </a:r>
            <a:r>
              <a:rPr kumimoji="1" lang="ko-Kore-KR" altLang="en-US" sz="1600" spc="-40" dirty="0">
                <a:latin typeface="+mn-ea"/>
              </a:rPr>
              <a:t>가속도</a:t>
            </a:r>
            <a:r>
              <a:rPr kumimoji="1" lang="en-US" altLang="ko-Kore-KR" sz="1600" spc="-40" dirty="0">
                <a:latin typeface="+mn-ea"/>
              </a:rPr>
              <a:t>)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00926A-123A-F11B-C458-276C0DF6B8F6}"/>
              </a:ext>
            </a:extLst>
          </p:cNvPr>
          <p:cNvSpPr txBox="1"/>
          <p:nvPr/>
        </p:nvSpPr>
        <p:spPr>
          <a:xfrm>
            <a:off x="895831" y="1710288"/>
            <a:ext cx="1070806" cy="246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600" spc="-40" dirty="0">
                <a:latin typeface="+mn-ea"/>
              </a:rPr>
              <a:t>Trail </a:t>
            </a:r>
            <a:r>
              <a:rPr kumimoji="1" lang="ko-Kore-KR" altLang="en-US" sz="1600" spc="-40" dirty="0">
                <a:latin typeface="+mn-ea"/>
              </a:rPr>
              <a:t>길이 </a:t>
            </a:r>
            <a:r>
              <a:rPr kumimoji="1" lang="en-US" altLang="ko-Kore-KR" sz="1600" spc="-40" dirty="0">
                <a:latin typeface="+mn-ea"/>
              </a:rPr>
              <a:t>↓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6BEC6B-8051-7B57-18DF-401605274408}"/>
              </a:ext>
            </a:extLst>
          </p:cNvPr>
          <p:cNvSpPr txBox="1"/>
          <p:nvPr/>
        </p:nvSpPr>
        <p:spPr>
          <a:xfrm>
            <a:off x="2734905" y="1710288"/>
            <a:ext cx="1124667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z="1600" spc="-40" dirty="0">
                <a:latin typeface="+mn-ea"/>
              </a:rPr>
              <a:t>휠베이스 </a:t>
            </a:r>
            <a:r>
              <a:rPr kumimoji="1" lang="en-US" altLang="ko-Kore-KR" sz="1600" spc="-40" dirty="0">
                <a:latin typeface="+mn-ea"/>
              </a:rPr>
              <a:t>↓</a:t>
            </a:r>
            <a:r>
              <a:rPr kumimoji="1" lang="ko-Kore-KR" altLang="en-US" sz="1600" spc="-40" dirty="0">
                <a:latin typeface="+mn-ea"/>
              </a:rPr>
              <a:t> 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8EEC8EC0-5D85-A34D-B693-8A142A093E9A}"/>
              </a:ext>
            </a:extLst>
          </p:cNvPr>
          <p:cNvCxnSpPr>
            <a:cxnSpLocks/>
            <a:stCxn id="10" idx="2"/>
            <a:endCxn id="19" idx="0"/>
          </p:cNvCxnSpPr>
          <p:nvPr/>
        </p:nvCxnSpPr>
        <p:spPr>
          <a:xfrm>
            <a:off x="2351156" y="1175377"/>
            <a:ext cx="946083" cy="534911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DF3DEA45-453A-CF04-477C-2B4D87D544CC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 flipH="1">
            <a:off x="1431234" y="1175377"/>
            <a:ext cx="919922" cy="534911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96E5B753-EE65-F340-846D-EDF663A9B14C}"/>
              </a:ext>
            </a:extLst>
          </p:cNvPr>
          <p:cNvCxnSpPr>
            <a:cxnSpLocks/>
            <a:stCxn id="17" idx="2"/>
            <a:endCxn id="107" idx="0"/>
          </p:cNvCxnSpPr>
          <p:nvPr/>
        </p:nvCxnSpPr>
        <p:spPr>
          <a:xfrm flipH="1">
            <a:off x="1035475" y="1956509"/>
            <a:ext cx="395759" cy="465673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194D9637-6CAA-5CF7-8F03-76E7770F7264}"/>
              </a:ext>
            </a:extLst>
          </p:cNvPr>
          <p:cNvSpPr txBox="1"/>
          <p:nvPr/>
        </p:nvSpPr>
        <p:spPr>
          <a:xfrm>
            <a:off x="1547186" y="2402491"/>
            <a:ext cx="508473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600" spc="-40" dirty="0">
                <a:latin typeface="+mn-ea"/>
              </a:rPr>
              <a:t>A-1↓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368DF2-C26C-BEE2-940E-BB1DC46CB0ED}"/>
              </a:ext>
            </a:extLst>
          </p:cNvPr>
          <p:cNvSpPr txBox="1"/>
          <p:nvPr/>
        </p:nvSpPr>
        <p:spPr>
          <a:xfrm>
            <a:off x="788452" y="2422182"/>
            <a:ext cx="494046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600" spc="-40" dirty="0">
                <a:latin typeface="+mn-ea"/>
              </a:rPr>
              <a:t>B-</a:t>
            </a:r>
            <a:r>
              <a:rPr kumimoji="1" lang="en-US" altLang="ko-KR" sz="1600" spc="-40" dirty="0">
                <a:latin typeface="+mn-ea"/>
              </a:rPr>
              <a:t>1</a:t>
            </a:r>
            <a:r>
              <a:rPr kumimoji="1" lang="en-US" altLang="ko-Kore-KR" sz="1600" spc="-40" dirty="0">
                <a:latin typeface="+mn-ea"/>
              </a:rPr>
              <a:t>↑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9893DCA-563C-A1C5-41EC-D156622972E0}"/>
              </a:ext>
            </a:extLst>
          </p:cNvPr>
          <p:cNvSpPr txBox="1"/>
          <p:nvPr/>
        </p:nvSpPr>
        <p:spPr>
          <a:xfrm>
            <a:off x="1547186" y="2717802"/>
            <a:ext cx="508473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600" spc="-40" dirty="0">
                <a:latin typeface="+mn-ea"/>
              </a:rPr>
              <a:t>A-</a:t>
            </a:r>
            <a:r>
              <a:rPr kumimoji="1" lang="en-US" altLang="ko-KR" sz="1600" spc="-40" dirty="0">
                <a:latin typeface="+mn-ea"/>
              </a:rPr>
              <a:t>2</a:t>
            </a:r>
            <a:r>
              <a:rPr kumimoji="1" lang="en-US" altLang="ko-Kore-KR" sz="1600" spc="-40" dirty="0">
                <a:latin typeface="+mn-ea"/>
              </a:rPr>
              <a:t>↓</a:t>
            </a:r>
          </a:p>
        </p:txBody>
      </p:sp>
      <p:cxnSp>
        <p:nvCxnSpPr>
          <p:cNvPr id="117" name="직선 연결선[R] 116">
            <a:extLst>
              <a:ext uri="{FF2B5EF4-FFF2-40B4-BE49-F238E27FC236}">
                <a16:creationId xmlns:a16="http://schemas.microsoft.com/office/drawing/2014/main" id="{C232FABD-2550-B958-842D-FE9B3C6ECD88}"/>
              </a:ext>
            </a:extLst>
          </p:cNvPr>
          <p:cNvCxnSpPr>
            <a:cxnSpLocks/>
            <a:stCxn id="17" idx="2"/>
            <a:endCxn id="106" idx="0"/>
          </p:cNvCxnSpPr>
          <p:nvPr/>
        </p:nvCxnSpPr>
        <p:spPr>
          <a:xfrm>
            <a:off x="1431234" y="1956509"/>
            <a:ext cx="370189" cy="445982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E841CFF3-57D6-52FA-2578-EE7DDBA2BD61}"/>
              </a:ext>
            </a:extLst>
          </p:cNvPr>
          <p:cNvSpPr txBox="1"/>
          <p:nvPr/>
        </p:nvSpPr>
        <p:spPr>
          <a:xfrm>
            <a:off x="3046506" y="2340799"/>
            <a:ext cx="503664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1600" spc="-40" dirty="0">
                <a:latin typeface="+mn-ea"/>
              </a:rPr>
              <a:t>C</a:t>
            </a:r>
            <a:r>
              <a:rPr kumimoji="1" lang="en-US" altLang="ko-Kore-KR" sz="1600" spc="-40" dirty="0">
                <a:latin typeface="+mn-ea"/>
              </a:rPr>
              <a:t>-1↓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85E9816-AED2-0BB1-FA5F-199E9BB95975}"/>
              </a:ext>
            </a:extLst>
          </p:cNvPr>
          <p:cNvSpPr txBox="1"/>
          <p:nvPr/>
        </p:nvSpPr>
        <p:spPr>
          <a:xfrm>
            <a:off x="3046506" y="2680664"/>
            <a:ext cx="479618" cy="2462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ore-KR" sz="1600" spc="-40" dirty="0">
                <a:latin typeface="+mn-ea"/>
              </a:rPr>
              <a:t>E-1↓</a:t>
            </a:r>
            <a:endParaRPr kumimoji="1" lang="ko-Kore-KR" altLang="en-US" sz="1600" spc="-40" dirty="0">
              <a:latin typeface="+mn-ea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41E3336D-7D54-160D-A291-09BED4641FA4}"/>
              </a:ext>
            </a:extLst>
          </p:cNvPr>
          <p:cNvCxnSpPr>
            <a:cxnSpLocks/>
            <a:stCxn id="19" idx="2"/>
            <a:endCxn id="120" idx="0"/>
          </p:cNvCxnSpPr>
          <p:nvPr/>
        </p:nvCxnSpPr>
        <p:spPr>
          <a:xfrm>
            <a:off x="3297239" y="1956509"/>
            <a:ext cx="1099" cy="384290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B0A9D417-264C-9C07-2733-289AA4EAEAAF}"/>
              </a:ext>
            </a:extLst>
          </p:cNvPr>
          <p:cNvSpPr txBox="1"/>
          <p:nvPr/>
        </p:nvSpPr>
        <p:spPr>
          <a:xfrm>
            <a:off x="4350464" y="2348966"/>
            <a:ext cx="503664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600" spc="-40" dirty="0">
                <a:latin typeface="+mn-ea"/>
              </a:rPr>
              <a:t>C-1↓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FED01C3-ACBD-7F93-D5FC-EE91849992DE}"/>
              </a:ext>
            </a:extLst>
          </p:cNvPr>
          <p:cNvSpPr txBox="1"/>
          <p:nvPr/>
        </p:nvSpPr>
        <p:spPr>
          <a:xfrm>
            <a:off x="4350664" y="2652081"/>
            <a:ext cx="521297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ore-KR" sz="1600" spc="-40" dirty="0">
                <a:latin typeface="+mn-ea"/>
              </a:rPr>
              <a:t>D-1↑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E4DA768-2F2D-1BFE-DEFA-462504E12C05}"/>
              </a:ext>
            </a:extLst>
          </p:cNvPr>
          <p:cNvSpPr txBox="1"/>
          <p:nvPr/>
        </p:nvSpPr>
        <p:spPr>
          <a:xfrm>
            <a:off x="4350464" y="2948059"/>
            <a:ext cx="503664" cy="2545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sz="1600" spc="-40" dirty="0">
                <a:latin typeface="+mn-ea"/>
              </a:rPr>
              <a:t>E-1↑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2BB439E-0B47-2309-CA60-03A0DE8A3088}"/>
              </a:ext>
            </a:extLst>
          </p:cNvPr>
          <p:cNvSpPr txBox="1"/>
          <p:nvPr/>
        </p:nvSpPr>
        <p:spPr>
          <a:xfrm>
            <a:off x="5449402" y="1712173"/>
            <a:ext cx="1003801" cy="246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ko-Kore-KR" sz="1600" i="1" spc="-40" dirty="0">
                <a:latin typeface="+mn-ea"/>
              </a:rPr>
              <a:t>Trail</a:t>
            </a:r>
            <a:r>
              <a:rPr kumimoji="1" lang="ko-Kore-KR" altLang="en-US" sz="1600" i="1" spc="-40" dirty="0">
                <a:latin typeface="+mn-ea"/>
              </a:rPr>
              <a:t>길이 </a:t>
            </a:r>
            <a:r>
              <a:rPr kumimoji="1" lang="en-US" altLang="ko-Kore-KR" sz="1600" i="1" spc="-40" dirty="0">
                <a:latin typeface="+mn-ea"/>
              </a:rPr>
              <a:t>↑</a:t>
            </a:r>
            <a:endParaRPr kumimoji="1" lang="ko-Kore-KR" altLang="en-US" sz="1600" i="1" spc="-40" dirty="0">
              <a:latin typeface="+mn-ea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CCB9F43-15BB-DF17-03AF-6002C77073FA}"/>
              </a:ext>
            </a:extLst>
          </p:cNvPr>
          <p:cNvSpPr txBox="1"/>
          <p:nvPr/>
        </p:nvSpPr>
        <p:spPr>
          <a:xfrm>
            <a:off x="4086542" y="1712173"/>
            <a:ext cx="1040670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ko-Kore-KR" sz="1600" i="1" spc="-40" dirty="0">
                <a:latin typeface="+mn-ea"/>
              </a:rPr>
              <a:t>BB drop </a:t>
            </a:r>
            <a:r>
              <a:rPr kumimoji="1" lang="en-US" altLang="ko-Kore-KR" sz="1600" spc="-40" dirty="0">
                <a:latin typeface="+mn-ea"/>
              </a:rPr>
              <a:t>↓</a:t>
            </a:r>
            <a:r>
              <a:rPr kumimoji="1" lang="en-US" altLang="ko-Kore-KR" sz="1600" i="1" spc="-40" dirty="0">
                <a:latin typeface="+mn-ea"/>
              </a:rPr>
              <a:t> </a:t>
            </a:r>
            <a:endParaRPr kumimoji="1" lang="ko-Kore-KR" altLang="en-US" sz="1600" i="1" spc="-40" dirty="0">
              <a:latin typeface="+mn-ea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BA7BEAD-C909-ED99-A801-4F3F37AF56EF}"/>
              </a:ext>
            </a:extLst>
          </p:cNvPr>
          <p:cNvSpPr txBox="1"/>
          <p:nvPr/>
        </p:nvSpPr>
        <p:spPr>
          <a:xfrm>
            <a:off x="5691640" y="2349824"/>
            <a:ext cx="508473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600" spc="-40" dirty="0">
                <a:latin typeface="+mn-ea"/>
              </a:rPr>
              <a:t>A-1↑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11E07FEB-486C-CD9F-3DB4-564F2204FEB4}"/>
              </a:ext>
            </a:extLst>
          </p:cNvPr>
          <p:cNvSpPr txBox="1"/>
          <p:nvPr/>
        </p:nvSpPr>
        <p:spPr>
          <a:xfrm>
            <a:off x="8322904" y="2349824"/>
            <a:ext cx="508473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600" spc="-40" dirty="0">
                <a:latin typeface="+mn-ea"/>
              </a:rPr>
              <a:t>A-1↓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2675164-E28A-2AF3-CB55-3320B83A9DF7}"/>
              </a:ext>
            </a:extLst>
          </p:cNvPr>
          <p:cNvSpPr txBox="1"/>
          <p:nvPr/>
        </p:nvSpPr>
        <p:spPr>
          <a:xfrm>
            <a:off x="7147724" y="2369515"/>
            <a:ext cx="642484" cy="492443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600" spc="-40" dirty="0">
                <a:latin typeface="+mn-ea"/>
              </a:rPr>
              <a:t>A-3 ↑ </a:t>
            </a:r>
          </a:p>
          <a:p>
            <a:pPr algn="l"/>
            <a:r>
              <a:rPr kumimoji="1" lang="en-US" altLang="ko-Kore-KR" sz="1600" spc="-40" dirty="0">
                <a:latin typeface="+mn-ea"/>
              </a:rPr>
              <a:t>F-1 ↑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6B0AE4C-44B4-DAC5-7A7B-C81041CF4D6C}"/>
              </a:ext>
            </a:extLst>
          </p:cNvPr>
          <p:cNvSpPr txBox="1"/>
          <p:nvPr/>
        </p:nvSpPr>
        <p:spPr>
          <a:xfrm>
            <a:off x="8322904" y="2654624"/>
            <a:ext cx="503664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600" spc="-40" dirty="0">
                <a:latin typeface="+mn-ea"/>
              </a:rPr>
              <a:t>C-1↓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4CF216A-3F54-EFF5-3793-4CA44F591015}"/>
              </a:ext>
            </a:extLst>
          </p:cNvPr>
          <p:cNvSpPr txBox="1"/>
          <p:nvPr/>
        </p:nvSpPr>
        <p:spPr>
          <a:xfrm>
            <a:off x="7099250" y="1706562"/>
            <a:ext cx="729367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600" spc="-40" dirty="0">
                <a:latin typeface="+mn-ea"/>
              </a:rPr>
              <a:t>Power↑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C452A4B-15D8-058D-0441-139C81EB1191}"/>
              </a:ext>
            </a:extLst>
          </p:cNvPr>
          <p:cNvSpPr txBox="1"/>
          <p:nvPr/>
        </p:nvSpPr>
        <p:spPr>
          <a:xfrm>
            <a:off x="8148337" y="1706562"/>
            <a:ext cx="857607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z="1600" spc="-40" dirty="0">
                <a:latin typeface="+mn-ea"/>
              </a:rPr>
              <a:t>제어비</a:t>
            </a:r>
            <a:r>
              <a:rPr kumimoji="1" lang="en-US" altLang="ko-Kore-KR" sz="1600" spc="-40" dirty="0">
                <a:latin typeface="+mn-ea"/>
              </a:rPr>
              <a:t>↑</a:t>
            </a:r>
            <a:r>
              <a:rPr kumimoji="1" lang="ko-Kore-KR" altLang="en-US" sz="1600" spc="-40" dirty="0">
                <a:latin typeface="+mn-ea"/>
              </a:rPr>
              <a:t> </a:t>
            </a:r>
          </a:p>
        </p:txBody>
      </p: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F6BBC565-25C6-AC6C-69AA-BBD7BD2662D7}"/>
              </a:ext>
            </a:extLst>
          </p:cNvPr>
          <p:cNvCxnSpPr>
            <a:cxnSpLocks/>
            <a:stCxn id="130" idx="2"/>
            <a:endCxn id="126" idx="0"/>
          </p:cNvCxnSpPr>
          <p:nvPr/>
        </p:nvCxnSpPr>
        <p:spPr>
          <a:xfrm flipH="1">
            <a:off x="4602296" y="1958394"/>
            <a:ext cx="4581" cy="390572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E9535066-F572-748D-E066-B1E23A2E8052}"/>
              </a:ext>
            </a:extLst>
          </p:cNvPr>
          <p:cNvCxnSpPr>
            <a:cxnSpLocks/>
            <a:stCxn id="129" idx="2"/>
            <a:endCxn id="133" idx="0"/>
          </p:cNvCxnSpPr>
          <p:nvPr/>
        </p:nvCxnSpPr>
        <p:spPr>
          <a:xfrm flipH="1">
            <a:off x="5945877" y="1958394"/>
            <a:ext cx="5426" cy="391430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5FE0ADF6-4DC8-3861-AC8B-AF8525A01979}"/>
              </a:ext>
            </a:extLst>
          </p:cNvPr>
          <p:cNvCxnSpPr>
            <a:cxnSpLocks/>
            <a:stCxn id="139" idx="2"/>
            <a:endCxn id="135" idx="0"/>
          </p:cNvCxnSpPr>
          <p:nvPr/>
        </p:nvCxnSpPr>
        <p:spPr>
          <a:xfrm>
            <a:off x="7463934" y="1952783"/>
            <a:ext cx="5032" cy="416732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44F533ED-3F7E-CDC8-1331-9DCAF36316C2}"/>
              </a:ext>
            </a:extLst>
          </p:cNvPr>
          <p:cNvCxnSpPr>
            <a:cxnSpLocks/>
            <a:stCxn id="142" idx="2"/>
            <a:endCxn id="134" idx="0"/>
          </p:cNvCxnSpPr>
          <p:nvPr/>
        </p:nvCxnSpPr>
        <p:spPr>
          <a:xfrm>
            <a:off x="8577141" y="1952783"/>
            <a:ext cx="0" cy="397041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직선 연결선[R] 200">
            <a:extLst>
              <a:ext uri="{FF2B5EF4-FFF2-40B4-BE49-F238E27FC236}">
                <a16:creationId xmlns:a16="http://schemas.microsoft.com/office/drawing/2014/main" id="{FAF01EF3-C7D1-DB48-6DD3-8D72E073D8FB}"/>
              </a:ext>
            </a:extLst>
          </p:cNvPr>
          <p:cNvCxnSpPr>
            <a:cxnSpLocks/>
            <a:stCxn id="14" idx="2"/>
            <a:endCxn id="129" idx="0"/>
          </p:cNvCxnSpPr>
          <p:nvPr/>
        </p:nvCxnSpPr>
        <p:spPr>
          <a:xfrm>
            <a:off x="5171690" y="1175377"/>
            <a:ext cx="779613" cy="536796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직선 연결선[R] 203">
            <a:extLst>
              <a:ext uri="{FF2B5EF4-FFF2-40B4-BE49-F238E27FC236}">
                <a16:creationId xmlns:a16="http://schemas.microsoft.com/office/drawing/2014/main" id="{1A354CB9-3465-A771-F132-F4B2261B9ABD}"/>
              </a:ext>
            </a:extLst>
          </p:cNvPr>
          <p:cNvCxnSpPr>
            <a:cxnSpLocks/>
            <a:stCxn id="14" idx="2"/>
            <a:endCxn id="130" idx="0"/>
          </p:cNvCxnSpPr>
          <p:nvPr/>
        </p:nvCxnSpPr>
        <p:spPr>
          <a:xfrm flipH="1">
            <a:off x="4606877" y="1175377"/>
            <a:ext cx="564813" cy="536796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연결선[R] 206">
            <a:extLst>
              <a:ext uri="{FF2B5EF4-FFF2-40B4-BE49-F238E27FC236}">
                <a16:creationId xmlns:a16="http://schemas.microsoft.com/office/drawing/2014/main" id="{C07A6AE5-1951-9407-2A44-A9260E9F414A}"/>
              </a:ext>
            </a:extLst>
          </p:cNvPr>
          <p:cNvCxnSpPr>
            <a:cxnSpLocks/>
            <a:stCxn id="16" idx="2"/>
            <a:endCxn id="139" idx="0"/>
          </p:cNvCxnSpPr>
          <p:nvPr/>
        </p:nvCxnSpPr>
        <p:spPr>
          <a:xfrm flipH="1">
            <a:off x="7463934" y="1175377"/>
            <a:ext cx="509955" cy="531185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연결선[R] 209">
            <a:extLst>
              <a:ext uri="{FF2B5EF4-FFF2-40B4-BE49-F238E27FC236}">
                <a16:creationId xmlns:a16="http://schemas.microsoft.com/office/drawing/2014/main" id="{E690DD32-DCB0-B434-3B89-48C0BCA03C7F}"/>
              </a:ext>
            </a:extLst>
          </p:cNvPr>
          <p:cNvCxnSpPr>
            <a:cxnSpLocks/>
            <a:stCxn id="16" idx="2"/>
            <a:endCxn id="142" idx="0"/>
          </p:cNvCxnSpPr>
          <p:nvPr/>
        </p:nvCxnSpPr>
        <p:spPr>
          <a:xfrm>
            <a:off x="7973889" y="1175377"/>
            <a:ext cx="603252" cy="531185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F4F2A6FF-FB21-6357-C557-DF6527ED322F}"/>
              </a:ext>
            </a:extLst>
          </p:cNvPr>
          <p:cNvSpPr txBox="1"/>
          <p:nvPr/>
        </p:nvSpPr>
        <p:spPr>
          <a:xfrm>
            <a:off x="234081" y="926926"/>
            <a:ext cx="246221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sz="1600" spc="-40" dirty="0">
                <a:latin typeface="+mn-ea"/>
              </a:rPr>
              <a:t>FR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4202BD21-1010-FD06-27BF-D0203ADA51CC}"/>
              </a:ext>
            </a:extLst>
          </p:cNvPr>
          <p:cNvSpPr txBox="1"/>
          <p:nvPr/>
        </p:nvSpPr>
        <p:spPr>
          <a:xfrm>
            <a:off x="29850" y="1689167"/>
            <a:ext cx="654682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sz="1600" spc="-40" dirty="0">
                <a:latin typeface="+mn-ea"/>
              </a:rPr>
              <a:t>Means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2852830D-C122-C8FC-E277-293B79657B98}"/>
              </a:ext>
            </a:extLst>
          </p:cNvPr>
          <p:cNvSpPr txBox="1"/>
          <p:nvPr/>
        </p:nvSpPr>
        <p:spPr>
          <a:xfrm>
            <a:off x="29850" y="2375354"/>
            <a:ext cx="654682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sz="1600" spc="-40" dirty="0">
                <a:latin typeface="+mn-ea"/>
              </a:rPr>
              <a:t>DPs</a:t>
            </a:r>
            <a:endParaRPr kumimoji="1" lang="ko-Kore-KR" altLang="en-US" sz="1600" spc="-40" dirty="0">
              <a:latin typeface="+mn-ea"/>
            </a:endParaRPr>
          </a:p>
        </p:txBody>
      </p:sp>
      <p:cxnSp>
        <p:nvCxnSpPr>
          <p:cNvPr id="236" name="직선 연결선[R] 235">
            <a:extLst>
              <a:ext uri="{FF2B5EF4-FFF2-40B4-BE49-F238E27FC236}">
                <a16:creationId xmlns:a16="http://schemas.microsoft.com/office/drawing/2014/main" id="{DA2CFBCD-749E-92CA-78E9-BF4FEEBE9D8B}"/>
              </a:ext>
            </a:extLst>
          </p:cNvPr>
          <p:cNvCxnSpPr>
            <a:cxnSpLocks/>
          </p:cNvCxnSpPr>
          <p:nvPr/>
        </p:nvCxnSpPr>
        <p:spPr>
          <a:xfrm>
            <a:off x="291531" y="3402669"/>
            <a:ext cx="8439580" cy="0"/>
          </a:xfrm>
          <a:prstGeom prst="line">
            <a:avLst/>
          </a:prstGeom>
          <a:ln>
            <a:solidFill>
              <a:schemeClr val="dk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32D899E6-0A28-AA57-CB55-5EB397794721}"/>
              </a:ext>
            </a:extLst>
          </p:cNvPr>
          <p:cNvSpPr txBox="1"/>
          <p:nvPr/>
        </p:nvSpPr>
        <p:spPr>
          <a:xfrm>
            <a:off x="5691639" y="2717802"/>
            <a:ext cx="508473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600" spc="-40" dirty="0">
                <a:latin typeface="+mn-ea"/>
              </a:rPr>
              <a:t>A-</a:t>
            </a:r>
            <a:r>
              <a:rPr kumimoji="1" lang="en-US" altLang="ko-KR" sz="1600" spc="-40" dirty="0">
                <a:latin typeface="+mn-ea"/>
              </a:rPr>
              <a:t>2</a:t>
            </a:r>
            <a:r>
              <a:rPr kumimoji="1" lang="en-US" altLang="ko-Kore-KR" sz="1600" spc="-40" dirty="0">
                <a:latin typeface="+mn-ea"/>
              </a:rPr>
              <a:t>↑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CAFA7CBB-49A7-A25A-E203-F65B8AB758E4}"/>
              </a:ext>
            </a:extLst>
          </p:cNvPr>
          <p:cNvSpPr txBox="1"/>
          <p:nvPr/>
        </p:nvSpPr>
        <p:spPr>
          <a:xfrm>
            <a:off x="2968439" y="5024278"/>
            <a:ext cx="32031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{B-1 , A-1, A-2 , C-1, E-1} </a:t>
            </a:r>
            <a:r>
              <a:rPr kumimoji="1" lang="en-US" altLang="ko-KR" spc="-40" dirty="0">
                <a:latin typeface="+mn-ea"/>
              </a:rPr>
              <a:t>vs B-1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430D806C-37B5-7E1B-03FB-9E23C591E68F}"/>
              </a:ext>
            </a:extLst>
          </p:cNvPr>
          <p:cNvSpPr txBox="1"/>
          <p:nvPr/>
        </p:nvSpPr>
        <p:spPr>
          <a:xfrm>
            <a:off x="609369" y="5666673"/>
            <a:ext cx="8265724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pc="-40" dirty="0">
                <a:solidFill>
                  <a:srgbClr val="7030A0"/>
                </a:solidFill>
                <a:latin typeface="+mn-ea"/>
              </a:rPr>
              <a:t>이 차이는 무엇을 만드나</a:t>
            </a:r>
            <a:r>
              <a:rPr kumimoji="1" lang="en-US" altLang="ko-Kore-KR" spc="-40" dirty="0">
                <a:solidFill>
                  <a:srgbClr val="7030A0"/>
                </a:solidFill>
                <a:latin typeface="+mn-ea"/>
              </a:rPr>
              <a:t>? </a:t>
            </a:r>
            <a:r>
              <a:rPr kumimoji="1" lang="ko-Kore-KR" altLang="en-US" spc="-40" dirty="0">
                <a:solidFill>
                  <a:srgbClr val="7030A0"/>
                </a:solidFill>
                <a:latin typeface="+mn-ea"/>
              </a:rPr>
              <a:t>일종의 </a:t>
            </a:r>
            <a:r>
              <a:rPr kumimoji="1" lang="en-US" altLang="ko-Kore-KR" spc="-40" dirty="0">
                <a:solidFill>
                  <a:srgbClr val="7030A0"/>
                </a:solidFill>
                <a:latin typeface="+mn-ea"/>
              </a:rPr>
              <a:t>redesign likelihood</a:t>
            </a:r>
            <a:r>
              <a:rPr kumimoji="1" lang="ko-Kore-KR" altLang="en-US" spc="-40" dirty="0">
                <a:solidFill>
                  <a:srgbClr val="7030A0"/>
                </a:solidFill>
                <a:latin typeface="+mn-ea"/>
              </a:rPr>
              <a:t>를 줄이나</a:t>
            </a:r>
            <a:r>
              <a:rPr kumimoji="1" lang="en-US" altLang="ko-Kore-KR" spc="-40" dirty="0">
                <a:solidFill>
                  <a:srgbClr val="7030A0"/>
                </a:solidFill>
                <a:latin typeface="+mn-ea"/>
              </a:rPr>
              <a:t>? </a:t>
            </a:r>
          </a:p>
          <a:p>
            <a:pPr algn="l"/>
            <a:endParaRPr kumimoji="1" lang="en-US" altLang="ko-Kore-KR" spc="-40" dirty="0">
              <a:solidFill>
                <a:srgbClr val="7030A0"/>
              </a:solidFill>
              <a:latin typeface="+mn-ea"/>
            </a:endParaRPr>
          </a:p>
          <a:p>
            <a:pPr algn="l"/>
            <a:r>
              <a:rPr kumimoji="1" lang="ko-Kore-KR" altLang="en-US" spc="-40" dirty="0">
                <a:solidFill>
                  <a:srgbClr val="7030A0"/>
                </a:solidFill>
                <a:latin typeface="+mn-ea"/>
              </a:rPr>
              <a:t>각 매개변수마다</a:t>
            </a:r>
            <a:r>
              <a:rPr kumimoji="1" lang="en-US" altLang="ko-Kore-KR" spc="-40" dirty="0">
                <a:solidFill>
                  <a:srgbClr val="7030A0"/>
                </a:solidFill>
                <a:latin typeface="+mn-ea"/>
              </a:rPr>
              <a:t>, </a:t>
            </a:r>
            <a:r>
              <a:rPr kumimoji="1" lang="ko-Kore-KR" altLang="en-US" spc="-40" dirty="0">
                <a:solidFill>
                  <a:srgbClr val="7030A0"/>
                </a:solidFill>
                <a:latin typeface="+mn-ea"/>
              </a:rPr>
              <a:t>변화가 필요한 정도가 줄어들어 </a:t>
            </a:r>
            <a:r>
              <a:rPr kumimoji="1" lang="en-US" altLang="ko-Kore-KR" spc="-40" dirty="0">
                <a:solidFill>
                  <a:srgbClr val="7030A0"/>
                </a:solidFill>
                <a:latin typeface="+mn-ea"/>
              </a:rPr>
              <a:t>tolerance range </a:t>
            </a:r>
            <a:r>
              <a:rPr kumimoji="1" lang="en-US" altLang="ko-KR" spc="-40" dirty="0">
                <a:solidFill>
                  <a:srgbClr val="7030A0"/>
                </a:solidFill>
                <a:latin typeface="+mn-ea"/>
                <a:sym typeface="Wingdings" pitchFamily="2" charset="2"/>
              </a:rPr>
              <a:t> </a:t>
            </a:r>
            <a:r>
              <a:rPr kumimoji="1" lang="ko-KR" altLang="en-US" spc="-40" dirty="0">
                <a:solidFill>
                  <a:srgbClr val="7030A0"/>
                </a:solidFill>
                <a:latin typeface="+mn-ea"/>
                <a:sym typeface="Wingdings" pitchFamily="2" charset="2"/>
              </a:rPr>
              <a:t>전파를 낮춤</a:t>
            </a:r>
            <a:r>
              <a:rPr kumimoji="1" lang="en-US" altLang="ko-KR" spc="-40" dirty="0">
                <a:solidFill>
                  <a:srgbClr val="7030A0"/>
                </a:solidFill>
                <a:latin typeface="+mn-ea"/>
                <a:sym typeface="Wingdings" pitchFamily="2" charset="2"/>
              </a:rPr>
              <a:t>?</a:t>
            </a:r>
            <a:endParaRPr kumimoji="1" lang="ko-Kore-KR" altLang="en-US" spc="-40" dirty="0">
              <a:solidFill>
                <a:srgbClr val="7030A0"/>
              </a:solidFill>
              <a:latin typeface="+mn-ea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38D6EADE-04B7-EAD1-D0A0-8D9F5EC5BB9E}"/>
              </a:ext>
            </a:extLst>
          </p:cNvPr>
          <p:cNvSpPr txBox="1"/>
          <p:nvPr/>
        </p:nvSpPr>
        <p:spPr>
          <a:xfrm>
            <a:off x="163615" y="82358"/>
            <a:ext cx="710707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z="2000" spc="-40" dirty="0">
                <a:latin typeface="+mn-ea"/>
              </a:rPr>
              <a:t>고민사항 </a:t>
            </a:r>
            <a:r>
              <a:rPr kumimoji="1" lang="en-US" altLang="ko-KR" sz="2000" spc="-40" dirty="0">
                <a:latin typeface="+mn-ea"/>
              </a:rPr>
              <a:t>1) </a:t>
            </a:r>
            <a:r>
              <a:rPr kumimoji="1" lang="en-US" altLang="ko-Kore-KR" sz="2000" spc="-40" dirty="0">
                <a:latin typeface="+mn-ea"/>
              </a:rPr>
              <a:t>FR</a:t>
            </a:r>
            <a:r>
              <a:rPr kumimoji="1" lang="ko-Kore-KR" altLang="en-US" sz="2000" spc="-40" dirty="0">
                <a:latin typeface="+mn-ea"/>
              </a:rPr>
              <a:t>을 수용하는 대안들이 많은데</a:t>
            </a:r>
            <a:r>
              <a:rPr kumimoji="1" lang="en-US" altLang="ko-Kore-KR" sz="2000" spc="-40" dirty="0">
                <a:latin typeface="+mn-ea"/>
              </a:rPr>
              <a:t>, </a:t>
            </a:r>
            <a:r>
              <a:rPr kumimoji="1" lang="ko-Kore-KR" altLang="en-US" sz="2000" spc="-40" dirty="0">
                <a:latin typeface="+mn-ea"/>
              </a:rPr>
              <a:t>이에 대한 차이는</a:t>
            </a:r>
            <a:r>
              <a:rPr kumimoji="1" lang="en-US" altLang="ko-Kore-KR" sz="2000" spc="-40" dirty="0">
                <a:latin typeface="+mn-ea"/>
              </a:rPr>
              <a:t>?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825E68E-193A-5AA6-DEF0-A33A46678A7D}"/>
              </a:ext>
            </a:extLst>
          </p:cNvPr>
          <p:cNvSpPr/>
          <p:nvPr/>
        </p:nvSpPr>
        <p:spPr>
          <a:xfrm>
            <a:off x="609369" y="708950"/>
            <a:ext cx="3224302" cy="2326614"/>
          </a:xfrm>
          <a:prstGeom prst="roundRect">
            <a:avLst/>
          </a:prstGeom>
          <a:solidFill>
            <a:schemeClr val="dk1">
              <a:alpha val="2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06939-0543-72BB-6041-BD7977D8C444}"/>
              </a:ext>
            </a:extLst>
          </p:cNvPr>
          <p:cNvSpPr txBox="1"/>
          <p:nvPr/>
        </p:nvSpPr>
        <p:spPr>
          <a:xfrm>
            <a:off x="799915" y="3543407"/>
            <a:ext cx="185467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pc="-40" dirty="0">
                <a:latin typeface="+mn-ea"/>
              </a:rPr>
              <a:t>크게는 </a:t>
            </a:r>
            <a:r>
              <a:rPr kumimoji="1" lang="en-US" altLang="ko-Kore-KR" spc="-40" dirty="0">
                <a:latin typeface="+mn-ea"/>
              </a:rPr>
              <a:t>3</a:t>
            </a:r>
            <a:r>
              <a:rPr kumimoji="1" lang="ko-Kore-KR" altLang="en-US" spc="-40" dirty="0">
                <a:latin typeface="+mn-ea"/>
              </a:rPr>
              <a:t>가지 방안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4C8201-0AA7-10EC-960E-CAA3172C4D6D}"/>
              </a:ext>
            </a:extLst>
          </p:cNvPr>
          <p:cNvSpPr txBox="1"/>
          <p:nvPr/>
        </p:nvSpPr>
        <p:spPr>
          <a:xfrm>
            <a:off x="664197" y="5030333"/>
            <a:ext cx="166487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B-1 </a:t>
            </a:r>
            <a:r>
              <a:rPr kumimoji="1" lang="en-US" altLang="ko-KR" spc="-40" dirty="0">
                <a:latin typeface="+mn-ea"/>
              </a:rPr>
              <a:t>vs</a:t>
            </a:r>
            <a:r>
              <a:rPr kumimoji="1" lang="en-US" altLang="ko-Kore-KR" spc="-40" dirty="0">
                <a:latin typeface="+mn-ea"/>
              </a:rPr>
              <a:t> {A-1, A-2}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E84A58-64D3-18E2-BDB9-2BD32892E4C3}"/>
              </a:ext>
            </a:extLst>
          </p:cNvPr>
          <p:cNvSpPr txBox="1"/>
          <p:nvPr/>
        </p:nvSpPr>
        <p:spPr>
          <a:xfrm>
            <a:off x="459173" y="4550485"/>
            <a:ext cx="203549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pc="-40" dirty="0">
                <a:latin typeface="+mn-ea"/>
              </a:rPr>
              <a:t>각대안 끼리의 차이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46ABDF-7D55-6E08-EF5D-E4F51B42AD1D}"/>
              </a:ext>
            </a:extLst>
          </p:cNvPr>
          <p:cNvSpPr txBox="1"/>
          <p:nvPr/>
        </p:nvSpPr>
        <p:spPr>
          <a:xfrm>
            <a:off x="3321095" y="4550485"/>
            <a:ext cx="27126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pc="-40" dirty="0">
                <a:latin typeface="+mn-ea"/>
              </a:rPr>
              <a:t>다수의 대안을 동시에 고려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46A861-45BF-C4BD-6E97-97F4CE96B017}"/>
              </a:ext>
            </a:extLst>
          </p:cNvPr>
          <p:cNvSpPr txBox="1"/>
          <p:nvPr/>
        </p:nvSpPr>
        <p:spPr>
          <a:xfrm>
            <a:off x="552618" y="3875580"/>
            <a:ext cx="2548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{B-1 / A-1, A-2 /C-1, E-1}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F64640-0CF7-C09F-4EF8-A41C1694886D}"/>
              </a:ext>
            </a:extLst>
          </p:cNvPr>
          <p:cNvSpPr txBox="1"/>
          <p:nvPr/>
        </p:nvSpPr>
        <p:spPr>
          <a:xfrm>
            <a:off x="3371094" y="3687964"/>
            <a:ext cx="296606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solidFill>
                  <a:srgbClr val="7030A0"/>
                </a:solidFill>
                <a:latin typeface="+mn-ea"/>
              </a:rPr>
              <a:t>Lambert (transition matrix)?</a:t>
            </a:r>
            <a:endParaRPr kumimoji="1" lang="ko-Kore-KR" altLang="en-US" b="1" spc="-40" dirty="0">
              <a:solidFill>
                <a:srgbClr val="7030A0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CEAC2F-A7E2-27F6-B127-50E55BA7B7EA}"/>
              </a:ext>
            </a:extLst>
          </p:cNvPr>
          <p:cNvSpPr txBox="1"/>
          <p:nvPr/>
        </p:nvSpPr>
        <p:spPr>
          <a:xfrm>
            <a:off x="7580195" y="502427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kumimoji="1" lang="ko-Kore-KR" altLang="en-US" spc="-4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01032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6E8F85-8C40-FF86-F47A-B50FB705F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F80077-DE0A-559A-CFBF-B30BE6D38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84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3E28FF-3693-C4B3-26EE-5C499A1607F0}"/>
              </a:ext>
            </a:extLst>
          </p:cNvPr>
          <p:cNvSpPr txBox="1"/>
          <p:nvPr/>
        </p:nvSpPr>
        <p:spPr>
          <a:xfrm>
            <a:off x="328773" y="184935"/>
            <a:ext cx="777552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z="2400" spc="-40" dirty="0">
                <a:latin typeface="+mn-ea"/>
              </a:rPr>
              <a:t>고민사항</a:t>
            </a:r>
            <a:r>
              <a:rPr kumimoji="1" lang="en-US" altLang="ko-KR" sz="2400" spc="-40" dirty="0">
                <a:latin typeface="+mn-ea"/>
              </a:rPr>
              <a:t>2) </a:t>
            </a:r>
            <a:r>
              <a:rPr kumimoji="1" lang="ko-Kore-KR" altLang="en-US" sz="2400" spc="-40" dirty="0">
                <a:latin typeface="+mn-ea"/>
              </a:rPr>
              <a:t>방향 뿐만 아니라 정도도 고려가 되어야 하나</a:t>
            </a:r>
            <a:r>
              <a:rPr kumimoji="1" lang="en-US" altLang="ko-Kore-KR" sz="2400" spc="-40" dirty="0">
                <a:latin typeface="+mn-ea"/>
              </a:rPr>
              <a:t>?</a:t>
            </a:r>
            <a:endParaRPr kumimoji="1" lang="ko-Kore-KR" altLang="en-US" sz="2400" spc="-4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58BA22-BD28-D845-A7CF-FEB6CBEA7066}"/>
              </a:ext>
            </a:extLst>
          </p:cNvPr>
          <p:cNvSpPr txBox="1"/>
          <p:nvPr/>
        </p:nvSpPr>
        <p:spPr>
          <a:xfrm>
            <a:off x="448327" y="1243173"/>
            <a:ext cx="40440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FR</a:t>
            </a:r>
            <a:r>
              <a:rPr kumimoji="1" lang="en-US" altLang="ko-Kore-KR" spc="-40" baseline="-25000" dirty="0">
                <a:latin typeface="+mn-ea"/>
              </a:rPr>
              <a:t>1</a:t>
            </a:r>
            <a:r>
              <a:rPr kumimoji="1" lang="ko-Kore-KR" altLang="en-US" spc="-40" dirty="0">
                <a:latin typeface="+mn-ea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783306-A248-27B9-FE91-19CFDC8A1561}"/>
              </a:ext>
            </a:extLst>
          </p:cNvPr>
          <p:cNvSpPr txBox="1"/>
          <p:nvPr/>
        </p:nvSpPr>
        <p:spPr>
          <a:xfrm>
            <a:off x="448327" y="2229492"/>
            <a:ext cx="40440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FR</a:t>
            </a:r>
            <a:r>
              <a:rPr kumimoji="1" lang="en-US" altLang="ko-KR" spc="-40" baseline="-25000" dirty="0">
                <a:latin typeface="+mn-ea"/>
              </a:rPr>
              <a:t>2</a:t>
            </a:r>
            <a:r>
              <a:rPr kumimoji="1" lang="ko-Kore-KR" altLang="en-US" spc="-40" dirty="0">
                <a:latin typeface="+mn-ea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5F5D43-A6B4-007B-FEBF-7535B63323FA}"/>
              </a:ext>
            </a:extLst>
          </p:cNvPr>
          <p:cNvSpPr txBox="1"/>
          <p:nvPr/>
        </p:nvSpPr>
        <p:spPr>
          <a:xfrm>
            <a:off x="1455195" y="1243173"/>
            <a:ext cx="7100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</a:t>
            </a:r>
            <a:r>
              <a:rPr kumimoji="1" lang="en-US" altLang="ko-Kore-KR" spc="-40" baseline="-25000" dirty="0">
                <a:latin typeface="+mn-ea"/>
              </a:rPr>
              <a:t>1 </a:t>
            </a:r>
            <a:r>
              <a:rPr kumimoji="1" lang="en-US" altLang="ko-Kore-KR" sz="1800" spc="-40" dirty="0">
                <a:latin typeface="+mn-ea"/>
              </a:rPr>
              <a:t>↑</a:t>
            </a:r>
            <a:r>
              <a:rPr kumimoji="1" lang="ko-Kore-KR" altLang="en-US" spc="-40" dirty="0">
                <a:latin typeface="+mn-ea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5B2CCE-7C69-56EB-19A1-808E15039B28}"/>
              </a:ext>
            </a:extLst>
          </p:cNvPr>
          <p:cNvSpPr txBox="1"/>
          <p:nvPr/>
        </p:nvSpPr>
        <p:spPr>
          <a:xfrm>
            <a:off x="1455195" y="2229492"/>
            <a:ext cx="7100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</a:t>
            </a:r>
            <a:r>
              <a:rPr kumimoji="1" lang="en-US" altLang="ko-KR" spc="-40" baseline="-25000" dirty="0">
                <a:latin typeface="+mn-ea"/>
              </a:rPr>
              <a:t>2 </a:t>
            </a:r>
            <a:r>
              <a:rPr kumimoji="1" lang="en-US" altLang="ko-Kore-KR" sz="1800" spc="-40" dirty="0">
                <a:latin typeface="+mn-ea"/>
              </a:rPr>
              <a:t>↑</a:t>
            </a:r>
            <a:r>
              <a:rPr kumimoji="1" lang="ko-Kore-KR" altLang="en-US" spc="-40" dirty="0">
                <a:latin typeface="+mn-ea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49652A-E89F-5CB8-FDB5-540E4590FEBA}"/>
              </a:ext>
            </a:extLst>
          </p:cNvPr>
          <p:cNvSpPr txBox="1"/>
          <p:nvPr/>
        </p:nvSpPr>
        <p:spPr>
          <a:xfrm>
            <a:off x="1158094" y="775900"/>
            <a:ext cx="103868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Direct DPs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D5EDE6-9555-47BD-4BCD-A3234E8C87E5}"/>
              </a:ext>
            </a:extLst>
          </p:cNvPr>
          <p:cNvSpPr txBox="1"/>
          <p:nvPr/>
        </p:nvSpPr>
        <p:spPr>
          <a:xfrm>
            <a:off x="2791685" y="775900"/>
            <a:ext cx="147008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1</a:t>
            </a:r>
            <a:r>
              <a:rPr kumimoji="1" lang="en-US" altLang="ko-Kore-KR" spc="-40" baseline="30000" dirty="0">
                <a:latin typeface="+mn-ea"/>
              </a:rPr>
              <a:t>st</a:t>
            </a:r>
            <a:r>
              <a:rPr kumimoji="1" lang="en-US" altLang="ko-Kore-KR" spc="-40" dirty="0">
                <a:latin typeface="+mn-ea"/>
              </a:rPr>
              <a:t> propagated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255C13-2BBB-17DC-698F-B8F557BA0E0A}"/>
              </a:ext>
            </a:extLst>
          </p:cNvPr>
          <p:cNvSpPr txBox="1"/>
          <p:nvPr/>
        </p:nvSpPr>
        <p:spPr>
          <a:xfrm>
            <a:off x="3314818" y="1243173"/>
            <a:ext cx="74373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DP</a:t>
            </a:r>
            <a:r>
              <a:rPr kumimoji="1" lang="en-US" altLang="ko-Kore-KR" b="1" spc="-40" baseline="-25000" dirty="0">
                <a:latin typeface="+mn-ea"/>
              </a:rPr>
              <a:t>3 </a:t>
            </a:r>
            <a:r>
              <a:rPr kumimoji="1" lang="en-US" altLang="ko-Kore-KR" sz="1800" b="1" spc="-40" dirty="0">
                <a:solidFill>
                  <a:srgbClr val="C00000"/>
                </a:solidFill>
                <a:latin typeface="+mn-ea"/>
              </a:rPr>
              <a:t>↑</a:t>
            </a:r>
            <a:r>
              <a:rPr kumimoji="1" lang="ko-Kore-KR" altLang="en-US" b="1" spc="-40" dirty="0">
                <a:latin typeface="+mn-ea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A84152-EB4E-8149-7F96-42DE430453AC}"/>
              </a:ext>
            </a:extLst>
          </p:cNvPr>
          <p:cNvSpPr txBox="1"/>
          <p:nvPr/>
        </p:nvSpPr>
        <p:spPr>
          <a:xfrm>
            <a:off x="3314818" y="2229492"/>
            <a:ext cx="74373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DP</a:t>
            </a:r>
            <a:r>
              <a:rPr kumimoji="1" lang="en-US" altLang="ko-Kore-KR" b="1" spc="-40" baseline="-25000" dirty="0">
                <a:latin typeface="+mn-ea"/>
              </a:rPr>
              <a:t>3 </a:t>
            </a:r>
            <a:r>
              <a:rPr kumimoji="1" lang="en-US" altLang="ko-Kore-KR" sz="1800" b="1" spc="-40" dirty="0">
                <a:solidFill>
                  <a:srgbClr val="0070C0"/>
                </a:solidFill>
                <a:latin typeface="+mn-ea"/>
              </a:rPr>
              <a:t>↓</a:t>
            </a:r>
            <a:r>
              <a:rPr kumimoji="1" lang="ko-Kore-KR" altLang="en-US" spc="-40" dirty="0">
                <a:latin typeface="+mn-ea"/>
              </a:rPr>
              <a:t> 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A878702-FAB3-3EF5-44E4-1FE7B741E65D}"/>
              </a:ext>
            </a:extLst>
          </p:cNvPr>
          <p:cNvCxnSpPr>
            <a:cxnSpLocks/>
          </p:cNvCxnSpPr>
          <p:nvPr/>
        </p:nvCxnSpPr>
        <p:spPr>
          <a:xfrm flipH="1">
            <a:off x="193697" y="1189394"/>
            <a:ext cx="437830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65B0B0D5-EFB1-6342-5F5C-EB24AAEC53DC}"/>
              </a:ext>
            </a:extLst>
          </p:cNvPr>
          <p:cNvCxnSpPr>
            <a:cxnSpLocks/>
          </p:cNvCxnSpPr>
          <p:nvPr/>
        </p:nvCxnSpPr>
        <p:spPr>
          <a:xfrm flipH="1">
            <a:off x="193697" y="2103794"/>
            <a:ext cx="437830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0E4B070-B1D9-D2D3-E140-E6542ED0AA79}"/>
              </a:ext>
            </a:extLst>
          </p:cNvPr>
          <p:cNvSpPr txBox="1"/>
          <p:nvPr/>
        </p:nvSpPr>
        <p:spPr>
          <a:xfrm>
            <a:off x="3336606" y="1609078"/>
            <a:ext cx="34028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400" spc="-40" dirty="0">
                <a:latin typeface="+mn-ea"/>
              </a:rPr>
              <a:t>DP</a:t>
            </a:r>
            <a:r>
              <a:rPr kumimoji="1" lang="en-US" altLang="ko-Kore-KR" sz="1400" spc="-40" baseline="-25000" dirty="0">
                <a:latin typeface="+mn-ea"/>
              </a:rPr>
              <a:t>4</a:t>
            </a:r>
            <a:r>
              <a:rPr kumimoji="1" lang="ko-Kore-KR" altLang="en-US" sz="1400" spc="-40" dirty="0">
                <a:latin typeface="+mn-ea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E31EB-9AF0-F3E8-0922-BC8BA9EA1226}"/>
              </a:ext>
            </a:extLst>
          </p:cNvPr>
          <p:cNvSpPr txBox="1"/>
          <p:nvPr/>
        </p:nvSpPr>
        <p:spPr>
          <a:xfrm>
            <a:off x="3336606" y="1835109"/>
            <a:ext cx="34028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400" spc="-40" dirty="0">
                <a:latin typeface="+mn-ea"/>
              </a:rPr>
              <a:t>DP</a:t>
            </a:r>
            <a:r>
              <a:rPr kumimoji="1" lang="en-US" altLang="ko-Kore-KR" sz="1400" spc="-40" baseline="-25000" dirty="0">
                <a:latin typeface="+mn-ea"/>
              </a:rPr>
              <a:t>5</a:t>
            </a:r>
            <a:r>
              <a:rPr kumimoji="1" lang="ko-Kore-KR" altLang="en-US" sz="1400" spc="-40" dirty="0">
                <a:latin typeface="+mn-ea"/>
              </a:rPr>
              <a:t> </a:t>
            </a:r>
          </a:p>
        </p:txBody>
      </p:sp>
      <p:sp>
        <p:nvSpPr>
          <p:cNvPr id="19" name="오른쪽 대괄호[R] 18">
            <a:extLst>
              <a:ext uri="{FF2B5EF4-FFF2-40B4-BE49-F238E27FC236}">
                <a16:creationId xmlns:a16="http://schemas.microsoft.com/office/drawing/2014/main" id="{851641F9-AD1F-4D55-956C-F1C55759EB4F}"/>
              </a:ext>
            </a:extLst>
          </p:cNvPr>
          <p:cNvSpPr/>
          <p:nvPr/>
        </p:nvSpPr>
        <p:spPr>
          <a:xfrm>
            <a:off x="4063409" y="1381672"/>
            <a:ext cx="210640" cy="986319"/>
          </a:xfrm>
          <a:prstGeom prst="rightBracket">
            <a:avLst/>
          </a:pr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9FBAB694-A835-EA45-0D5F-5CE920C9E131}"/>
              </a:ext>
            </a:extLst>
          </p:cNvPr>
          <p:cNvCxnSpPr>
            <a:cxnSpLocks/>
          </p:cNvCxnSpPr>
          <p:nvPr/>
        </p:nvCxnSpPr>
        <p:spPr>
          <a:xfrm flipH="1">
            <a:off x="4972692" y="1671425"/>
            <a:ext cx="1562908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1C49E28-5BCB-F667-E1A2-E64AA406AEE7}"/>
              </a:ext>
            </a:extLst>
          </p:cNvPr>
          <p:cNvCxnSpPr>
            <a:cxnSpLocks/>
          </p:cNvCxnSpPr>
          <p:nvPr/>
        </p:nvCxnSpPr>
        <p:spPr>
          <a:xfrm>
            <a:off x="6391762" y="1527587"/>
            <a:ext cx="0" cy="2876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D530B538-3E76-1FF9-F2A0-CB593BBB593E}"/>
              </a:ext>
            </a:extLst>
          </p:cNvPr>
          <p:cNvCxnSpPr>
            <a:cxnSpLocks/>
          </p:cNvCxnSpPr>
          <p:nvPr/>
        </p:nvCxnSpPr>
        <p:spPr>
          <a:xfrm>
            <a:off x="5796574" y="1527587"/>
            <a:ext cx="0" cy="2876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C328679D-F6F1-E9DA-5D28-3A95CCAA7530}"/>
              </a:ext>
            </a:extLst>
          </p:cNvPr>
          <p:cNvCxnSpPr>
            <a:cxnSpLocks/>
          </p:cNvCxnSpPr>
          <p:nvPr/>
        </p:nvCxnSpPr>
        <p:spPr>
          <a:xfrm>
            <a:off x="5289587" y="1527587"/>
            <a:ext cx="0" cy="2876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9E9F7F1-A813-C3B2-DE90-1A09A723DF7A}"/>
              </a:ext>
            </a:extLst>
          </p:cNvPr>
          <p:cNvSpPr txBox="1"/>
          <p:nvPr/>
        </p:nvSpPr>
        <p:spPr>
          <a:xfrm>
            <a:off x="5307876" y="2332075"/>
            <a:ext cx="102156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400" spc="-40" dirty="0">
                <a:latin typeface="+mn-ea"/>
              </a:rPr>
              <a:t>Origin of DP</a:t>
            </a:r>
            <a:r>
              <a:rPr kumimoji="1" lang="en-US" altLang="ko-Kore-KR" sz="1400" spc="-40" baseline="-25000" dirty="0">
                <a:latin typeface="+mn-ea"/>
              </a:rPr>
              <a:t>3</a:t>
            </a:r>
            <a:endParaRPr kumimoji="1" lang="ko-Kore-KR" altLang="en-US" sz="1400" spc="-40" dirty="0"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B0E8F3C-B9ED-56F0-CE66-70959E7FA595}"/>
              </a:ext>
            </a:extLst>
          </p:cNvPr>
          <p:cNvSpPr txBox="1"/>
          <p:nvPr/>
        </p:nvSpPr>
        <p:spPr>
          <a:xfrm>
            <a:off x="5856872" y="1204603"/>
            <a:ext cx="53489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400" spc="-40" dirty="0">
                <a:latin typeface="+mn-ea"/>
              </a:rPr>
              <a:t>f(∆DP</a:t>
            </a:r>
            <a:r>
              <a:rPr kumimoji="1" lang="en-US" altLang="ko-Kore-KR" sz="1400" spc="-40" baseline="-25000" dirty="0">
                <a:latin typeface="+mn-ea"/>
              </a:rPr>
              <a:t>1</a:t>
            </a:r>
            <a:r>
              <a:rPr kumimoji="1" lang="en-US" altLang="ko-Kore-KR" sz="1400" spc="-40" dirty="0">
                <a:latin typeface="+mn-ea"/>
              </a:rPr>
              <a:t>)</a:t>
            </a:r>
            <a:endParaRPr kumimoji="1" lang="ko-Kore-KR" altLang="en-US" sz="1400" spc="-40" dirty="0"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BCC9C2-79E4-CAB4-7C93-0ABB7155208F}"/>
              </a:ext>
            </a:extLst>
          </p:cNvPr>
          <p:cNvSpPr txBox="1"/>
          <p:nvPr/>
        </p:nvSpPr>
        <p:spPr>
          <a:xfrm>
            <a:off x="5255187" y="1959101"/>
            <a:ext cx="53489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400" spc="-40" dirty="0">
                <a:latin typeface="+mn-ea"/>
              </a:rPr>
              <a:t>f(∆DP</a:t>
            </a:r>
            <a:r>
              <a:rPr kumimoji="1" lang="en-US" altLang="ko-Kore-KR" sz="1400" spc="-40" baseline="-25000" dirty="0">
                <a:latin typeface="+mn-ea"/>
              </a:rPr>
              <a:t>2</a:t>
            </a:r>
            <a:r>
              <a:rPr kumimoji="1" lang="en-US" altLang="ko-Kore-KR" sz="1400" spc="-40" dirty="0">
                <a:latin typeface="+mn-ea"/>
              </a:rPr>
              <a:t>)</a:t>
            </a:r>
            <a:endParaRPr kumimoji="1" lang="ko-Kore-KR" altLang="en-US" sz="1400" spc="-40" dirty="0">
              <a:latin typeface="+mn-ea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1269A65-D109-4201-54FE-E3E050599B8A}"/>
              </a:ext>
            </a:extLst>
          </p:cNvPr>
          <p:cNvCxnSpPr/>
          <p:nvPr/>
        </p:nvCxnSpPr>
        <p:spPr>
          <a:xfrm>
            <a:off x="5796574" y="1491784"/>
            <a:ext cx="59518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88BBBAD-8095-898F-2AA1-EE5424155C8C}"/>
              </a:ext>
            </a:extLst>
          </p:cNvPr>
          <p:cNvCxnSpPr>
            <a:cxnSpLocks/>
          </p:cNvCxnSpPr>
          <p:nvPr/>
        </p:nvCxnSpPr>
        <p:spPr>
          <a:xfrm flipH="1">
            <a:off x="5255187" y="1920172"/>
            <a:ext cx="514979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삼각형 41">
            <a:extLst>
              <a:ext uri="{FF2B5EF4-FFF2-40B4-BE49-F238E27FC236}">
                <a16:creationId xmlns:a16="http://schemas.microsoft.com/office/drawing/2014/main" id="{1643D521-D8A2-F1D9-DC2F-B4396E3D7C12}"/>
              </a:ext>
            </a:extLst>
          </p:cNvPr>
          <p:cNvSpPr/>
          <p:nvPr/>
        </p:nvSpPr>
        <p:spPr>
          <a:xfrm rot="5400000">
            <a:off x="4260283" y="1516100"/>
            <a:ext cx="1003125" cy="192998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3" name="삼각형 42">
            <a:extLst>
              <a:ext uri="{FF2B5EF4-FFF2-40B4-BE49-F238E27FC236}">
                <a16:creationId xmlns:a16="http://schemas.microsoft.com/office/drawing/2014/main" id="{846B3D07-1D3E-9FDA-226B-FB56CB4BCF41}"/>
              </a:ext>
            </a:extLst>
          </p:cNvPr>
          <p:cNvSpPr/>
          <p:nvPr/>
        </p:nvSpPr>
        <p:spPr>
          <a:xfrm rot="5400000">
            <a:off x="6232923" y="1516101"/>
            <a:ext cx="1003125" cy="192998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7C232BC0-51A0-F8E7-2A9E-B11F1FA01D50}"/>
              </a:ext>
            </a:extLst>
          </p:cNvPr>
          <p:cNvCxnSpPr>
            <a:cxnSpLocks/>
          </p:cNvCxnSpPr>
          <p:nvPr/>
        </p:nvCxnSpPr>
        <p:spPr>
          <a:xfrm>
            <a:off x="8609592" y="954104"/>
            <a:ext cx="0" cy="2876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C02CB0A8-25EC-2B16-09C4-98CB3A24473B}"/>
              </a:ext>
            </a:extLst>
          </p:cNvPr>
          <p:cNvCxnSpPr>
            <a:cxnSpLocks/>
          </p:cNvCxnSpPr>
          <p:nvPr/>
        </p:nvCxnSpPr>
        <p:spPr>
          <a:xfrm>
            <a:off x="7419216" y="1097942"/>
            <a:ext cx="119037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3A8238AA-28AA-6E52-3FEF-3486D039B39B}"/>
              </a:ext>
            </a:extLst>
          </p:cNvPr>
          <p:cNvCxnSpPr>
            <a:cxnSpLocks/>
          </p:cNvCxnSpPr>
          <p:nvPr/>
        </p:nvCxnSpPr>
        <p:spPr>
          <a:xfrm>
            <a:off x="7419216" y="954104"/>
            <a:ext cx="0" cy="2876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89109DD-0647-F3C2-2A81-5CF69FB3E97B}"/>
              </a:ext>
            </a:extLst>
          </p:cNvPr>
          <p:cNvSpPr txBox="1"/>
          <p:nvPr/>
        </p:nvSpPr>
        <p:spPr>
          <a:xfrm>
            <a:off x="7590442" y="631120"/>
            <a:ext cx="53489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400" spc="-40" dirty="0">
                <a:latin typeface="+mn-ea"/>
              </a:rPr>
              <a:t>f(∆DP</a:t>
            </a:r>
            <a:r>
              <a:rPr kumimoji="1" lang="en-US" altLang="ko-Kore-KR" sz="1400" spc="-40" baseline="-25000" dirty="0">
                <a:latin typeface="+mn-ea"/>
              </a:rPr>
              <a:t>1</a:t>
            </a:r>
            <a:r>
              <a:rPr kumimoji="1" lang="en-US" altLang="ko-Kore-KR" sz="1400" spc="-40" dirty="0">
                <a:latin typeface="+mn-ea"/>
              </a:rPr>
              <a:t>)</a:t>
            </a:r>
            <a:endParaRPr kumimoji="1" lang="ko-Kore-KR" altLang="en-US" sz="1400" spc="-40" dirty="0">
              <a:latin typeface="+mn-ea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DEF9969E-D68D-251D-F938-198A63072CEF}"/>
              </a:ext>
            </a:extLst>
          </p:cNvPr>
          <p:cNvCxnSpPr>
            <a:cxnSpLocks/>
          </p:cNvCxnSpPr>
          <p:nvPr/>
        </p:nvCxnSpPr>
        <p:spPr>
          <a:xfrm>
            <a:off x="7697176" y="918301"/>
            <a:ext cx="59518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50C4E755-708C-1450-A847-4179E7DAE7BC}"/>
              </a:ext>
            </a:extLst>
          </p:cNvPr>
          <p:cNvCxnSpPr>
            <a:cxnSpLocks/>
          </p:cNvCxnSpPr>
          <p:nvPr/>
        </p:nvCxnSpPr>
        <p:spPr>
          <a:xfrm>
            <a:off x="8601470" y="1465240"/>
            <a:ext cx="0" cy="2876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18B6458-EBBF-FDD2-EAB4-3B130A333DA1}"/>
              </a:ext>
            </a:extLst>
          </p:cNvPr>
          <p:cNvCxnSpPr>
            <a:cxnSpLocks/>
          </p:cNvCxnSpPr>
          <p:nvPr/>
        </p:nvCxnSpPr>
        <p:spPr>
          <a:xfrm>
            <a:off x="7891182" y="1609078"/>
            <a:ext cx="71028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E4ED915F-118F-9A3D-42BC-7AE873125162}"/>
              </a:ext>
            </a:extLst>
          </p:cNvPr>
          <p:cNvCxnSpPr>
            <a:cxnSpLocks/>
          </p:cNvCxnSpPr>
          <p:nvPr/>
        </p:nvCxnSpPr>
        <p:spPr>
          <a:xfrm>
            <a:off x="7891182" y="1465240"/>
            <a:ext cx="0" cy="2876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45EB00EE-D3DC-7714-B1B8-049BF249261F}"/>
              </a:ext>
            </a:extLst>
          </p:cNvPr>
          <p:cNvSpPr txBox="1"/>
          <p:nvPr/>
        </p:nvSpPr>
        <p:spPr>
          <a:xfrm>
            <a:off x="8437083" y="120977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kumimoji="1" lang="ko-Kore-KR" altLang="en-US" spc="-40" dirty="0">
              <a:latin typeface="+mn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BAD7F4A-4F5E-78C9-3715-570568BCA20B}"/>
              </a:ext>
            </a:extLst>
          </p:cNvPr>
          <p:cNvSpPr txBox="1"/>
          <p:nvPr/>
        </p:nvSpPr>
        <p:spPr>
          <a:xfrm>
            <a:off x="7973967" y="1185567"/>
            <a:ext cx="53489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400" spc="-40" dirty="0">
                <a:latin typeface="+mn-ea"/>
              </a:rPr>
              <a:t>f(∆DP</a:t>
            </a:r>
            <a:r>
              <a:rPr kumimoji="1" lang="en-US" altLang="ko-Kore-KR" sz="1400" spc="-40" baseline="-25000" dirty="0">
                <a:latin typeface="+mn-ea"/>
              </a:rPr>
              <a:t>2</a:t>
            </a:r>
            <a:r>
              <a:rPr kumimoji="1" lang="en-US" altLang="ko-Kore-KR" sz="1400" spc="-40" dirty="0">
                <a:latin typeface="+mn-ea"/>
              </a:rPr>
              <a:t>)</a:t>
            </a:r>
            <a:endParaRPr kumimoji="1" lang="ko-Kore-KR" altLang="en-US" sz="1400" spc="-40" dirty="0">
              <a:latin typeface="+mn-ea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011E231-78F5-EDFC-81D2-429F7853BD81}"/>
              </a:ext>
            </a:extLst>
          </p:cNvPr>
          <p:cNvCxnSpPr>
            <a:cxnSpLocks/>
          </p:cNvCxnSpPr>
          <p:nvPr/>
        </p:nvCxnSpPr>
        <p:spPr>
          <a:xfrm flipH="1">
            <a:off x="7922104" y="1461910"/>
            <a:ext cx="514979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연결선[R] 68">
            <a:extLst>
              <a:ext uri="{FF2B5EF4-FFF2-40B4-BE49-F238E27FC236}">
                <a16:creationId xmlns:a16="http://schemas.microsoft.com/office/drawing/2014/main" id="{C5C17522-F846-239A-B3E6-1092A2F169C2}"/>
              </a:ext>
            </a:extLst>
          </p:cNvPr>
          <p:cNvCxnSpPr>
            <a:cxnSpLocks/>
          </p:cNvCxnSpPr>
          <p:nvPr/>
        </p:nvCxnSpPr>
        <p:spPr>
          <a:xfrm>
            <a:off x="5796574" y="1835109"/>
            <a:ext cx="7951" cy="496652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71E4C61A-4162-8642-AEAE-2BF8FABC3F65}"/>
              </a:ext>
            </a:extLst>
          </p:cNvPr>
          <p:cNvCxnSpPr>
            <a:cxnSpLocks/>
          </p:cNvCxnSpPr>
          <p:nvPr/>
        </p:nvCxnSpPr>
        <p:spPr>
          <a:xfrm>
            <a:off x="7888484" y="2085654"/>
            <a:ext cx="0" cy="2876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943F9CAF-D114-61C6-01AB-9AFBB38F6841}"/>
              </a:ext>
            </a:extLst>
          </p:cNvPr>
          <p:cNvCxnSpPr>
            <a:cxnSpLocks/>
          </p:cNvCxnSpPr>
          <p:nvPr/>
        </p:nvCxnSpPr>
        <p:spPr>
          <a:xfrm>
            <a:off x="7419216" y="2229492"/>
            <a:ext cx="4692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BDD7D70E-480C-2DF7-172A-5F8EDEF15113}"/>
              </a:ext>
            </a:extLst>
          </p:cNvPr>
          <p:cNvCxnSpPr>
            <a:cxnSpLocks/>
          </p:cNvCxnSpPr>
          <p:nvPr/>
        </p:nvCxnSpPr>
        <p:spPr>
          <a:xfrm>
            <a:off x="7419216" y="2085654"/>
            <a:ext cx="0" cy="2876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004557E7-BFDC-E23E-B970-DF4C5A756BC6}"/>
              </a:ext>
            </a:extLst>
          </p:cNvPr>
          <p:cNvCxnSpPr>
            <a:cxnSpLocks/>
          </p:cNvCxnSpPr>
          <p:nvPr/>
        </p:nvCxnSpPr>
        <p:spPr>
          <a:xfrm>
            <a:off x="7419216" y="2049851"/>
            <a:ext cx="50288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295B786F-740D-F4AD-786E-59471BDE2117}"/>
              </a:ext>
            </a:extLst>
          </p:cNvPr>
          <p:cNvSpPr txBox="1"/>
          <p:nvPr/>
        </p:nvSpPr>
        <p:spPr>
          <a:xfrm>
            <a:off x="7582794" y="1773481"/>
            <a:ext cx="15677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+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A9C0044-BB2C-3E95-0025-B6843F585F01}"/>
              </a:ext>
            </a:extLst>
          </p:cNvPr>
          <p:cNvSpPr txBox="1"/>
          <p:nvPr/>
        </p:nvSpPr>
        <p:spPr>
          <a:xfrm>
            <a:off x="7040364" y="2054762"/>
            <a:ext cx="2417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  <a:sym typeface="Wingdings" pitchFamily="2" charset="2"/>
              </a:rPr>
              <a:t>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7BAA65E-DB3E-A044-A97F-F96ABD166748}"/>
              </a:ext>
            </a:extLst>
          </p:cNvPr>
          <p:cNvSpPr txBox="1"/>
          <p:nvPr/>
        </p:nvSpPr>
        <p:spPr>
          <a:xfrm>
            <a:off x="7993023" y="2085540"/>
            <a:ext cx="95667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z="1600" spc="-40" dirty="0">
                <a:latin typeface="+mn-ea"/>
              </a:rPr>
              <a:t>의 조정만</a:t>
            </a:r>
            <a:r>
              <a:rPr kumimoji="1" lang="en-US" altLang="ko-Kore-KR" sz="1600" spc="-40" dirty="0">
                <a:latin typeface="+mn-ea"/>
              </a:rPr>
              <a:t>?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AE30963-F6FC-7F6E-DDFD-31F45CF914F0}"/>
              </a:ext>
            </a:extLst>
          </p:cNvPr>
          <p:cNvSpPr txBox="1"/>
          <p:nvPr/>
        </p:nvSpPr>
        <p:spPr>
          <a:xfrm>
            <a:off x="5818657" y="2803197"/>
            <a:ext cx="193405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</a:t>
            </a:r>
            <a:r>
              <a:rPr kumimoji="1" lang="en-US" altLang="ko-Kore-KR" spc="-40" baseline="-25000" dirty="0">
                <a:latin typeface="+mn-ea"/>
              </a:rPr>
              <a:t>3 </a:t>
            </a:r>
            <a:r>
              <a:rPr kumimoji="1" lang="en-US" altLang="ko-Kore-KR" spc="-40" dirty="0">
                <a:latin typeface="+mn-ea"/>
              </a:rPr>
              <a:t>¢ {FR</a:t>
            </a:r>
            <a:r>
              <a:rPr kumimoji="1" lang="en-US" altLang="ko-Kore-KR" spc="-40" baseline="-25000" dirty="0">
                <a:latin typeface="+mn-ea"/>
              </a:rPr>
              <a:t>1</a:t>
            </a:r>
            <a:r>
              <a:rPr kumimoji="1" lang="en-US" altLang="ko-Kore-KR" spc="-40" dirty="0">
                <a:latin typeface="+mn-ea"/>
              </a:rPr>
              <a:t> and FR</a:t>
            </a:r>
            <a:r>
              <a:rPr kumimoji="1" lang="en-US" altLang="ko-Kore-KR" spc="-40" baseline="-25000" dirty="0">
                <a:latin typeface="+mn-ea"/>
              </a:rPr>
              <a:t>2</a:t>
            </a:r>
            <a:r>
              <a:rPr kumimoji="1" lang="en-US" altLang="ko-Kore-KR" spc="-40" dirty="0">
                <a:latin typeface="+mn-ea"/>
              </a:rPr>
              <a:t>}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6EE4E77-3AE5-749D-7AB4-D6A401E318D4}"/>
              </a:ext>
            </a:extLst>
          </p:cNvPr>
          <p:cNvSpPr txBox="1"/>
          <p:nvPr/>
        </p:nvSpPr>
        <p:spPr>
          <a:xfrm>
            <a:off x="5818657" y="3192031"/>
            <a:ext cx="312874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600" spc="-40" dirty="0">
                <a:latin typeface="+mn-ea"/>
                <a:sym typeface="Wingdings" pitchFamily="2" charset="2"/>
              </a:rPr>
              <a:t> </a:t>
            </a:r>
            <a:r>
              <a:rPr kumimoji="1" lang="ko-Kore-KR" altLang="en-US" sz="1600" spc="-40" dirty="0">
                <a:latin typeface="+mn-ea"/>
                <a:sym typeface="Wingdings" pitchFamily="2" charset="2"/>
              </a:rPr>
              <a:t>요구사항과 관계 </a:t>
            </a:r>
            <a:r>
              <a:rPr kumimoji="1" lang="en-US" altLang="ko-Kore-KR" sz="1600" spc="-40" dirty="0">
                <a:latin typeface="+mn-ea"/>
                <a:sym typeface="Wingdings" pitchFamily="2" charset="2"/>
              </a:rPr>
              <a:t>x , </a:t>
            </a:r>
            <a:r>
              <a:rPr kumimoji="1" lang="ko-Kore-KR" altLang="en-US" sz="1600" spc="-40" dirty="0">
                <a:latin typeface="+mn-ea"/>
                <a:sym typeface="Wingdings" pitchFamily="2" charset="2"/>
              </a:rPr>
              <a:t>변화 수용만</a:t>
            </a:r>
            <a:endParaRPr kumimoji="1" lang="ko-Kore-KR" altLang="en-US" sz="1600" spc="-40" dirty="0">
              <a:latin typeface="+mn-ea"/>
            </a:endParaRPr>
          </a:p>
        </p:txBody>
      </p: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F2D4355F-1F00-3DF6-0EFE-2DC425827C14}"/>
              </a:ext>
            </a:extLst>
          </p:cNvPr>
          <p:cNvCxnSpPr>
            <a:cxnSpLocks/>
          </p:cNvCxnSpPr>
          <p:nvPr/>
        </p:nvCxnSpPr>
        <p:spPr>
          <a:xfrm flipH="1">
            <a:off x="485940" y="4708995"/>
            <a:ext cx="2709323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4D0DFF82-4A44-E1C1-A3D4-FF8C46987F88}"/>
              </a:ext>
            </a:extLst>
          </p:cNvPr>
          <p:cNvCxnSpPr>
            <a:cxnSpLocks/>
          </p:cNvCxnSpPr>
          <p:nvPr/>
        </p:nvCxnSpPr>
        <p:spPr>
          <a:xfrm>
            <a:off x="2941418" y="4565157"/>
            <a:ext cx="0" cy="2876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95573199-AF25-1E77-34D1-FCFF8E9D90CF}"/>
              </a:ext>
            </a:extLst>
          </p:cNvPr>
          <p:cNvCxnSpPr>
            <a:cxnSpLocks/>
          </p:cNvCxnSpPr>
          <p:nvPr/>
        </p:nvCxnSpPr>
        <p:spPr>
          <a:xfrm>
            <a:off x="1781151" y="4565157"/>
            <a:ext cx="0" cy="2876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3D219017-57A6-4531-4BFA-B47169A9A84F}"/>
              </a:ext>
            </a:extLst>
          </p:cNvPr>
          <p:cNvCxnSpPr>
            <a:cxnSpLocks/>
          </p:cNvCxnSpPr>
          <p:nvPr/>
        </p:nvCxnSpPr>
        <p:spPr>
          <a:xfrm>
            <a:off x="852733" y="4565157"/>
            <a:ext cx="0" cy="2876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EA76C08C-5950-3E88-1E88-434AA3A191AF}"/>
              </a:ext>
            </a:extLst>
          </p:cNvPr>
          <p:cNvSpPr txBox="1"/>
          <p:nvPr/>
        </p:nvSpPr>
        <p:spPr>
          <a:xfrm>
            <a:off x="1292453" y="5369645"/>
            <a:ext cx="102156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400" spc="-40" dirty="0">
                <a:latin typeface="+mn-ea"/>
              </a:rPr>
              <a:t>Origin of DP</a:t>
            </a:r>
            <a:r>
              <a:rPr kumimoji="1" lang="en-US" altLang="ko-Kore-KR" sz="1400" spc="-40" baseline="-25000" dirty="0">
                <a:latin typeface="+mn-ea"/>
              </a:rPr>
              <a:t>3</a:t>
            </a:r>
            <a:endParaRPr kumimoji="1" lang="ko-Kore-KR" altLang="en-US" sz="1400" spc="-40" dirty="0">
              <a:latin typeface="+mn-ea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6EFD7FC-21C1-1E0A-086D-183A9F6B237C}"/>
              </a:ext>
            </a:extLst>
          </p:cNvPr>
          <p:cNvSpPr txBox="1"/>
          <p:nvPr/>
        </p:nvSpPr>
        <p:spPr>
          <a:xfrm>
            <a:off x="2115403" y="4991045"/>
            <a:ext cx="53489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400" spc="-40" dirty="0">
                <a:latin typeface="+mn-ea"/>
              </a:rPr>
              <a:t>f(∆DP</a:t>
            </a:r>
            <a:r>
              <a:rPr kumimoji="1" lang="en-US" altLang="ko-Kore-KR" sz="1400" spc="-40" baseline="-25000" dirty="0">
                <a:latin typeface="+mn-ea"/>
              </a:rPr>
              <a:t>1</a:t>
            </a:r>
            <a:r>
              <a:rPr kumimoji="1" lang="en-US" altLang="ko-Kore-KR" sz="1400" spc="-40" dirty="0">
                <a:latin typeface="+mn-ea"/>
              </a:rPr>
              <a:t>)</a:t>
            </a:r>
            <a:endParaRPr kumimoji="1" lang="ko-Kore-KR" altLang="en-US" sz="1400" spc="-40" dirty="0">
              <a:latin typeface="+mn-ea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35F77F8-685C-51CA-8C42-C0D86C4BE11E}"/>
              </a:ext>
            </a:extLst>
          </p:cNvPr>
          <p:cNvSpPr txBox="1"/>
          <p:nvPr/>
        </p:nvSpPr>
        <p:spPr>
          <a:xfrm>
            <a:off x="1025008" y="4996671"/>
            <a:ext cx="53489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400" spc="-40" dirty="0">
                <a:latin typeface="+mn-ea"/>
              </a:rPr>
              <a:t>f(∆DP</a:t>
            </a:r>
            <a:r>
              <a:rPr kumimoji="1" lang="en-US" altLang="ko-Kore-KR" sz="1400" spc="-40" baseline="-25000" dirty="0">
                <a:latin typeface="+mn-ea"/>
              </a:rPr>
              <a:t>2</a:t>
            </a:r>
            <a:r>
              <a:rPr kumimoji="1" lang="en-US" altLang="ko-Kore-KR" sz="1400" spc="-40" dirty="0">
                <a:latin typeface="+mn-ea"/>
              </a:rPr>
              <a:t>)</a:t>
            </a:r>
            <a:endParaRPr kumimoji="1" lang="ko-Kore-KR" altLang="en-US" sz="1400" spc="-40" dirty="0">
              <a:latin typeface="+mn-ea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04BAFDE-0741-7AA2-6D4E-341B37B055A6}"/>
              </a:ext>
            </a:extLst>
          </p:cNvPr>
          <p:cNvCxnSpPr>
            <a:cxnSpLocks/>
          </p:cNvCxnSpPr>
          <p:nvPr/>
        </p:nvCxnSpPr>
        <p:spPr>
          <a:xfrm>
            <a:off x="1781151" y="4957742"/>
            <a:ext cx="116026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68E3DD3-5717-59F2-EF69-864926E87FD6}"/>
              </a:ext>
            </a:extLst>
          </p:cNvPr>
          <p:cNvCxnSpPr>
            <a:cxnSpLocks/>
          </p:cNvCxnSpPr>
          <p:nvPr/>
        </p:nvCxnSpPr>
        <p:spPr>
          <a:xfrm flipH="1">
            <a:off x="852733" y="4957742"/>
            <a:ext cx="928418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직선 연결선[R] 94">
            <a:extLst>
              <a:ext uri="{FF2B5EF4-FFF2-40B4-BE49-F238E27FC236}">
                <a16:creationId xmlns:a16="http://schemas.microsoft.com/office/drawing/2014/main" id="{B1140828-0BB3-8A8C-9329-116CFE19C080}"/>
              </a:ext>
            </a:extLst>
          </p:cNvPr>
          <p:cNvCxnSpPr>
            <a:cxnSpLocks/>
          </p:cNvCxnSpPr>
          <p:nvPr/>
        </p:nvCxnSpPr>
        <p:spPr>
          <a:xfrm>
            <a:off x="1781151" y="4872679"/>
            <a:ext cx="7951" cy="496652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[R] 99">
            <a:extLst>
              <a:ext uri="{FF2B5EF4-FFF2-40B4-BE49-F238E27FC236}">
                <a16:creationId xmlns:a16="http://schemas.microsoft.com/office/drawing/2014/main" id="{AF4C56F8-B4FE-E53D-6C40-B6A1FDF76C6F}"/>
              </a:ext>
            </a:extLst>
          </p:cNvPr>
          <p:cNvCxnSpPr>
            <a:cxnSpLocks/>
          </p:cNvCxnSpPr>
          <p:nvPr/>
        </p:nvCxnSpPr>
        <p:spPr>
          <a:xfrm>
            <a:off x="1160958" y="4565157"/>
            <a:ext cx="0" cy="2876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[R] 100">
            <a:extLst>
              <a:ext uri="{FF2B5EF4-FFF2-40B4-BE49-F238E27FC236}">
                <a16:creationId xmlns:a16="http://schemas.microsoft.com/office/drawing/2014/main" id="{2EAF8643-E4D4-C771-8F20-48381E3E4B8D}"/>
              </a:ext>
            </a:extLst>
          </p:cNvPr>
          <p:cNvCxnSpPr>
            <a:cxnSpLocks/>
          </p:cNvCxnSpPr>
          <p:nvPr/>
        </p:nvCxnSpPr>
        <p:spPr>
          <a:xfrm>
            <a:off x="2321938" y="4565157"/>
            <a:ext cx="0" cy="2876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오른쪽 대괄호[R] 101">
            <a:extLst>
              <a:ext uri="{FF2B5EF4-FFF2-40B4-BE49-F238E27FC236}">
                <a16:creationId xmlns:a16="http://schemas.microsoft.com/office/drawing/2014/main" id="{14B40A79-0075-564F-B56A-5F202E4E0416}"/>
              </a:ext>
            </a:extLst>
          </p:cNvPr>
          <p:cNvSpPr/>
          <p:nvPr/>
        </p:nvSpPr>
        <p:spPr>
          <a:xfrm rot="16200000">
            <a:off x="1653703" y="3780052"/>
            <a:ext cx="185553" cy="1135074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E5CDC13-603D-2BDC-FE2C-CC74A67D864F}"/>
              </a:ext>
            </a:extLst>
          </p:cNvPr>
          <p:cNvSpPr txBox="1"/>
          <p:nvPr/>
        </p:nvSpPr>
        <p:spPr>
          <a:xfrm>
            <a:off x="1158094" y="3931489"/>
            <a:ext cx="121751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400" spc="-40" dirty="0">
                <a:latin typeface="+mn-ea"/>
              </a:rPr>
              <a:t>Tolerance range</a:t>
            </a:r>
            <a:endParaRPr kumimoji="1" lang="ko-Kore-KR" altLang="en-US" sz="1400" spc="-40" dirty="0">
              <a:latin typeface="+mn-ea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65F16B3-C6B6-4810-6580-4B2A1C713C8A}"/>
              </a:ext>
            </a:extLst>
          </p:cNvPr>
          <p:cNvSpPr txBox="1"/>
          <p:nvPr/>
        </p:nvSpPr>
        <p:spPr>
          <a:xfrm>
            <a:off x="191599" y="3539682"/>
            <a:ext cx="396480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b="1" spc="-40" dirty="0">
                <a:latin typeface="+mn-ea"/>
              </a:rPr>
              <a:t>‘</a:t>
            </a:r>
            <a:r>
              <a:rPr kumimoji="1" lang="en-US" altLang="ko-Kore-KR" b="1" spc="-40" dirty="0">
                <a:solidFill>
                  <a:srgbClr val="C00000"/>
                </a:solidFill>
                <a:latin typeface="+mn-ea"/>
              </a:rPr>
              <a:t>Conflict resolution</a:t>
            </a:r>
            <a:r>
              <a:rPr kumimoji="1" lang="en-US" altLang="ko-KR" b="1" spc="-40" dirty="0">
                <a:latin typeface="+mn-ea"/>
              </a:rPr>
              <a:t>’</a:t>
            </a:r>
            <a:r>
              <a:rPr kumimoji="1" lang="en-US" altLang="ko-Kore-KR" b="1" spc="-40" dirty="0">
                <a:latin typeface="+mn-ea"/>
              </a:rPr>
              <a:t> with DP direction</a:t>
            </a:r>
            <a:endParaRPr kumimoji="1" lang="ko-Kore-KR" altLang="en-US" b="1" spc="-40" dirty="0">
              <a:latin typeface="+mn-ea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19B3D23-A944-DDD1-9E39-7511EE0331B7}"/>
              </a:ext>
            </a:extLst>
          </p:cNvPr>
          <p:cNvSpPr txBox="1"/>
          <p:nvPr/>
        </p:nvSpPr>
        <p:spPr>
          <a:xfrm>
            <a:off x="154218" y="5800578"/>
            <a:ext cx="4727576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l">
              <a:buFontTx/>
              <a:buChar char="-"/>
            </a:pPr>
            <a:r>
              <a:rPr kumimoji="1" lang="ko-Kore-KR" altLang="en-US" sz="1600" spc="-40" dirty="0">
                <a:latin typeface="+mn-ea"/>
              </a:rPr>
              <a:t>어느 방향을 하던</a:t>
            </a:r>
            <a:r>
              <a:rPr kumimoji="1" lang="en-US" altLang="ko-Kore-KR" sz="1600" spc="-40" dirty="0">
                <a:latin typeface="+mn-ea"/>
              </a:rPr>
              <a:t>, </a:t>
            </a:r>
            <a:r>
              <a:rPr kumimoji="1" lang="en-US" altLang="ko-KR" sz="1600" spc="-40" dirty="0">
                <a:latin typeface="+mn-ea"/>
              </a:rPr>
              <a:t>redesign </a:t>
            </a:r>
            <a:r>
              <a:rPr kumimoji="1" lang="ko-KR" altLang="en-US" sz="1600" spc="-40" dirty="0">
                <a:latin typeface="+mn-ea"/>
              </a:rPr>
              <a:t>을 요구함</a:t>
            </a:r>
            <a:r>
              <a:rPr kumimoji="1" lang="en-US" altLang="ko-KR" sz="1600" spc="-40" dirty="0">
                <a:latin typeface="+mn-ea"/>
              </a:rPr>
              <a:t>.</a:t>
            </a:r>
          </a:p>
          <a:p>
            <a:pPr marL="285750" indent="-285750" algn="l">
              <a:buFontTx/>
              <a:buChar char="-"/>
            </a:pPr>
            <a:r>
              <a:rPr kumimoji="1" lang="ko-Kore-KR" altLang="en-US" sz="1600" spc="-40" dirty="0">
                <a:latin typeface="+mn-ea"/>
              </a:rPr>
              <a:t>동일한 </a:t>
            </a:r>
            <a:r>
              <a:rPr kumimoji="1" lang="en-US" altLang="ko-Kore-KR" sz="1600" spc="-40" dirty="0">
                <a:latin typeface="+mn-ea"/>
              </a:rPr>
              <a:t>DP</a:t>
            </a:r>
            <a:r>
              <a:rPr kumimoji="1" lang="ko-Kore-KR" altLang="en-US" sz="1600" spc="-40" dirty="0">
                <a:latin typeface="+mn-ea"/>
              </a:rPr>
              <a:t>를 다른 방향으로 수정을 반영 </a:t>
            </a:r>
            <a:r>
              <a:rPr kumimoji="1" lang="en-US" altLang="ko-Kore-KR" sz="1600" spc="-40" dirty="0">
                <a:latin typeface="+mn-ea"/>
              </a:rPr>
              <a:t>(</a:t>
            </a:r>
            <a:r>
              <a:rPr kumimoji="1" lang="ko-Kore-KR" altLang="en-US" sz="1600" spc="-40" dirty="0">
                <a:latin typeface="+mn-ea"/>
              </a:rPr>
              <a:t>비효율</a:t>
            </a:r>
            <a:r>
              <a:rPr kumimoji="1" lang="en-US" altLang="ko-KR" sz="1600" spc="-40" dirty="0">
                <a:latin typeface="+mn-ea"/>
              </a:rPr>
              <a:t>)</a:t>
            </a:r>
            <a:r>
              <a:rPr kumimoji="1" lang="ko-Kore-KR" altLang="en-US" sz="1600" spc="-40" dirty="0">
                <a:latin typeface="+mn-ea"/>
              </a:rPr>
              <a:t> </a:t>
            </a:r>
            <a:endParaRPr kumimoji="1" lang="en-US" altLang="ko-Kore-KR" sz="1600" spc="-40" dirty="0">
              <a:latin typeface="+mn-ea"/>
            </a:endParaRPr>
          </a:p>
          <a:p>
            <a:pPr marL="285750" indent="-285750" algn="l">
              <a:buFontTx/>
              <a:buChar char="-"/>
            </a:pPr>
            <a:r>
              <a:rPr kumimoji="1" lang="ko-Kore-KR" altLang="en-US" sz="1600" spc="-40" dirty="0">
                <a:latin typeface="+mn-ea"/>
              </a:rPr>
              <a:t>그에 따른 전파된 </a:t>
            </a:r>
            <a:r>
              <a:rPr kumimoji="1" lang="en-US" altLang="ko-Kore-KR" sz="1600" spc="-40" dirty="0">
                <a:latin typeface="+mn-ea"/>
              </a:rPr>
              <a:t>DP</a:t>
            </a:r>
            <a:r>
              <a:rPr kumimoji="1" lang="ko-Kore-KR" altLang="en-US" sz="1600" spc="-40" dirty="0">
                <a:latin typeface="+mn-ea"/>
              </a:rPr>
              <a:t>의 영향도 비효율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C200246-F45F-E410-5F8C-76FEE01C8584}"/>
              </a:ext>
            </a:extLst>
          </p:cNvPr>
          <p:cNvSpPr txBox="1"/>
          <p:nvPr/>
        </p:nvSpPr>
        <p:spPr>
          <a:xfrm>
            <a:off x="3529624" y="4886178"/>
            <a:ext cx="539025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z="1600" spc="-40" dirty="0">
                <a:solidFill>
                  <a:srgbClr val="7030A0"/>
                </a:solidFill>
                <a:latin typeface="+mn-ea"/>
              </a:rPr>
              <a:t>순차적으로 하면</a:t>
            </a:r>
            <a:r>
              <a:rPr kumimoji="1" lang="en-US" altLang="ko-Kore-KR" sz="1600" spc="-40" dirty="0">
                <a:solidFill>
                  <a:srgbClr val="7030A0"/>
                </a:solidFill>
                <a:latin typeface="+mn-ea"/>
              </a:rPr>
              <a:t>,  </a:t>
            </a:r>
            <a:r>
              <a:rPr kumimoji="1" lang="ko-Kore-KR" altLang="en-US" sz="1600" spc="-40" dirty="0">
                <a:solidFill>
                  <a:srgbClr val="7030A0"/>
                </a:solidFill>
                <a:latin typeface="+mn-ea"/>
              </a:rPr>
              <a:t>동일한 </a:t>
            </a:r>
            <a:r>
              <a:rPr kumimoji="1" lang="en-US" altLang="ko-Kore-KR" sz="1600" spc="-40" dirty="0">
                <a:solidFill>
                  <a:srgbClr val="7030A0"/>
                </a:solidFill>
                <a:latin typeface="+mn-ea"/>
              </a:rPr>
              <a:t>DP</a:t>
            </a:r>
            <a:r>
              <a:rPr kumimoji="1" lang="ko-Kore-KR" altLang="en-US" sz="1600" spc="-40" dirty="0">
                <a:solidFill>
                  <a:srgbClr val="7030A0"/>
                </a:solidFill>
                <a:latin typeface="+mn-ea"/>
              </a:rPr>
              <a:t>의 서로 다른 방향의 전파</a:t>
            </a:r>
            <a:endParaRPr kumimoji="1" lang="en-US" altLang="ko-Kore-KR" sz="1600" spc="-40" dirty="0">
              <a:solidFill>
                <a:srgbClr val="7030A0"/>
              </a:solidFill>
              <a:latin typeface="+mn-ea"/>
            </a:endParaRPr>
          </a:p>
          <a:p>
            <a:pPr algn="l"/>
            <a:r>
              <a:rPr kumimoji="1" lang="en-US" altLang="ko-KR" sz="1600" spc="-40" dirty="0">
                <a:solidFill>
                  <a:srgbClr val="7030A0"/>
                </a:solidFill>
                <a:latin typeface="+mn-ea"/>
              </a:rPr>
              <a:t>+) </a:t>
            </a:r>
            <a:r>
              <a:rPr kumimoji="1" lang="ko-KR" altLang="en-US" sz="1600" spc="-40" dirty="0">
                <a:solidFill>
                  <a:srgbClr val="7030A0"/>
                </a:solidFill>
                <a:latin typeface="+mn-ea"/>
              </a:rPr>
              <a:t>어떤 요구사항을 먼저 반영하는지에 따라 </a:t>
            </a:r>
            <a:r>
              <a:rPr kumimoji="1" lang="en-US" altLang="ko-KR" sz="1600" spc="-40" dirty="0">
                <a:solidFill>
                  <a:srgbClr val="7030A0"/>
                </a:solidFill>
                <a:latin typeface="+mn-ea"/>
              </a:rPr>
              <a:t>effort</a:t>
            </a:r>
            <a:r>
              <a:rPr kumimoji="1" lang="ko-KR" altLang="en-US" sz="1600" spc="-40" dirty="0">
                <a:solidFill>
                  <a:srgbClr val="7030A0"/>
                </a:solidFill>
                <a:latin typeface="+mn-ea"/>
              </a:rPr>
              <a:t>가 달라짐</a:t>
            </a:r>
            <a:r>
              <a:rPr kumimoji="1" lang="en-US" altLang="ko-KR" sz="1600" spc="-40" dirty="0">
                <a:solidFill>
                  <a:srgbClr val="7030A0"/>
                </a:solidFill>
                <a:latin typeface="+mn-ea"/>
              </a:rPr>
              <a:t>.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47AFC24-C6A4-3C6C-266E-9FE58BD0CDEF}"/>
              </a:ext>
            </a:extLst>
          </p:cNvPr>
          <p:cNvSpPr txBox="1"/>
          <p:nvPr/>
        </p:nvSpPr>
        <p:spPr>
          <a:xfrm>
            <a:off x="5949883" y="3566587"/>
            <a:ext cx="297613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z="1600" spc="-40" dirty="0">
                <a:solidFill>
                  <a:srgbClr val="7030A0"/>
                </a:solidFill>
                <a:latin typeface="+mn-ea"/>
              </a:rPr>
              <a:t>그렇다고 단순 수학적 </a:t>
            </a:r>
            <a:r>
              <a:rPr kumimoji="1" lang="en-US" altLang="ko-Kore-KR" sz="1600" spc="-40" dirty="0">
                <a:solidFill>
                  <a:srgbClr val="7030A0"/>
                </a:solidFill>
                <a:latin typeface="+mn-ea"/>
              </a:rPr>
              <a:t>+</a:t>
            </a:r>
            <a:r>
              <a:rPr kumimoji="1" lang="en-US" altLang="ko-KR" sz="1600" spc="-40" dirty="0">
                <a:solidFill>
                  <a:srgbClr val="7030A0"/>
                </a:solidFill>
                <a:latin typeface="+mn-ea"/>
              </a:rPr>
              <a:t>3 -1 = 2?</a:t>
            </a:r>
            <a:endParaRPr kumimoji="1" lang="ko-Kore-KR" altLang="en-US" sz="1600" spc="-40" dirty="0">
              <a:solidFill>
                <a:srgbClr val="7030A0"/>
              </a:solidFill>
              <a:latin typeface="+mn-ea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264F5D60-9408-F7A8-EEFB-99575583B543}"/>
              </a:ext>
            </a:extLst>
          </p:cNvPr>
          <p:cNvSpPr txBox="1"/>
          <p:nvPr/>
        </p:nvSpPr>
        <p:spPr>
          <a:xfrm>
            <a:off x="6140796" y="3844017"/>
            <a:ext cx="24844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z="1600" spc="-40" dirty="0">
                <a:solidFill>
                  <a:srgbClr val="7030A0"/>
                </a:solidFill>
                <a:latin typeface="+mn-ea"/>
              </a:rPr>
              <a:t>Weight</a:t>
            </a:r>
            <a:r>
              <a:rPr kumimoji="1" lang="ko-KR" altLang="en-US" sz="1600" spc="-40" dirty="0" err="1">
                <a:solidFill>
                  <a:srgbClr val="7030A0"/>
                </a:solidFill>
                <a:latin typeface="+mn-ea"/>
              </a:rPr>
              <a:t>를</a:t>
            </a:r>
            <a:r>
              <a:rPr kumimoji="1" lang="ko-KR" altLang="en-US" sz="1600" spc="-40" dirty="0">
                <a:solidFill>
                  <a:srgbClr val="7030A0"/>
                </a:solidFill>
                <a:latin typeface="+mn-ea"/>
              </a:rPr>
              <a:t> 주더라도</a:t>
            </a:r>
            <a:r>
              <a:rPr kumimoji="1" lang="en-US" altLang="ko-KR" sz="1600" spc="-40" dirty="0">
                <a:solidFill>
                  <a:srgbClr val="7030A0"/>
                </a:solidFill>
                <a:latin typeface="+mn-ea"/>
              </a:rPr>
              <a:t>…? </a:t>
            </a:r>
            <a:r>
              <a:rPr kumimoji="1" lang="ko-KR" altLang="en-US" sz="1600" spc="-40" dirty="0">
                <a:solidFill>
                  <a:srgbClr val="7030A0"/>
                </a:solidFill>
                <a:latin typeface="+mn-ea"/>
              </a:rPr>
              <a:t>너무</a:t>
            </a:r>
            <a:r>
              <a:rPr kumimoji="1" lang="en-US" altLang="ko-KR" sz="1600" spc="-40" dirty="0">
                <a:solidFill>
                  <a:srgbClr val="7030A0"/>
                </a:solidFill>
                <a:latin typeface="+mn-ea"/>
              </a:rPr>
              <a:t>..</a:t>
            </a:r>
            <a:endParaRPr kumimoji="1" lang="ko-Kore-KR" altLang="en-US" sz="1600" spc="-40" dirty="0">
              <a:solidFill>
                <a:srgbClr val="7030A0"/>
              </a:solidFill>
              <a:latin typeface="+mn-ea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075D2643-BE33-B4A8-249B-97287E8ECD5B}"/>
              </a:ext>
            </a:extLst>
          </p:cNvPr>
          <p:cNvSpPr txBox="1"/>
          <p:nvPr/>
        </p:nvSpPr>
        <p:spPr>
          <a:xfrm>
            <a:off x="272679" y="-425490"/>
            <a:ext cx="832227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z="2400" spc="-40" dirty="0">
                <a:latin typeface="+mn-ea"/>
              </a:rPr>
              <a:t>겹치는 것을 어떻게 다뤄야 </a:t>
            </a:r>
            <a:r>
              <a:rPr kumimoji="1" lang="en-US" altLang="ko-Kore-KR" sz="2400" spc="-40" dirty="0">
                <a:latin typeface="+mn-ea"/>
              </a:rPr>
              <a:t>conflict resolve</a:t>
            </a:r>
            <a:r>
              <a:rPr kumimoji="1" lang="ko-Kore-KR" altLang="en-US" sz="2400" spc="-40" dirty="0">
                <a:latin typeface="+mn-ea"/>
              </a:rPr>
              <a:t>라고 말할 수 있나</a:t>
            </a:r>
            <a:r>
              <a:rPr kumimoji="1" lang="en-US" altLang="ko-Kore-KR" sz="2400" spc="-40" dirty="0">
                <a:latin typeface="+mn-ea"/>
              </a:rPr>
              <a:t>?</a:t>
            </a:r>
            <a:endParaRPr kumimoji="1" lang="ko-Kore-KR" altLang="en-US" sz="2400" spc="-4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218275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387709-10B5-CA42-E283-AEA257333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2023. 3. 23.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F5A7A3-E5C4-A127-1D6F-8EEACAD8E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85</a:t>
            </a:fld>
            <a:endParaRPr lang="ko-KR" altLang="en-US" dirty="0"/>
          </a:p>
        </p:txBody>
      </p:sp>
      <p:cxnSp>
        <p:nvCxnSpPr>
          <p:cNvPr id="222" name="직선 연결선[R] 221">
            <a:extLst>
              <a:ext uri="{FF2B5EF4-FFF2-40B4-BE49-F238E27FC236}">
                <a16:creationId xmlns:a16="http://schemas.microsoft.com/office/drawing/2014/main" id="{DD968E6C-4095-EB7C-703B-5B929B4B5F00}"/>
              </a:ext>
            </a:extLst>
          </p:cNvPr>
          <p:cNvCxnSpPr>
            <a:cxnSpLocks/>
            <a:stCxn id="216" idx="3"/>
            <a:endCxn id="14" idx="3"/>
          </p:cNvCxnSpPr>
          <p:nvPr/>
        </p:nvCxnSpPr>
        <p:spPr>
          <a:xfrm flipV="1">
            <a:off x="2754332" y="1332847"/>
            <a:ext cx="5026714" cy="18090"/>
          </a:xfrm>
          <a:prstGeom prst="line">
            <a:avLst/>
          </a:prstGeom>
          <a:ln>
            <a:solidFill>
              <a:schemeClr val="dk1">
                <a:alpha val="41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3D4CAEE3-3414-B197-74F7-AE407AAF5E26}"/>
              </a:ext>
            </a:extLst>
          </p:cNvPr>
          <p:cNvCxnSpPr>
            <a:cxnSpLocks/>
            <a:stCxn id="217" idx="3"/>
            <a:endCxn id="129" idx="3"/>
          </p:cNvCxnSpPr>
          <p:nvPr/>
        </p:nvCxnSpPr>
        <p:spPr>
          <a:xfrm>
            <a:off x="2958562" y="2092858"/>
            <a:ext cx="5615100" cy="23006"/>
          </a:xfrm>
          <a:prstGeom prst="line">
            <a:avLst/>
          </a:prstGeom>
          <a:ln>
            <a:solidFill>
              <a:schemeClr val="dk1">
                <a:alpha val="41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9A4849DC-2C8A-4255-58AA-1E08B2AD6AEA}"/>
              </a:ext>
            </a:extLst>
          </p:cNvPr>
          <p:cNvCxnSpPr>
            <a:cxnSpLocks/>
          </p:cNvCxnSpPr>
          <p:nvPr/>
        </p:nvCxnSpPr>
        <p:spPr>
          <a:xfrm flipV="1">
            <a:off x="3012368" y="3125964"/>
            <a:ext cx="5535829" cy="22291"/>
          </a:xfrm>
          <a:prstGeom prst="line">
            <a:avLst/>
          </a:prstGeom>
          <a:ln>
            <a:solidFill>
              <a:schemeClr val="dk1">
                <a:alpha val="41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4057F04-C160-1D55-7441-E3D5F90D4CD5}"/>
              </a:ext>
            </a:extLst>
          </p:cNvPr>
          <p:cNvSpPr txBox="1"/>
          <p:nvPr/>
        </p:nvSpPr>
        <p:spPr>
          <a:xfrm>
            <a:off x="4532505" y="1209736"/>
            <a:ext cx="289310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600" spc="-40" dirty="0">
                <a:latin typeface="+mn-ea"/>
              </a:rPr>
              <a:t>FR</a:t>
            </a:r>
            <a:r>
              <a:rPr kumimoji="1" lang="en-US" altLang="ko-Kore-KR" sz="1600" spc="-40" baseline="-25000" dirty="0">
                <a:latin typeface="+mn-ea"/>
              </a:rPr>
              <a:t>1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29B9C6-1ABD-9287-F05B-9FEBC51D8EC8}"/>
              </a:ext>
            </a:extLst>
          </p:cNvPr>
          <p:cNvSpPr txBox="1"/>
          <p:nvPr/>
        </p:nvSpPr>
        <p:spPr>
          <a:xfrm>
            <a:off x="7491736" y="1209736"/>
            <a:ext cx="289310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600" spc="-40" dirty="0">
                <a:latin typeface="+mn-ea"/>
              </a:rPr>
              <a:t>FR</a:t>
            </a:r>
            <a:r>
              <a:rPr kumimoji="1" lang="en-US" altLang="ko-KR" sz="1600" spc="-40" baseline="-25000" dirty="0">
                <a:latin typeface="+mn-ea"/>
              </a:rPr>
              <a:t>2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00926A-123A-F11B-C458-276C0DF6B8F6}"/>
              </a:ext>
            </a:extLst>
          </p:cNvPr>
          <p:cNvSpPr txBox="1"/>
          <p:nvPr/>
        </p:nvSpPr>
        <p:spPr>
          <a:xfrm>
            <a:off x="3528832" y="1990868"/>
            <a:ext cx="548548" cy="246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ko-Kore-KR" sz="1600" spc="-40" dirty="0">
                <a:latin typeface="+mn-ea"/>
              </a:rPr>
              <a:t>M1 ↓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6BEC6B-8051-7B57-18DF-401605274408}"/>
              </a:ext>
            </a:extLst>
          </p:cNvPr>
          <p:cNvSpPr txBox="1"/>
          <p:nvPr/>
        </p:nvSpPr>
        <p:spPr>
          <a:xfrm>
            <a:off x="5292945" y="1990868"/>
            <a:ext cx="548548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ko-Kore-KR" sz="1600" spc="-40" dirty="0">
                <a:latin typeface="+mn-ea"/>
              </a:rPr>
              <a:t>M2 ↓</a:t>
            </a:r>
            <a:endParaRPr kumimoji="1" lang="ko-Kore-KR" altLang="en-US" sz="1600" spc="-40" dirty="0">
              <a:latin typeface="+mn-ea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8EEC8EC0-5D85-A34D-B693-8A142A093E9A}"/>
              </a:ext>
            </a:extLst>
          </p:cNvPr>
          <p:cNvCxnSpPr>
            <a:cxnSpLocks/>
            <a:stCxn id="10" idx="2"/>
            <a:endCxn id="19" idx="0"/>
          </p:cNvCxnSpPr>
          <p:nvPr/>
        </p:nvCxnSpPr>
        <p:spPr>
          <a:xfrm>
            <a:off x="4677160" y="1455957"/>
            <a:ext cx="890059" cy="534911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DF3DEA45-453A-CF04-477C-2B4D87D544CC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 flipH="1">
            <a:off x="3803106" y="1455957"/>
            <a:ext cx="874054" cy="534911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96E5B753-EE65-F340-846D-EDF663A9B14C}"/>
              </a:ext>
            </a:extLst>
          </p:cNvPr>
          <p:cNvCxnSpPr>
            <a:cxnSpLocks/>
            <a:stCxn id="17" idx="2"/>
            <a:endCxn id="200" idx="0"/>
          </p:cNvCxnSpPr>
          <p:nvPr/>
        </p:nvCxnSpPr>
        <p:spPr>
          <a:xfrm flipH="1">
            <a:off x="3383560" y="2237089"/>
            <a:ext cx="419546" cy="290534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194D9637-6CAA-5CF7-8F03-76E7770F7264}"/>
              </a:ext>
            </a:extLst>
          </p:cNvPr>
          <p:cNvSpPr txBox="1"/>
          <p:nvPr/>
        </p:nvSpPr>
        <p:spPr>
          <a:xfrm>
            <a:off x="3895270" y="3013999"/>
            <a:ext cx="508473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600" spc="-40" dirty="0">
                <a:latin typeface="+mn-ea"/>
              </a:rPr>
              <a:t>A-1↓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368DF2-C26C-BEE2-940E-BB1DC46CB0ED}"/>
              </a:ext>
            </a:extLst>
          </p:cNvPr>
          <p:cNvSpPr txBox="1"/>
          <p:nvPr/>
        </p:nvSpPr>
        <p:spPr>
          <a:xfrm>
            <a:off x="3136536" y="3013999"/>
            <a:ext cx="494046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600" spc="-40" dirty="0">
                <a:latin typeface="+mn-ea"/>
              </a:rPr>
              <a:t>B-</a:t>
            </a:r>
            <a:r>
              <a:rPr kumimoji="1" lang="en-US" altLang="ko-KR" sz="1600" spc="-40" dirty="0">
                <a:latin typeface="+mn-ea"/>
              </a:rPr>
              <a:t>1</a:t>
            </a:r>
            <a:r>
              <a:rPr kumimoji="1" lang="en-US" altLang="ko-Kore-KR" sz="1600" spc="-40" dirty="0">
                <a:latin typeface="+mn-ea"/>
              </a:rPr>
              <a:t>↑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9893DCA-563C-A1C5-41EC-D156622972E0}"/>
              </a:ext>
            </a:extLst>
          </p:cNvPr>
          <p:cNvSpPr txBox="1"/>
          <p:nvPr/>
        </p:nvSpPr>
        <p:spPr>
          <a:xfrm>
            <a:off x="3895270" y="3284788"/>
            <a:ext cx="508473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600" spc="-40" dirty="0">
                <a:latin typeface="+mn-ea"/>
              </a:rPr>
              <a:t>A-</a:t>
            </a:r>
            <a:r>
              <a:rPr kumimoji="1" lang="en-US" altLang="ko-KR" sz="1600" spc="-40" dirty="0">
                <a:latin typeface="+mn-ea"/>
              </a:rPr>
              <a:t>2</a:t>
            </a:r>
            <a:r>
              <a:rPr kumimoji="1" lang="en-US" altLang="ko-Kore-KR" sz="1600" spc="-40" dirty="0">
                <a:latin typeface="+mn-ea"/>
              </a:rPr>
              <a:t>↓</a:t>
            </a:r>
          </a:p>
        </p:txBody>
      </p:sp>
      <p:cxnSp>
        <p:nvCxnSpPr>
          <p:cNvPr id="117" name="직선 연결선[R] 116">
            <a:extLst>
              <a:ext uri="{FF2B5EF4-FFF2-40B4-BE49-F238E27FC236}">
                <a16:creationId xmlns:a16="http://schemas.microsoft.com/office/drawing/2014/main" id="{C232FABD-2550-B958-842D-FE9B3C6ECD88}"/>
              </a:ext>
            </a:extLst>
          </p:cNvPr>
          <p:cNvCxnSpPr>
            <a:cxnSpLocks/>
            <a:stCxn id="17" idx="2"/>
            <a:endCxn id="205" idx="0"/>
          </p:cNvCxnSpPr>
          <p:nvPr/>
        </p:nvCxnSpPr>
        <p:spPr>
          <a:xfrm>
            <a:off x="3803106" y="2237089"/>
            <a:ext cx="346401" cy="290534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E841CFF3-57D6-52FA-2578-EE7DDBA2BD61}"/>
              </a:ext>
            </a:extLst>
          </p:cNvPr>
          <p:cNvSpPr txBox="1"/>
          <p:nvPr/>
        </p:nvSpPr>
        <p:spPr>
          <a:xfrm>
            <a:off x="5323477" y="3013999"/>
            <a:ext cx="503664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1600" spc="-40" dirty="0">
                <a:latin typeface="+mn-ea"/>
              </a:rPr>
              <a:t>C</a:t>
            </a:r>
            <a:r>
              <a:rPr kumimoji="1" lang="en-US" altLang="ko-Kore-KR" sz="1600" spc="-40" dirty="0">
                <a:latin typeface="+mn-ea"/>
              </a:rPr>
              <a:t>-1↓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85E9816-AED2-0BB1-FA5F-199E9BB95975}"/>
              </a:ext>
            </a:extLst>
          </p:cNvPr>
          <p:cNvSpPr txBox="1"/>
          <p:nvPr/>
        </p:nvSpPr>
        <p:spPr>
          <a:xfrm>
            <a:off x="5323477" y="3284788"/>
            <a:ext cx="479618" cy="2462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ore-KR" sz="1600" spc="-40" dirty="0">
                <a:latin typeface="+mn-ea"/>
              </a:rPr>
              <a:t>E-1↓</a:t>
            </a:r>
            <a:endParaRPr kumimoji="1" lang="ko-Kore-KR" altLang="en-US" sz="1600" spc="-40" dirty="0">
              <a:latin typeface="+mn-ea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41E3336D-7D54-160D-A291-09BED4641FA4}"/>
              </a:ext>
            </a:extLst>
          </p:cNvPr>
          <p:cNvCxnSpPr>
            <a:cxnSpLocks/>
            <a:stCxn id="19" idx="2"/>
            <a:endCxn id="120" idx="0"/>
          </p:cNvCxnSpPr>
          <p:nvPr/>
        </p:nvCxnSpPr>
        <p:spPr>
          <a:xfrm>
            <a:off x="5567219" y="2237089"/>
            <a:ext cx="8090" cy="776910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B0A9D417-264C-9C07-2733-289AA4EAEAAF}"/>
              </a:ext>
            </a:extLst>
          </p:cNvPr>
          <p:cNvSpPr txBox="1"/>
          <p:nvPr/>
        </p:nvSpPr>
        <p:spPr>
          <a:xfrm>
            <a:off x="6698548" y="3013999"/>
            <a:ext cx="503664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600" spc="-40" dirty="0">
                <a:latin typeface="+mn-ea"/>
              </a:rPr>
              <a:t>C-1↓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FED01C3-ACBD-7F93-D5FC-EE91849992DE}"/>
              </a:ext>
            </a:extLst>
          </p:cNvPr>
          <p:cNvSpPr txBox="1"/>
          <p:nvPr/>
        </p:nvSpPr>
        <p:spPr>
          <a:xfrm>
            <a:off x="6698748" y="3284788"/>
            <a:ext cx="521297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ore-KR" sz="1600" spc="-40" dirty="0">
                <a:latin typeface="+mn-ea"/>
              </a:rPr>
              <a:t>D-1↑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E4DA768-2F2D-1BFE-DEFA-462504E12C05}"/>
              </a:ext>
            </a:extLst>
          </p:cNvPr>
          <p:cNvSpPr txBox="1"/>
          <p:nvPr/>
        </p:nvSpPr>
        <p:spPr>
          <a:xfrm>
            <a:off x="6698548" y="3589899"/>
            <a:ext cx="503664" cy="2545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sz="1600" spc="-40" dirty="0">
                <a:latin typeface="+mn-ea"/>
              </a:rPr>
              <a:t>E-1↑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2BB439E-0B47-2309-CA60-03A0DE8A3088}"/>
              </a:ext>
            </a:extLst>
          </p:cNvPr>
          <p:cNvSpPr txBox="1"/>
          <p:nvPr/>
        </p:nvSpPr>
        <p:spPr>
          <a:xfrm>
            <a:off x="8025114" y="1992753"/>
            <a:ext cx="548548" cy="246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ko-Kore-KR" sz="1600" spc="-40" dirty="0">
                <a:latin typeface="+mn-ea"/>
              </a:rPr>
              <a:t>M1 ↑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CCB9F43-15BB-DF17-03AF-6002C77073FA}"/>
              </a:ext>
            </a:extLst>
          </p:cNvPr>
          <p:cNvSpPr txBox="1"/>
          <p:nvPr/>
        </p:nvSpPr>
        <p:spPr>
          <a:xfrm>
            <a:off x="6680687" y="1992753"/>
            <a:ext cx="548548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ko-Kore-KR" sz="1600" spc="-40" dirty="0">
                <a:latin typeface="+mn-ea"/>
              </a:rPr>
              <a:t>M3 ↓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BA7BEAD-C909-ED99-A801-4F3F37AF56EF}"/>
              </a:ext>
            </a:extLst>
          </p:cNvPr>
          <p:cNvSpPr txBox="1"/>
          <p:nvPr/>
        </p:nvSpPr>
        <p:spPr>
          <a:xfrm>
            <a:off x="8039724" y="3013999"/>
            <a:ext cx="508473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600" spc="-40" dirty="0">
                <a:latin typeface="+mn-ea"/>
              </a:rPr>
              <a:t>A-1↑</a:t>
            </a:r>
            <a:endParaRPr kumimoji="1" lang="ko-Kore-KR" altLang="en-US" sz="1600" spc="-40" dirty="0">
              <a:latin typeface="+mn-ea"/>
            </a:endParaRPr>
          </a:p>
        </p:txBody>
      </p: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F6BBC565-25C6-AC6C-69AA-BBD7BD2662D7}"/>
              </a:ext>
            </a:extLst>
          </p:cNvPr>
          <p:cNvCxnSpPr>
            <a:cxnSpLocks/>
            <a:stCxn id="130" idx="2"/>
            <a:endCxn id="126" idx="0"/>
          </p:cNvCxnSpPr>
          <p:nvPr/>
        </p:nvCxnSpPr>
        <p:spPr>
          <a:xfrm flipH="1">
            <a:off x="6950380" y="2238974"/>
            <a:ext cx="4581" cy="775025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E9535066-F572-748D-E066-B1E23A2E8052}"/>
              </a:ext>
            </a:extLst>
          </p:cNvPr>
          <p:cNvCxnSpPr>
            <a:cxnSpLocks/>
            <a:stCxn id="129" idx="2"/>
            <a:endCxn id="133" idx="0"/>
          </p:cNvCxnSpPr>
          <p:nvPr/>
        </p:nvCxnSpPr>
        <p:spPr>
          <a:xfrm flipH="1">
            <a:off x="8293961" y="2238974"/>
            <a:ext cx="5427" cy="775025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직선 연결선[R] 200">
            <a:extLst>
              <a:ext uri="{FF2B5EF4-FFF2-40B4-BE49-F238E27FC236}">
                <a16:creationId xmlns:a16="http://schemas.microsoft.com/office/drawing/2014/main" id="{FAF01EF3-C7D1-DB48-6DD3-8D72E073D8FB}"/>
              </a:ext>
            </a:extLst>
          </p:cNvPr>
          <p:cNvCxnSpPr>
            <a:cxnSpLocks/>
            <a:stCxn id="14" idx="2"/>
            <a:endCxn id="129" idx="0"/>
          </p:cNvCxnSpPr>
          <p:nvPr/>
        </p:nvCxnSpPr>
        <p:spPr>
          <a:xfrm>
            <a:off x="7636391" y="1455957"/>
            <a:ext cx="662997" cy="536796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직선 연결선[R] 203">
            <a:extLst>
              <a:ext uri="{FF2B5EF4-FFF2-40B4-BE49-F238E27FC236}">
                <a16:creationId xmlns:a16="http://schemas.microsoft.com/office/drawing/2014/main" id="{1A354CB9-3465-A771-F132-F4B2261B9ABD}"/>
              </a:ext>
            </a:extLst>
          </p:cNvPr>
          <p:cNvCxnSpPr>
            <a:cxnSpLocks/>
            <a:stCxn id="14" idx="2"/>
            <a:endCxn id="130" idx="0"/>
          </p:cNvCxnSpPr>
          <p:nvPr/>
        </p:nvCxnSpPr>
        <p:spPr>
          <a:xfrm flipH="1">
            <a:off x="6954961" y="1455957"/>
            <a:ext cx="681430" cy="536796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F4F2A6FF-FB21-6357-C557-DF6527ED322F}"/>
              </a:ext>
            </a:extLst>
          </p:cNvPr>
          <p:cNvSpPr txBox="1"/>
          <p:nvPr/>
        </p:nvSpPr>
        <p:spPr>
          <a:xfrm>
            <a:off x="2508111" y="1227826"/>
            <a:ext cx="246221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sz="1600" spc="-40" dirty="0">
                <a:latin typeface="+mn-ea"/>
              </a:rPr>
              <a:t>FR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4202BD21-1010-FD06-27BF-D0203ADA51CC}"/>
              </a:ext>
            </a:extLst>
          </p:cNvPr>
          <p:cNvSpPr txBox="1"/>
          <p:nvPr/>
        </p:nvSpPr>
        <p:spPr>
          <a:xfrm>
            <a:off x="2303880" y="1969747"/>
            <a:ext cx="654682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sz="1600" spc="-40" dirty="0">
                <a:latin typeface="+mn-ea"/>
              </a:rPr>
              <a:t>Means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2852830D-C122-C8FC-E277-293B79657B98}"/>
              </a:ext>
            </a:extLst>
          </p:cNvPr>
          <p:cNvSpPr txBox="1"/>
          <p:nvPr/>
        </p:nvSpPr>
        <p:spPr>
          <a:xfrm>
            <a:off x="2303880" y="3022395"/>
            <a:ext cx="654682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sz="1600" spc="-40" dirty="0">
                <a:latin typeface="+mn-ea"/>
              </a:rPr>
              <a:t>DPs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32D899E6-0A28-AA57-CB55-5EB397794721}"/>
              </a:ext>
            </a:extLst>
          </p:cNvPr>
          <p:cNvSpPr txBox="1"/>
          <p:nvPr/>
        </p:nvSpPr>
        <p:spPr>
          <a:xfrm>
            <a:off x="8039723" y="3284788"/>
            <a:ext cx="508473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600" spc="-40" dirty="0">
                <a:latin typeface="+mn-ea"/>
              </a:rPr>
              <a:t>A-</a:t>
            </a:r>
            <a:r>
              <a:rPr kumimoji="1" lang="en-US" altLang="ko-KR" sz="1600" spc="-40" dirty="0">
                <a:latin typeface="+mn-ea"/>
              </a:rPr>
              <a:t>2</a:t>
            </a:r>
            <a:r>
              <a:rPr kumimoji="1" lang="en-US" altLang="ko-Kore-KR" sz="1600" spc="-40" dirty="0">
                <a:latin typeface="+mn-ea"/>
              </a:rPr>
              <a:t>↑</a:t>
            </a: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F108FA6D-CF72-3523-EAB2-185F69A62743}"/>
              </a:ext>
            </a:extLst>
          </p:cNvPr>
          <p:cNvSpPr/>
          <p:nvPr/>
        </p:nvSpPr>
        <p:spPr>
          <a:xfrm>
            <a:off x="2582164" y="638575"/>
            <a:ext cx="5992571" cy="418484"/>
          </a:xfrm>
          <a:prstGeom prst="roundRect">
            <a:avLst/>
          </a:prstGeom>
          <a:solidFill>
            <a:schemeClr val="tx1">
              <a:lumMod val="50000"/>
              <a:lumOff val="50000"/>
              <a:alpha val="28181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spc="-40" dirty="0">
                <a:solidFill>
                  <a:schemeClr val="tx1"/>
                </a:solidFill>
                <a:latin typeface="+mn-ea"/>
              </a:rPr>
              <a:t>FR lists = {</a:t>
            </a:r>
            <a:r>
              <a:rPr kumimoji="1" lang="en-US" altLang="ko-Kore-KR" sz="2000" spc="-40" dirty="0">
                <a:solidFill>
                  <a:schemeClr val="tx1"/>
                </a:solidFill>
                <a:latin typeface="+mn-ea"/>
              </a:rPr>
              <a:t>FR</a:t>
            </a:r>
            <a:r>
              <a:rPr kumimoji="1" lang="en-US" altLang="ko-Kore-KR" sz="2000" spc="-40" baseline="-25000" dirty="0">
                <a:solidFill>
                  <a:schemeClr val="tx1"/>
                </a:solidFill>
                <a:latin typeface="+mn-ea"/>
              </a:rPr>
              <a:t>1 </a:t>
            </a:r>
            <a:r>
              <a:rPr kumimoji="1" lang="en-US" altLang="ko-Kore-KR" sz="2000" spc="-40" dirty="0">
                <a:solidFill>
                  <a:schemeClr val="tx1"/>
                </a:solidFill>
                <a:latin typeface="+mn-ea"/>
              </a:rPr>
              <a:t>FR</a:t>
            </a:r>
            <a:r>
              <a:rPr kumimoji="1" lang="en-US" altLang="ko-KR" sz="2000" spc="-40" baseline="-25000" dirty="0">
                <a:solidFill>
                  <a:schemeClr val="tx1"/>
                </a:solidFill>
                <a:latin typeface="+mn-ea"/>
              </a:rPr>
              <a:t>2</a:t>
            </a:r>
            <a:r>
              <a:rPr kumimoji="1" lang="en-US" altLang="ko-KR" sz="2000" spc="-40" dirty="0">
                <a:solidFill>
                  <a:schemeClr val="tx1"/>
                </a:solidFill>
                <a:latin typeface="+mn-ea"/>
              </a:rPr>
              <a:t>}</a:t>
            </a:r>
            <a:endParaRPr kumimoji="1" lang="ko-Kore-KR" altLang="en-US" sz="2000" spc="-4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1" name="오른쪽 중괄호 81">
            <a:extLst>
              <a:ext uri="{FF2B5EF4-FFF2-40B4-BE49-F238E27FC236}">
                <a16:creationId xmlns:a16="http://schemas.microsoft.com/office/drawing/2014/main" id="{2946FCF3-30A5-5B13-4D85-C7CCF043CFEC}"/>
              </a:ext>
            </a:extLst>
          </p:cNvPr>
          <p:cNvSpPr/>
          <p:nvPr/>
        </p:nvSpPr>
        <p:spPr>
          <a:xfrm rot="10800000">
            <a:off x="1930719" y="673541"/>
            <a:ext cx="175092" cy="4127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오른쪽 중괄호 81">
            <a:extLst>
              <a:ext uri="{FF2B5EF4-FFF2-40B4-BE49-F238E27FC236}">
                <a16:creationId xmlns:a16="http://schemas.microsoft.com/office/drawing/2014/main" id="{8AEAC36C-5D57-0EF1-07A0-482BE7D222D2}"/>
              </a:ext>
            </a:extLst>
          </p:cNvPr>
          <p:cNvSpPr/>
          <p:nvPr/>
        </p:nvSpPr>
        <p:spPr>
          <a:xfrm rot="10800000">
            <a:off x="1930715" y="1350934"/>
            <a:ext cx="182045" cy="249347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8D4172C-D2A8-B914-FF8F-DFBD842F1B10}"/>
              </a:ext>
            </a:extLst>
          </p:cNvPr>
          <p:cNvSpPr txBox="1"/>
          <p:nvPr/>
        </p:nvSpPr>
        <p:spPr>
          <a:xfrm>
            <a:off x="163615" y="82358"/>
            <a:ext cx="781957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z="2400" b="1" spc="-40" dirty="0">
                <a:latin typeface="+mn-ea"/>
                <a:sym typeface="Wingdings" pitchFamily="2" charset="2"/>
              </a:rPr>
              <a:t>1) M</a:t>
            </a:r>
            <a:r>
              <a:rPr kumimoji="1" lang="en-US" altLang="ko-KR" sz="2400" b="1" spc="-40" dirty="0">
                <a:latin typeface="+mn-ea"/>
              </a:rPr>
              <a:t>eans-level conflict resolution(candidate reduction)</a:t>
            </a:r>
            <a:endParaRPr kumimoji="1" lang="ko-Kore-KR" altLang="en-US" sz="2400" spc="-40" dirty="0">
              <a:latin typeface="+mn-ea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50593AB2-182A-DCBB-8E39-6E9D85D952F7}"/>
              </a:ext>
            </a:extLst>
          </p:cNvPr>
          <p:cNvCxnSpPr>
            <a:cxnSpLocks/>
          </p:cNvCxnSpPr>
          <p:nvPr/>
        </p:nvCxnSpPr>
        <p:spPr>
          <a:xfrm>
            <a:off x="291531" y="555882"/>
            <a:ext cx="8439580" cy="0"/>
          </a:xfrm>
          <a:prstGeom prst="line">
            <a:avLst/>
          </a:prstGeom>
          <a:ln>
            <a:solidFill>
              <a:schemeClr val="dk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B3AF6F54-7484-CA1E-FB1B-AF1988E1159E}"/>
              </a:ext>
            </a:extLst>
          </p:cNvPr>
          <p:cNvSpPr txBox="1"/>
          <p:nvPr/>
        </p:nvSpPr>
        <p:spPr>
          <a:xfrm>
            <a:off x="2241910" y="2511406"/>
            <a:ext cx="778622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sz="1600" spc="-40" dirty="0">
                <a:latin typeface="+mn-ea"/>
              </a:rPr>
              <a:t>Options</a:t>
            </a:r>
            <a:endParaRPr kumimoji="1" lang="ko-Kore-KR" altLang="en-US" sz="1600" spc="-40" dirty="0">
              <a:latin typeface="+mn-ea"/>
            </a:endParaRPr>
          </a:p>
        </p:txBody>
      </p:sp>
      <p:cxnSp>
        <p:nvCxnSpPr>
          <p:cNvPr id="198" name="직선 연결선[R] 197">
            <a:extLst>
              <a:ext uri="{FF2B5EF4-FFF2-40B4-BE49-F238E27FC236}">
                <a16:creationId xmlns:a16="http://schemas.microsoft.com/office/drawing/2014/main" id="{786F8FBA-B3F4-B536-CC68-0A410D7A28D6}"/>
              </a:ext>
            </a:extLst>
          </p:cNvPr>
          <p:cNvCxnSpPr>
            <a:cxnSpLocks/>
          </p:cNvCxnSpPr>
          <p:nvPr/>
        </p:nvCxnSpPr>
        <p:spPr>
          <a:xfrm>
            <a:off x="2958562" y="2657063"/>
            <a:ext cx="5615100" cy="23006"/>
          </a:xfrm>
          <a:prstGeom prst="line">
            <a:avLst/>
          </a:prstGeom>
          <a:ln>
            <a:solidFill>
              <a:schemeClr val="dk1">
                <a:alpha val="41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3BAE53C3-84FD-F1E8-46B0-767D26EA673D}"/>
              </a:ext>
            </a:extLst>
          </p:cNvPr>
          <p:cNvSpPr txBox="1"/>
          <p:nvPr/>
        </p:nvSpPr>
        <p:spPr>
          <a:xfrm>
            <a:off x="3271830" y="2527623"/>
            <a:ext cx="223459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600" spc="-40" dirty="0">
                <a:latin typeface="+mn-ea"/>
              </a:rPr>
              <a:t>(1)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B170CFCA-3772-E73D-B219-5D5CF0ED8961}"/>
              </a:ext>
            </a:extLst>
          </p:cNvPr>
          <p:cNvSpPr txBox="1"/>
          <p:nvPr/>
        </p:nvSpPr>
        <p:spPr>
          <a:xfrm>
            <a:off x="4037777" y="2527623"/>
            <a:ext cx="223459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600" spc="-40" dirty="0">
                <a:latin typeface="+mn-ea"/>
              </a:rPr>
              <a:t>(2)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D044B8A9-30BA-B98D-85FA-249073D40D3F}"/>
              </a:ext>
            </a:extLst>
          </p:cNvPr>
          <p:cNvSpPr txBox="1"/>
          <p:nvPr/>
        </p:nvSpPr>
        <p:spPr>
          <a:xfrm>
            <a:off x="5463796" y="2527623"/>
            <a:ext cx="223459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600" spc="-40" dirty="0">
                <a:latin typeface="+mn-ea"/>
              </a:rPr>
              <a:t>(1)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D7C70EBB-915F-DC54-9063-B25DE92714F0}"/>
              </a:ext>
            </a:extLst>
          </p:cNvPr>
          <p:cNvSpPr txBox="1"/>
          <p:nvPr/>
        </p:nvSpPr>
        <p:spPr>
          <a:xfrm>
            <a:off x="6838639" y="2527623"/>
            <a:ext cx="223459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600" spc="-40" dirty="0">
                <a:latin typeface="+mn-ea"/>
              </a:rPr>
              <a:t>(1)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FD91B7E4-8689-7680-E155-7106C3B93278}"/>
              </a:ext>
            </a:extLst>
          </p:cNvPr>
          <p:cNvSpPr txBox="1"/>
          <p:nvPr/>
        </p:nvSpPr>
        <p:spPr>
          <a:xfrm>
            <a:off x="8194026" y="2527623"/>
            <a:ext cx="223459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600" spc="-40" dirty="0">
                <a:latin typeface="+mn-ea"/>
              </a:rPr>
              <a:t>(1)</a:t>
            </a:r>
            <a:endParaRPr kumimoji="1" lang="ko-Kore-KR" altLang="en-US" sz="1600" spc="-40" dirty="0">
              <a:latin typeface="+mn-ea"/>
            </a:endParaRPr>
          </a:p>
        </p:txBody>
      </p:sp>
      <p:cxnSp>
        <p:nvCxnSpPr>
          <p:cNvPr id="213" name="직선 연결선[R] 212">
            <a:extLst>
              <a:ext uri="{FF2B5EF4-FFF2-40B4-BE49-F238E27FC236}">
                <a16:creationId xmlns:a16="http://schemas.microsoft.com/office/drawing/2014/main" id="{15C5FC46-1824-E2A9-CBA1-CC4007F48954}"/>
              </a:ext>
            </a:extLst>
          </p:cNvPr>
          <p:cNvCxnSpPr>
            <a:cxnSpLocks/>
            <a:stCxn id="205" idx="2"/>
            <a:endCxn id="106" idx="0"/>
          </p:cNvCxnSpPr>
          <p:nvPr/>
        </p:nvCxnSpPr>
        <p:spPr>
          <a:xfrm>
            <a:off x="4149507" y="2773844"/>
            <a:ext cx="0" cy="240155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직선 연결선[R] 217">
            <a:extLst>
              <a:ext uri="{FF2B5EF4-FFF2-40B4-BE49-F238E27FC236}">
                <a16:creationId xmlns:a16="http://schemas.microsoft.com/office/drawing/2014/main" id="{A7D67CF0-D2DD-F08C-4CD8-007B01BA8875}"/>
              </a:ext>
            </a:extLst>
          </p:cNvPr>
          <p:cNvCxnSpPr>
            <a:cxnSpLocks/>
            <a:stCxn id="200" idx="2"/>
            <a:endCxn id="107" idx="0"/>
          </p:cNvCxnSpPr>
          <p:nvPr/>
        </p:nvCxnSpPr>
        <p:spPr>
          <a:xfrm flipH="1">
            <a:off x="3383559" y="2773844"/>
            <a:ext cx="1" cy="240155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7B8BD3A3-BA4E-557F-D554-C240A0FF1B37}"/>
              </a:ext>
            </a:extLst>
          </p:cNvPr>
          <p:cNvSpPr txBox="1"/>
          <p:nvPr/>
        </p:nvSpPr>
        <p:spPr>
          <a:xfrm>
            <a:off x="2251636" y="4076074"/>
            <a:ext cx="654682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sz="1600" spc="-40" dirty="0">
                <a:latin typeface="+mn-ea"/>
              </a:rPr>
              <a:t>Index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A29B550E-7E95-0700-339F-46C436AB69FB}"/>
              </a:ext>
            </a:extLst>
          </p:cNvPr>
          <p:cNvSpPr txBox="1"/>
          <p:nvPr/>
        </p:nvSpPr>
        <p:spPr>
          <a:xfrm>
            <a:off x="3058919" y="4088618"/>
            <a:ext cx="649280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600" spc="-40" dirty="0">
                <a:latin typeface="+mn-ea"/>
              </a:rPr>
              <a:t>FMO</a:t>
            </a:r>
            <a:r>
              <a:rPr kumimoji="1" lang="en-US" altLang="ko-Kore-KR" sz="1600" spc="-40" baseline="-25000" dirty="0">
                <a:latin typeface="+mn-ea"/>
              </a:rPr>
              <a:t>111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5B52E4F-CA3A-FA44-903E-060771CAF45D}"/>
              </a:ext>
            </a:extLst>
          </p:cNvPr>
          <p:cNvSpPr txBox="1"/>
          <p:nvPr/>
        </p:nvSpPr>
        <p:spPr>
          <a:xfrm>
            <a:off x="3826736" y="4088618"/>
            <a:ext cx="649280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600" spc="-40" dirty="0">
                <a:latin typeface="+mn-ea"/>
              </a:rPr>
              <a:t>FMO</a:t>
            </a:r>
            <a:r>
              <a:rPr kumimoji="1" lang="en-US" altLang="ko-Kore-KR" sz="1600" spc="-40" baseline="-25000" dirty="0">
                <a:latin typeface="+mn-ea"/>
              </a:rPr>
              <a:t>112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BC89DC9D-16B1-DB3C-489E-ADE2C6ABEA48}"/>
              </a:ext>
            </a:extLst>
          </p:cNvPr>
          <p:cNvSpPr txBox="1"/>
          <p:nvPr/>
        </p:nvSpPr>
        <p:spPr>
          <a:xfrm>
            <a:off x="5243706" y="4088618"/>
            <a:ext cx="649280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600" spc="-40" dirty="0">
                <a:latin typeface="+mn-ea"/>
              </a:rPr>
              <a:t>FMO</a:t>
            </a:r>
            <a:r>
              <a:rPr kumimoji="1" lang="en-US" altLang="ko-Kore-KR" sz="1600" spc="-40" baseline="-25000" dirty="0">
                <a:latin typeface="+mn-ea"/>
              </a:rPr>
              <a:t>121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32C74473-66D9-3493-093D-5FCE67ACC1B1}"/>
              </a:ext>
            </a:extLst>
          </p:cNvPr>
          <p:cNvSpPr txBox="1"/>
          <p:nvPr/>
        </p:nvSpPr>
        <p:spPr>
          <a:xfrm>
            <a:off x="6639736" y="4088618"/>
            <a:ext cx="649280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600" spc="-40" dirty="0">
                <a:latin typeface="+mn-ea"/>
              </a:rPr>
              <a:t>FMO</a:t>
            </a:r>
            <a:r>
              <a:rPr kumimoji="1" lang="en-US" altLang="ko-Kore-KR" sz="1600" spc="-40" baseline="-25000" dirty="0">
                <a:latin typeface="+mn-ea"/>
              </a:rPr>
              <a:t>231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9E8A2659-F25C-283E-F616-33ADE613083D}"/>
              </a:ext>
            </a:extLst>
          </p:cNvPr>
          <p:cNvSpPr txBox="1"/>
          <p:nvPr/>
        </p:nvSpPr>
        <p:spPr>
          <a:xfrm>
            <a:off x="7972945" y="4088618"/>
            <a:ext cx="649280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600" spc="-40" dirty="0">
                <a:latin typeface="+mn-ea"/>
              </a:rPr>
              <a:t>FMO</a:t>
            </a:r>
            <a:r>
              <a:rPr kumimoji="1" lang="en-US" altLang="ko-Kore-KR" sz="1600" spc="-40" baseline="-25000" dirty="0">
                <a:latin typeface="+mn-ea"/>
              </a:rPr>
              <a:t>211</a:t>
            </a:r>
            <a:endParaRPr kumimoji="1" lang="ko-Kore-KR" altLang="en-US" sz="1600" spc="-40" dirty="0">
              <a:latin typeface="+mn-ea"/>
            </a:endParaRPr>
          </a:p>
        </p:txBody>
      </p:sp>
      <p:cxnSp>
        <p:nvCxnSpPr>
          <p:cNvPr id="233" name="직선 연결선[R] 232">
            <a:extLst>
              <a:ext uri="{FF2B5EF4-FFF2-40B4-BE49-F238E27FC236}">
                <a16:creationId xmlns:a16="http://schemas.microsoft.com/office/drawing/2014/main" id="{78A1A76D-A7DE-DD48-65B0-F6DA05BC79C4}"/>
              </a:ext>
            </a:extLst>
          </p:cNvPr>
          <p:cNvCxnSpPr>
            <a:cxnSpLocks/>
          </p:cNvCxnSpPr>
          <p:nvPr/>
        </p:nvCxnSpPr>
        <p:spPr>
          <a:xfrm>
            <a:off x="2303880" y="3921253"/>
            <a:ext cx="6427231" cy="0"/>
          </a:xfrm>
          <a:prstGeom prst="line">
            <a:avLst/>
          </a:prstGeom>
          <a:ln>
            <a:solidFill>
              <a:schemeClr val="dk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직선 연결선[R] 239">
            <a:extLst>
              <a:ext uri="{FF2B5EF4-FFF2-40B4-BE49-F238E27FC236}">
                <a16:creationId xmlns:a16="http://schemas.microsoft.com/office/drawing/2014/main" id="{FE2740AF-8798-266A-685D-6D3661851745}"/>
              </a:ext>
            </a:extLst>
          </p:cNvPr>
          <p:cNvCxnSpPr>
            <a:cxnSpLocks/>
            <a:stCxn id="107" idx="2"/>
            <a:endCxn id="226" idx="0"/>
          </p:cNvCxnSpPr>
          <p:nvPr/>
        </p:nvCxnSpPr>
        <p:spPr>
          <a:xfrm>
            <a:off x="3383559" y="3260220"/>
            <a:ext cx="0" cy="828398"/>
          </a:xfrm>
          <a:prstGeom prst="line">
            <a:avLst/>
          </a:prstGeom>
          <a:ln>
            <a:solidFill>
              <a:schemeClr val="dk1">
                <a:alpha val="41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직선 연결선[R] 242">
            <a:extLst>
              <a:ext uri="{FF2B5EF4-FFF2-40B4-BE49-F238E27FC236}">
                <a16:creationId xmlns:a16="http://schemas.microsoft.com/office/drawing/2014/main" id="{E935C5E9-0156-16A2-9FC7-054877AE9347}"/>
              </a:ext>
            </a:extLst>
          </p:cNvPr>
          <p:cNvCxnSpPr>
            <a:cxnSpLocks/>
            <a:stCxn id="114" idx="2"/>
            <a:endCxn id="229" idx="0"/>
          </p:cNvCxnSpPr>
          <p:nvPr/>
        </p:nvCxnSpPr>
        <p:spPr>
          <a:xfrm>
            <a:off x="4149507" y="3531009"/>
            <a:ext cx="1869" cy="557609"/>
          </a:xfrm>
          <a:prstGeom prst="line">
            <a:avLst/>
          </a:prstGeom>
          <a:ln>
            <a:solidFill>
              <a:schemeClr val="dk1">
                <a:alpha val="41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직선 연결선[R] 245">
            <a:extLst>
              <a:ext uri="{FF2B5EF4-FFF2-40B4-BE49-F238E27FC236}">
                <a16:creationId xmlns:a16="http://schemas.microsoft.com/office/drawing/2014/main" id="{BFC94120-DDBC-7B74-D129-73782FAD1AEA}"/>
              </a:ext>
            </a:extLst>
          </p:cNvPr>
          <p:cNvCxnSpPr>
            <a:cxnSpLocks/>
            <a:stCxn id="121" idx="2"/>
            <a:endCxn id="230" idx="0"/>
          </p:cNvCxnSpPr>
          <p:nvPr/>
        </p:nvCxnSpPr>
        <p:spPr>
          <a:xfrm>
            <a:off x="5563286" y="3531009"/>
            <a:ext cx="5060" cy="557609"/>
          </a:xfrm>
          <a:prstGeom prst="line">
            <a:avLst/>
          </a:prstGeom>
          <a:ln>
            <a:solidFill>
              <a:schemeClr val="dk1">
                <a:alpha val="41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9" name="직선 연결선[R] 248">
            <a:extLst>
              <a:ext uri="{FF2B5EF4-FFF2-40B4-BE49-F238E27FC236}">
                <a16:creationId xmlns:a16="http://schemas.microsoft.com/office/drawing/2014/main" id="{7E60A149-5759-2976-7E74-54BE30F480F2}"/>
              </a:ext>
            </a:extLst>
          </p:cNvPr>
          <p:cNvCxnSpPr>
            <a:cxnSpLocks/>
            <a:stCxn id="128" idx="2"/>
            <a:endCxn id="231" idx="0"/>
          </p:cNvCxnSpPr>
          <p:nvPr/>
        </p:nvCxnSpPr>
        <p:spPr>
          <a:xfrm>
            <a:off x="6950380" y="3844409"/>
            <a:ext cx="13996" cy="244209"/>
          </a:xfrm>
          <a:prstGeom prst="line">
            <a:avLst/>
          </a:prstGeom>
          <a:ln>
            <a:solidFill>
              <a:schemeClr val="dk1">
                <a:alpha val="41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2" name="직선 연결선[R] 251">
            <a:extLst>
              <a:ext uri="{FF2B5EF4-FFF2-40B4-BE49-F238E27FC236}">
                <a16:creationId xmlns:a16="http://schemas.microsoft.com/office/drawing/2014/main" id="{6D72776E-3F53-A1FD-3AB3-F73E878CFACA}"/>
              </a:ext>
            </a:extLst>
          </p:cNvPr>
          <p:cNvCxnSpPr>
            <a:cxnSpLocks/>
            <a:stCxn id="257" idx="2"/>
            <a:endCxn id="232" idx="0"/>
          </p:cNvCxnSpPr>
          <p:nvPr/>
        </p:nvCxnSpPr>
        <p:spPr>
          <a:xfrm>
            <a:off x="8293960" y="3531009"/>
            <a:ext cx="3625" cy="557609"/>
          </a:xfrm>
          <a:prstGeom prst="line">
            <a:avLst/>
          </a:prstGeom>
          <a:ln>
            <a:solidFill>
              <a:schemeClr val="dk1">
                <a:alpha val="41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59" name="표 259">
            <a:extLst>
              <a:ext uri="{FF2B5EF4-FFF2-40B4-BE49-F238E27FC236}">
                <a16:creationId xmlns:a16="http://schemas.microsoft.com/office/drawing/2014/main" id="{1EF908CE-594A-73B5-3CAD-A43725D62F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70187"/>
              </p:ext>
            </p:extLst>
          </p:nvPr>
        </p:nvGraphicFramePr>
        <p:xfrm>
          <a:off x="132725" y="5008247"/>
          <a:ext cx="8878550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56856">
                  <a:extLst>
                    <a:ext uri="{9D8B030D-6E8A-4147-A177-3AD203B41FA5}">
                      <a16:colId xmlns:a16="http://schemas.microsoft.com/office/drawing/2014/main" val="48217134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289341936"/>
                    </a:ext>
                  </a:extLst>
                </a:gridCol>
                <a:gridCol w="702818">
                  <a:extLst>
                    <a:ext uri="{9D8B030D-6E8A-4147-A177-3AD203B41FA5}">
                      <a16:colId xmlns:a16="http://schemas.microsoft.com/office/drawing/2014/main" val="2957372319"/>
                    </a:ext>
                  </a:extLst>
                </a:gridCol>
                <a:gridCol w="709930">
                  <a:extLst>
                    <a:ext uri="{9D8B030D-6E8A-4147-A177-3AD203B41FA5}">
                      <a16:colId xmlns:a16="http://schemas.microsoft.com/office/drawing/2014/main" val="726906578"/>
                    </a:ext>
                  </a:extLst>
                </a:gridCol>
                <a:gridCol w="1228344">
                  <a:extLst>
                    <a:ext uri="{9D8B030D-6E8A-4147-A177-3AD203B41FA5}">
                      <a16:colId xmlns:a16="http://schemas.microsoft.com/office/drawing/2014/main" val="1124357719"/>
                    </a:ext>
                  </a:extLst>
                </a:gridCol>
                <a:gridCol w="1249744">
                  <a:extLst>
                    <a:ext uri="{9D8B030D-6E8A-4147-A177-3AD203B41FA5}">
                      <a16:colId xmlns:a16="http://schemas.microsoft.com/office/drawing/2014/main" val="711833875"/>
                    </a:ext>
                  </a:extLst>
                </a:gridCol>
                <a:gridCol w="1256856">
                  <a:extLst>
                    <a:ext uri="{9D8B030D-6E8A-4147-A177-3AD203B41FA5}">
                      <a16:colId xmlns:a16="http://schemas.microsoft.com/office/drawing/2014/main" val="459072924"/>
                    </a:ext>
                  </a:extLst>
                </a:gridCol>
                <a:gridCol w="1796669">
                  <a:extLst>
                    <a:ext uri="{9D8B030D-6E8A-4147-A177-3AD203B41FA5}">
                      <a16:colId xmlns:a16="http://schemas.microsoft.com/office/drawing/2014/main" val="16785647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b="1" dirty="0">
                          <a:solidFill>
                            <a:schemeClr val="tx1"/>
                          </a:solidFill>
                        </a:rPr>
                        <a:t>FMO</a:t>
                      </a:r>
                      <a:r>
                        <a:rPr lang="en-US" altLang="ko-Kore-KR" sz="1400" b="1" baseline="-25000" dirty="0">
                          <a:solidFill>
                            <a:schemeClr val="tx1"/>
                          </a:solidFill>
                        </a:rPr>
                        <a:t>111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b="1" dirty="0">
                          <a:solidFill>
                            <a:schemeClr val="tx1"/>
                          </a:solidFill>
                        </a:rPr>
                        <a:t>FMO</a:t>
                      </a:r>
                      <a:r>
                        <a:rPr lang="en-US" altLang="ko-Kore-KR" sz="1400" b="1" baseline="-25000" dirty="0">
                          <a:solidFill>
                            <a:schemeClr val="tx1"/>
                          </a:solidFill>
                        </a:rPr>
                        <a:t>112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b="1" dirty="0">
                          <a:solidFill>
                            <a:schemeClr val="tx1"/>
                          </a:solidFill>
                        </a:rPr>
                        <a:t>FMO</a:t>
                      </a:r>
                      <a:r>
                        <a:rPr lang="en-US" altLang="ko-Kore-KR" sz="1400" b="1" baseline="-25000" dirty="0">
                          <a:solidFill>
                            <a:schemeClr val="tx1"/>
                          </a:solidFill>
                        </a:rPr>
                        <a:t>121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b="1" dirty="0">
                          <a:solidFill>
                            <a:schemeClr val="tx1"/>
                          </a:solidFill>
                        </a:rPr>
                        <a:t>FMO</a:t>
                      </a:r>
                      <a:r>
                        <a:rPr lang="en-US" altLang="ko-Kore-KR" sz="1400" b="1" baseline="-25000" dirty="0">
                          <a:solidFill>
                            <a:schemeClr val="tx1"/>
                          </a:solidFill>
                        </a:rPr>
                        <a:t>111 </a:t>
                      </a:r>
                      <a:r>
                        <a:rPr lang="en-US" altLang="ko-Kore-KR" sz="1400" b="1" baseline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ore-KR" sz="1400" b="1" dirty="0">
                          <a:solidFill>
                            <a:schemeClr val="tx1"/>
                          </a:solidFill>
                        </a:rPr>
                        <a:t>FMO</a:t>
                      </a:r>
                      <a:r>
                        <a:rPr lang="en-US" altLang="ko-Kore-KR" sz="1400" b="1" baseline="-25000" dirty="0">
                          <a:solidFill>
                            <a:schemeClr val="tx1"/>
                          </a:solidFill>
                        </a:rPr>
                        <a:t>112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b="1" dirty="0">
                          <a:solidFill>
                            <a:schemeClr val="tx1"/>
                          </a:solidFill>
                        </a:rPr>
                        <a:t>FMO</a:t>
                      </a:r>
                      <a:r>
                        <a:rPr lang="en-US" altLang="ko-Kore-KR" sz="1400" b="1" baseline="-25000" dirty="0">
                          <a:solidFill>
                            <a:schemeClr val="tx1"/>
                          </a:solidFill>
                        </a:rPr>
                        <a:t>111 </a:t>
                      </a:r>
                      <a:r>
                        <a:rPr lang="en-US" altLang="ko-Kore-KR" sz="1400" b="1" baseline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ore-KR" sz="1400" b="1" dirty="0">
                          <a:solidFill>
                            <a:schemeClr val="tx1"/>
                          </a:solidFill>
                        </a:rPr>
                        <a:t>FMO</a:t>
                      </a:r>
                      <a:r>
                        <a:rPr lang="en-US" altLang="ko-Kore-KR" sz="1400" b="1" baseline="-25000" dirty="0">
                          <a:solidFill>
                            <a:schemeClr val="tx1"/>
                          </a:solidFill>
                        </a:rPr>
                        <a:t>121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b="1" dirty="0">
                          <a:solidFill>
                            <a:schemeClr val="tx1"/>
                          </a:solidFill>
                        </a:rPr>
                        <a:t>FMO</a:t>
                      </a:r>
                      <a:r>
                        <a:rPr lang="en-US" altLang="ko-Kore-KR" sz="1400" b="1" baseline="-25000" dirty="0">
                          <a:solidFill>
                            <a:schemeClr val="tx1"/>
                          </a:solidFill>
                        </a:rPr>
                        <a:t>112 </a:t>
                      </a:r>
                      <a:r>
                        <a:rPr lang="en-US" altLang="ko-Kore-KR" sz="1400" b="1" baseline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ore-KR" sz="1400" b="1" dirty="0">
                          <a:solidFill>
                            <a:schemeClr val="tx1"/>
                          </a:solidFill>
                        </a:rPr>
                        <a:t>FMO</a:t>
                      </a:r>
                      <a:r>
                        <a:rPr lang="en-US" altLang="ko-Kore-KR" sz="1400" b="1" baseline="-25000" dirty="0">
                          <a:solidFill>
                            <a:schemeClr val="tx1"/>
                          </a:solidFill>
                        </a:rPr>
                        <a:t>121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b="1" dirty="0">
                          <a:solidFill>
                            <a:schemeClr val="tx1"/>
                          </a:solidFill>
                        </a:rPr>
                        <a:t>FMO</a:t>
                      </a:r>
                      <a:r>
                        <a:rPr lang="en-US" altLang="ko-Kore-KR" sz="1400" b="1" baseline="-25000" dirty="0">
                          <a:solidFill>
                            <a:schemeClr val="tx1"/>
                          </a:solidFill>
                        </a:rPr>
                        <a:t>111 </a:t>
                      </a:r>
                      <a:r>
                        <a:rPr lang="en-US" altLang="ko-Kore-KR" sz="1400" b="1" baseline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ore-KR" sz="1400" b="1" dirty="0">
                          <a:solidFill>
                            <a:schemeClr val="tx1"/>
                          </a:solidFill>
                        </a:rPr>
                        <a:t>FMO</a:t>
                      </a:r>
                      <a:r>
                        <a:rPr lang="en-US" altLang="ko-Kore-KR" sz="1400" b="1" baseline="-25000" dirty="0">
                          <a:solidFill>
                            <a:schemeClr val="tx1"/>
                          </a:solidFill>
                        </a:rPr>
                        <a:t>112 </a:t>
                      </a:r>
                      <a:r>
                        <a:rPr lang="en-US" altLang="ko-Kore-KR" sz="1400" b="1" baseline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ore-KR" sz="1400" b="1" dirty="0">
                          <a:solidFill>
                            <a:schemeClr val="tx1"/>
                          </a:solidFill>
                        </a:rPr>
                        <a:t>FMO</a:t>
                      </a:r>
                      <a:r>
                        <a:rPr lang="en-US" altLang="ko-Kore-KR" sz="1400" b="1" baseline="-25000" dirty="0">
                          <a:solidFill>
                            <a:schemeClr val="tx1"/>
                          </a:solidFill>
                        </a:rPr>
                        <a:t>121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2860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b="1" dirty="0">
                          <a:solidFill>
                            <a:schemeClr val="tx1"/>
                          </a:solidFill>
                        </a:rPr>
                        <a:t>FMO</a:t>
                      </a:r>
                      <a:r>
                        <a:rPr lang="en-US" altLang="ko-Kore-KR" sz="1400" b="1" baseline="-25000" dirty="0">
                          <a:solidFill>
                            <a:schemeClr val="tx1"/>
                          </a:solidFill>
                        </a:rPr>
                        <a:t>231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E-1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E-1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E-1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E-1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381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b="1" dirty="0">
                          <a:solidFill>
                            <a:schemeClr val="tx1"/>
                          </a:solidFill>
                        </a:rPr>
                        <a:t>FMO</a:t>
                      </a:r>
                      <a:r>
                        <a:rPr lang="en-US" altLang="ko-Kore-KR" sz="1400" b="1" baseline="-25000" dirty="0">
                          <a:solidFill>
                            <a:schemeClr val="tx1"/>
                          </a:solidFill>
                        </a:rPr>
                        <a:t>211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E-1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582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b="1" dirty="0">
                          <a:solidFill>
                            <a:schemeClr val="tx1"/>
                          </a:solidFill>
                        </a:rPr>
                        <a:t>FMO</a:t>
                      </a:r>
                      <a:r>
                        <a:rPr lang="en-US" altLang="ko-Kore-KR" sz="1400" b="1" baseline="-25000" dirty="0">
                          <a:solidFill>
                            <a:schemeClr val="tx1"/>
                          </a:solidFill>
                        </a:rPr>
                        <a:t>231 </a:t>
                      </a:r>
                      <a:r>
                        <a:rPr lang="en-US" altLang="ko-Kore-KR" sz="1400" b="1" baseline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ore-KR" sz="1400" b="1" dirty="0">
                          <a:solidFill>
                            <a:schemeClr val="tx1"/>
                          </a:solidFill>
                        </a:rPr>
                        <a:t>FMO</a:t>
                      </a:r>
                      <a:r>
                        <a:rPr lang="en-US" altLang="ko-Kore-KR" sz="1400" b="1" baseline="-25000" dirty="0">
                          <a:solidFill>
                            <a:schemeClr val="tx1"/>
                          </a:solidFill>
                        </a:rPr>
                        <a:t>211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E-1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917174"/>
                  </a:ext>
                </a:extLst>
              </a:tr>
            </a:tbl>
          </a:graphicData>
        </a:graphic>
      </p:graphicFrame>
      <p:cxnSp>
        <p:nvCxnSpPr>
          <p:cNvPr id="260" name="직선 연결선[R] 259">
            <a:extLst>
              <a:ext uri="{FF2B5EF4-FFF2-40B4-BE49-F238E27FC236}">
                <a16:creationId xmlns:a16="http://schemas.microsoft.com/office/drawing/2014/main" id="{41A65E02-E0A7-63CB-0831-7EBEF4BCCB0A}"/>
              </a:ext>
            </a:extLst>
          </p:cNvPr>
          <p:cNvCxnSpPr>
            <a:cxnSpLocks/>
          </p:cNvCxnSpPr>
          <p:nvPr/>
        </p:nvCxnSpPr>
        <p:spPr>
          <a:xfrm>
            <a:off x="0" y="4555127"/>
            <a:ext cx="9144000" cy="0"/>
          </a:xfrm>
          <a:prstGeom prst="line">
            <a:avLst/>
          </a:prstGeom>
          <a:ln w="28575">
            <a:solidFill>
              <a:schemeClr val="dk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TextBox 262">
            <a:extLst>
              <a:ext uri="{FF2B5EF4-FFF2-40B4-BE49-F238E27FC236}">
                <a16:creationId xmlns:a16="http://schemas.microsoft.com/office/drawing/2014/main" id="{353D5098-0099-55CE-5284-7577091F47BD}"/>
              </a:ext>
            </a:extLst>
          </p:cNvPr>
          <p:cNvSpPr txBox="1"/>
          <p:nvPr/>
        </p:nvSpPr>
        <p:spPr>
          <a:xfrm>
            <a:off x="1081056" y="5028623"/>
            <a:ext cx="26686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400" b="1" spc="-40" dirty="0">
                <a:latin typeface="+mn-ea"/>
              </a:rPr>
              <a:t>FR</a:t>
            </a:r>
            <a:r>
              <a:rPr kumimoji="1" lang="en-US" altLang="ko-Kore-KR" sz="1400" b="1" spc="-40" baseline="-25000" dirty="0">
                <a:latin typeface="+mn-ea"/>
              </a:rPr>
              <a:t>1</a:t>
            </a:r>
            <a:endParaRPr kumimoji="1" lang="ko-Kore-KR" altLang="en-US" sz="1400" b="1" spc="-40" dirty="0">
              <a:latin typeface="+mn-ea"/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D754A2FD-D85D-8419-A2DB-90D236CB9C08}"/>
              </a:ext>
            </a:extLst>
          </p:cNvPr>
          <p:cNvSpPr txBox="1"/>
          <p:nvPr/>
        </p:nvSpPr>
        <p:spPr>
          <a:xfrm>
            <a:off x="205607" y="5136345"/>
            <a:ext cx="26686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400" b="1" spc="-40" dirty="0">
                <a:latin typeface="+mn-ea"/>
              </a:rPr>
              <a:t>FR</a:t>
            </a:r>
            <a:r>
              <a:rPr kumimoji="1" lang="en-US" altLang="ko-Kore-KR" sz="1400" b="1" spc="-40" baseline="-25000" dirty="0">
                <a:latin typeface="+mn-ea"/>
              </a:rPr>
              <a:t>2</a:t>
            </a:r>
            <a:endParaRPr kumimoji="1" lang="ko-Kore-KR" altLang="en-US" sz="1400" b="1" spc="-40" dirty="0">
              <a:latin typeface="+mn-ea"/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DD5473-4F1F-6064-C621-2FA6C61B34B1}"/>
              </a:ext>
            </a:extLst>
          </p:cNvPr>
          <p:cNvSpPr txBox="1"/>
          <p:nvPr/>
        </p:nvSpPr>
        <p:spPr>
          <a:xfrm>
            <a:off x="133235" y="4667094"/>
            <a:ext cx="423680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1600" spc="-40" dirty="0">
                <a:latin typeface="+mn-ea"/>
              </a:rPr>
              <a:t>Functional Requirement Conflict Relation Matrix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58E89A88-962E-544D-8701-1C0B246DCBA9}"/>
              </a:ext>
            </a:extLst>
          </p:cNvPr>
          <p:cNvSpPr txBox="1"/>
          <p:nvPr/>
        </p:nvSpPr>
        <p:spPr>
          <a:xfrm>
            <a:off x="346146" y="667849"/>
            <a:ext cx="140006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ko-Kore-KR" sz="1600" spc="-40" dirty="0">
                <a:latin typeface="+mn-ea"/>
              </a:rPr>
              <a:t>Engineering</a:t>
            </a:r>
          </a:p>
          <a:p>
            <a:pPr algn="ctr"/>
            <a:r>
              <a:rPr kumimoji="1" lang="en-US" altLang="ko-Kore-KR" sz="1600" spc="-40" dirty="0">
                <a:latin typeface="+mn-ea"/>
              </a:rPr>
              <a:t>Change request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58704F57-4AE2-0C1F-BB97-679CF4619BB1}"/>
              </a:ext>
            </a:extLst>
          </p:cNvPr>
          <p:cNvSpPr txBox="1"/>
          <p:nvPr/>
        </p:nvSpPr>
        <p:spPr>
          <a:xfrm>
            <a:off x="172029" y="3950718"/>
            <a:ext cx="167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ko-Kore-KR" sz="1600" spc="-40" dirty="0">
                <a:latin typeface="+mn-ea"/>
              </a:rPr>
              <a:t>Identification of</a:t>
            </a:r>
          </a:p>
          <a:p>
            <a:pPr algn="ctr"/>
            <a:r>
              <a:rPr kumimoji="1" lang="en-US" altLang="ko-Kore-KR" sz="1600" spc="-40" dirty="0">
                <a:latin typeface="+mn-ea"/>
              </a:rPr>
              <a:t>Possible solution(s)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1FE8669F-8004-7CEA-5F11-5E4B658371FD}"/>
              </a:ext>
            </a:extLst>
          </p:cNvPr>
          <p:cNvSpPr txBox="1"/>
          <p:nvPr/>
        </p:nvSpPr>
        <p:spPr>
          <a:xfrm>
            <a:off x="369942" y="2303064"/>
            <a:ext cx="1319912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ko-Kore-KR" sz="1600" b="1" spc="-40" dirty="0">
                <a:latin typeface="+mn-ea"/>
              </a:rPr>
              <a:t>Means–DPs</a:t>
            </a:r>
          </a:p>
          <a:p>
            <a:pPr algn="ctr"/>
            <a:r>
              <a:rPr kumimoji="1" lang="en-US" altLang="ko-Kore-KR" sz="1600" spc="-40" dirty="0">
                <a:latin typeface="+mn-ea"/>
              </a:rPr>
              <a:t>hierarchical</a:t>
            </a:r>
          </a:p>
          <a:p>
            <a:pPr algn="ctr"/>
            <a:r>
              <a:rPr kumimoji="1" lang="en-US" altLang="ko-Kore-KR" sz="1600" spc="-40" dirty="0">
                <a:latin typeface="+mn-ea"/>
              </a:rPr>
              <a:t>decomposition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273" name="오른쪽 중괄호 81">
            <a:extLst>
              <a:ext uri="{FF2B5EF4-FFF2-40B4-BE49-F238E27FC236}">
                <a16:creationId xmlns:a16="http://schemas.microsoft.com/office/drawing/2014/main" id="{22E6516D-40D0-FD22-656A-1D0ADC10836F}"/>
              </a:ext>
            </a:extLst>
          </p:cNvPr>
          <p:cNvSpPr/>
          <p:nvPr/>
        </p:nvSpPr>
        <p:spPr>
          <a:xfrm rot="10800000">
            <a:off x="1930719" y="4014723"/>
            <a:ext cx="175092" cy="4127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9393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387709-10B5-CA42-E283-AEA257333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2023. 3. 23.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F5A7A3-E5C4-A127-1D6F-8EEACAD8E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86</a:t>
            </a:fld>
            <a:endParaRPr lang="ko-KR" alt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8D4172C-D2A8-B914-FF8F-DFBD842F1B10}"/>
              </a:ext>
            </a:extLst>
          </p:cNvPr>
          <p:cNvSpPr txBox="1"/>
          <p:nvPr/>
        </p:nvSpPr>
        <p:spPr>
          <a:xfrm>
            <a:off x="163615" y="82358"/>
            <a:ext cx="604659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z="2400" b="1" spc="-40" dirty="0">
                <a:latin typeface="+mn-ea"/>
                <a:sym typeface="Wingdings" pitchFamily="2" charset="2"/>
              </a:rPr>
              <a:t>2) DPs</a:t>
            </a:r>
            <a:r>
              <a:rPr kumimoji="1" lang="en-US" altLang="ko-KR" sz="2400" b="1" spc="-40" dirty="0">
                <a:latin typeface="+mn-ea"/>
              </a:rPr>
              <a:t>-level conflict resolution(mitigation)</a:t>
            </a:r>
            <a:endParaRPr kumimoji="1" lang="ko-Kore-KR" altLang="en-US" sz="2400" spc="-40" dirty="0">
              <a:latin typeface="+mn-ea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50593AB2-182A-DCBB-8E39-6E9D85D952F7}"/>
              </a:ext>
            </a:extLst>
          </p:cNvPr>
          <p:cNvCxnSpPr>
            <a:cxnSpLocks/>
          </p:cNvCxnSpPr>
          <p:nvPr/>
        </p:nvCxnSpPr>
        <p:spPr>
          <a:xfrm>
            <a:off x="291531" y="555882"/>
            <a:ext cx="8439580" cy="0"/>
          </a:xfrm>
          <a:prstGeom prst="line">
            <a:avLst/>
          </a:prstGeom>
          <a:ln>
            <a:solidFill>
              <a:schemeClr val="dk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3306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387709-10B5-CA42-E283-AEA257333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F5A7A3-E5C4-A127-1D6F-8EEACAD8E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87</a:t>
            </a:fld>
            <a:endParaRPr lang="ko-KR" altLang="en-US" dirty="0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0ABC84D3-691D-54B7-CA13-80F03F0D13F0}"/>
              </a:ext>
            </a:extLst>
          </p:cNvPr>
          <p:cNvSpPr txBox="1">
            <a:spLocks/>
          </p:cNvSpPr>
          <p:nvPr/>
        </p:nvSpPr>
        <p:spPr>
          <a:xfrm>
            <a:off x="75553" y="-1254354"/>
            <a:ext cx="9068448" cy="586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0" dirty="0"/>
              <a:t>스토리 그려봐라</a:t>
            </a:r>
            <a:r>
              <a:rPr lang="en-US" altLang="ko-KR" sz="2400" b="0" dirty="0"/>
              <a:t>. [</a:t>
            </a:r>
            <a:r>
              <a:rPr lang="en-US" altLang="ko-KR" sz="2400" dirty="0">
                <a:solidFill>
                  <a:srgbClr val="C00000"/>
                </a:solidFill>
              </a:rPr>
              <a:t>Conflict resolution</a:t>
            </a:r>
            <a:r>
              <a:rPr lang="en-US" altLang="ko-KR" sz="2400" b="0" dirty="0"/>
              <a:t> strategy for ~~]</a:t>
            </a:r>
            <a:endParaRPr lang="ko-KR" altLang="en-US" sz="2400" b="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5DD0D56-46D8-BFF6-653B-668FD9D346F8}"/>
              </a:ext>
            </a:extLst>
          </p:cNvPr>
          <p:cNvSpPr txBox="1">
            <a:spLocks/>
          </p:cNvSpPr>
          <p:nvPr/>
        </p:nvSpPr>
        <p:spPr>
          <a:xfrm>
            <a:off x="75553" y="-697881"/>
            <a:ext cx="6773440" cy="5657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0" dirty="0"/>
              <a:t>문제 상황 </a:t>
            </a:r>
            <a:r>
              <a:rPr lang="en-US" altLang="ko-KR" sz="2400" b="0" dirty="0">
                <a:sym typeface="Wingdings" pitchFamily="2" charset="2"/>
              </a:rPr>
              <a:t> </a:t>
            </a:r>
            <a:r>
              <a:rPr lang="ko-KR" altLang="en-US" sz="2400" b="0" dirty="0">
                <a:sym typeface="Wingdings" pitchFamily="2" charset="2"/>
              </a:rPr>
              <a:t>문제점 </a:t>
            </a:r>
            <a:r>
              <a:rPr lang="en-US" altLang="ko-KR" sz="2400" b="0" dirty="0">
                <a:sym typeface="Wingdings" pitchFamily="2" charset="2"/>
              </a:rPr>
              <a:t> </a:t>
            </a:r>
            <a:r>
              <a:rPr lang="ko-KR" altLang="en-US" sz="2400" b="0" dirty="0">
                <a:sym typeface="Wingdings" pitchFamily="2" charset="2"/>
              </a:rPr>
              <a:t>한계 </a:t>
            </a:r>
            <a:r>
              <a:rPr lang="en-US" altLang="ko-KR" sz="2400" b="0" dirty="0">
                <a:sym typeface="Wingdings" pitchFamily="2" charset="2"/>
              </a:rPr>
              <a:t> </a:t>
            </a:r>
            <a:r>
              <a:rPr lang="ko-KR" altLang="en-US" sz="2400" dirty="0">
                <a:solidFill>
                  <a:srgbClr val="C00000"/>
                </a:solidFill>
                <a:sym typeface="Wingdings" pitchFamily="2" charset="2"/>
              </a:rPr>
              <a:t>아이디어 </a:t>
            </a:r>
            <a:r>
              <a:rPr lang="en-US" altLang="ko-KR" sz="2400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ko-KR" altLang="en-US" sz="2400" dirty="0">
                <a:solidFill>
                  <a:srgbClr val="C00000"/>
                </a:solidFill>
                <a:sym typeface="Wingdings" pitchFamily="2" charset="2"/>
              </a:rPr>
              <a:t>방법론</a:t>
            </a:r>
            <a:endParaRPr lang="en-US" altLang="ko-KR" sz="2400" dirty="0">
              <a:solidFill>
                <a:srgbClr val="C00000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8530EB-1AD4-CA9C-5855-877D6E272EF0}"/>
              </a:ext>
            </a:extLst>
          </p:cNvPr>
          <p:cNvSpPr txBox="1">
            <a:spLocks/>
          </p:cNvSpPr>
          <p:nvPr/>
        </p:nvSpPr>
        <p:spPr>
          <a:xfrm>
            <a:off x="1938306" y="179558"/>
            <a:ext cx="2580641" cy="4213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ore-KR" sz="2400" b="0" dirty="0"/>
              <a:t>Means-level</a:t>
            </a:r>
            <a:r>
              <a:rPr lang="ko-Kore-KR" altLang="en-US" sz="2400" b="0" dirty="0"/>
              <a:t> </a:t>
            </a:r>
            <a:r>
              <a:rPr lang="en-US" altLang="ko-Kore-KR" sz="2400" b="0" dirty="0"/>
              <a:t>c</a:t>
            </a:r>
            <a:r>
              <a:rPr lang="en-US" altLang="ko-KR" sz="2400" b="0" dirty="0"/>
              <a:t>onflict</a:t>
            </a: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E25FAFB6-F50A-B263-9C67-76059AB8483C}"/>
              </a:ext>
            </a:extLst>
          </p:cNvPr>
          <p:cNvSpPr txBox="1">
            <a:spLocks/>
          </p:cNvSpPr>
          <p:nvPr/>
        </p:nvSpPr>
        <p:spPr>
          <a:xfrm>
            <a:off x="5156210" y="179558"/>
            <a:ext cx="3987790" cy="4213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ore-KR" sz="2400" b="0" dirty="0"/>
              <a:t>DP-level</a:t>
            </a:r>
            <a:r>
              <a:rPr lang="ko-Kore-KR" altLang="en-US" sz="2400" b="0" dirty="0"/>
              <a:t> </a:t>
            </a:r>
            <a:r>
              <a:rPr lang="en-US" altLang="ko-Kore-KR" sz="2400" b="0" dirty="0"/>
              <a:t>c</a:t>
            </a:r>
            <a:r>
              <a:rPr lang="en-US" altLang="ko-KR" sz="2400" b="0" dirty="0"/>
              <a:t>onflict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BD921C-40C4-73B0-BE9D-2737E1D26FA5}"/>
              </a:ext>
            </a:extLst>
          </p:cNvPr>
          <p:cNvSpPr txBox="1"/>
          <p:nvPr/>
        </p:nvSpPr>
        <p:spPr>
          <a:xfrm>
            <a:off x="1429879" y="1520929"/>
            <a:ext cx="350544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pc="-40" dirty="0">
                <a:latin typeface="+mn-ea"/>
              </a:rPr>
              <a:t>요구사항을 해결해줄 수단 </a:t>
            </a:r>
            <a:r>
              <a:rPr kumimoji="1" lang="en-US" altLang="ko-Kore-KR" spc="-40" dirty="0">
                <a:latin typeface="+mn-ea"/>
              </a:rPr>
              <a:t>(Means)</a:t>
            </a:r>
            <a:endParaRPr kumimoji="1" lang="ko-Kore-KR" altLang="en-US" b="1" spc="-40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400894-07AF-F087-7D5C-0507903D8E27}"/>
              </a:ext>
            </a:extLst>
          </p:cNvPr>
          <p:cNvSpPr txBox="1"/>
          <p:nvPr/>
        </p:nvSpPr>
        <p:spPr>
          <a:xfrm>
            <a:off x="5292224" y="1520928"/>
            <a:ext cx="376866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pc="-40" dirty="0">
                <a:latin typeface="+mn-ea"/>
              </a:rPr>
              <a:t>수단을 해결할 수 있는 설계 파라미터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F5199F-147D-12CD-4FE5-A0E41C2DC295}"/>
              </a:ext>
            </a:extLst>
          </p:cNvPr>
          <p:cNvSpPr txBox="1"/>
          <p:nvPr/>
        </p:nvSpPr>
        <p:spPr>
          <a:xfrm>
            <a:off x="159859" y="1524247"/>
            <a:ext cx="9794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ko-Kore-KR" altLang="en-US" spc="-40" dirty="0">
                <a:latin typeface="+mn-ea"/>
              </a:rPr>
              <a:t>연관 변수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5F6616-3549-E71A-C8CB-32DD26D386BC}"/>
              </a:ext>
            </a:extLst>
          </p:cNvPr>
          <p:cNvSpPr txBox="1"/>
          <p:nvPr/>
        </p:nvSpPr>
        <p:spPr>
          <a:xfrm>
            <a:off x="423873" y="2809820"/>
            <a:ext cx="45140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ko-Kore-KR" altLang="en-US" spc="-40" dirty="0">
                <a:latin typeface="+mn-ea"/>
              </a:rPr>
              <a:t>충돌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9C9BFE-4C59-4B92-8BB6-7F24564EC677}"/>
              </a:ext>
            </a:extLst>
          </p:cNvPr>
          <p:cNvSpPr txBox="1"/>
          <p:nvPr/>
        </p:nvSpPr>
        <p:spPr>
          <a:xfrm>
            <a:off x="159859" y="3914858"/>
            <a:ext cx="9794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ko-Kore-KR" altLang="en-US" spc="-40" dirty="0">
                <a:latin typeface="+mn-ea"/>
              </a:rPr>
              <a:t>해결 유무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927438-5CA0-16FD-D52C-30B328F61CF4}"/>
              </a:ext>
            </a:extLst>
          </p:cNvPr>
          <p:cNvSpPr txBox="1"/>
          <p:nvPr/>
        </p:nvSpPr>
        <p:spPr>
          <a:xfrm>
            <a:off x="2568567" y="3914859"/>
            <a:ext cx="93455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latin typeface="+mn-ea"/>
              </a:rPr>
              <a:t>Infeasible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8292B3-46C9-E461-A006-E34C8E4E13A0}"/>
              </a:ext>
            </a:extLst>
          </p:cNvPr>
          <p:cNvSpPr txBox="1"/>
          <p:nvPr/>
        </p:nvSpPr>
        <p:spPr>
          <a:xfrm>
            <a:off x="5177408" y="3915257"/>
            <a:ext cx="398779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ko-Kore-KR" altLang="en-US" spc="-40" dirty="0">
                <a:latin typeface="+mn-ea"/>
              </a:rPr>
              <a:t>완화 및 조정이 가능</a:t>
            </a: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ECF838CE-F906-0A31-6EC1-BA2DA14E9B17}"/>
              </a:ext>
            </a:extLst>
          </p:cNvPr>
          <p:cNvCxnSpPr>
            <a:cxnSpLocks/>
          </p:cNvCxnSpPr>
          <p:nvPr/>
        </p:nvCxnSpPr>
        <p:spPr>
          <a:xfrm>
            <a:off x="1168420" y="702387"/>
            <a:ext cx="7975580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FA089A94-9709-F58D-04D5-CAFC8C643B92}"/>
              </a:ext>
            </a:extLst>
          </p:cNvPr>
          <p:cNvCxnSpPr>
            <a:cxnSpLocks/>
          </p:cNvCxnSpPr>
          <p:nvPr/>
        </p:nvCxnSpPr>
        <p:spPr>
          <a:xfrm>
            <a:off x="1168420" y="2174270"/>
            <a:ext cx="7975580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1F9DB6AF-986B-AD7C-6ABE-8A165BF86C46}"/>
              </a:ext>
            </a:extLst>
          </p:cNvPr>
          <p:cNvCxnSpPr>
            <a:cxnSpLocks/>
          </p:cNvCxnSpPr>
          <p:nvPr/>
        </p:nvCxnSpPr>
        <p:spPr>
          <a:xfrm>
            <a:off x="1168420" y="3819061"/>
            <a:ext cx="7975580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00C77F1-09F8-C73D-92BF-A36FCB32475E}"/>
              </a:ext>
            </a:extLst>
          </p:cNvPr>
          <p:cNvSpPr txBox="1"/>
          <p:nvPr/>
        </p:nvSpPr>
        <p:spPr>
          <a:xfrm>
            <a:off x="1766644" y="2686709"/>
            <a:ext cx="255379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R" sz="1600" spc="-40" dirty="0">
                <a:latin typeface="+mn-ea"/>
              </a:rPr>
              <a:t>1) </a:t>
            </a:r>
            <a:r>
              <a:rPr kumimoji="1" lang="ko-KR" altLang="en-US" sz="1600" spc="-40" dirty="0">
                <a:latin typeface="+mn-ea"/>
              </a:rPr>
              <a:t>특정 </a:t>
            </a:r>
            <a:r>
              <a:rPr kumimoji="1" lang="en-US" altLang="ko-Kore-KR" sz="1600" spc="-40" dirty="0">
                <a:latin typeface="+mn-ea"/>
              </a:rPr>
              <a:t>means</a:t>
            </a:r>
            <a:r>
              <a:rPr kumimoji="1" lang="ko-Kore-KR" altLang="en-US" sz="1600" spc="-40" dirty="0">
                <a:latin typeface="+mn-ea"/>
              </a:rPr>
              <a:t>가</a:t>
            </a:r>
            <a:r>
              <a:rPr kumimoji="1" lang="en-US" altLang="ko-Kore-KR" sz="1600" spc="-40" dirty="0">
                <a:latin typeface="+mn-ea"/>
              </a:rPr>
              <a:t> </a:t>
            </a:r>
          </a:p>
          <a:p>
            <a:pPr algn="l"/>
            <a:r>
              <a:rPr kumimoji="1" lang="ko-KR" altLang="en-US" sz="1600" spc="-40" dirty="0">
                <a:latin typeface="+mn-ea"/>
              </a:rPr>
              <a:t>   여러 요구상황과 관련됨</a:t>
            </a:r>
            <a:endParaRPr kumimoji="1" lang="ko-Kore-KR" altLang="en-US" sz="1600" spc="-40" dirty="0">
              <a:latin typeface="+mn-ea"/>
            </a:endParaRPr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F6DF554-95A2-6042-25DA-E1051F670080}"/>
              </a:ext>
            </a:extLst>
          </p:cNvPr>
          <p:cNvCxnSpPr>
            <a:cxnSpLocks/>
          </p:cNvCxnSpPr>
          <p:nvPr/>
        </p:nvCxnSpPr>
        <p:spPr>
          <a:xfrm>
            <a:off x="5158020" y="1147341"/>
            <a:ext cx="0" cy="5280391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63C4F5A-C0A7-5952-766B-34FDD273AC44}"/>
              </a:ext>
            </a:extLst>
          </p:cNvPr>
          <p:cNvSpPr txBox="1"/>
          <p:nvPr/>
        </p:nvSpPr>
        <p:spPr>
          <a:xfrm>
            <a:off x="1692580" y="3359450"/>
            <a:ext cx="328668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R" sz="1600" spc="-40" dirty="0">
                <a:latin typeface="+mn-ea"/>
              </a:rPr>
              <a:t>2) </a:t>
            </a:r>
            <a:r>
              <a:rPr kumimoji="1" lang="ko-Kore-KR" altLang="en-US" sz="1600" b="1" spc="-40" dirty="0">
                <a:latin typeface="+mn-ea"/>
              </a:rPr>
              <a:t>다른 방향성으로의 조정</a:t>
            </a:r>
            <a:r>
              <a:rPr kumimoji="1" lang="ko-Kore-KR" altLang="en-US" sz="1600" spc="-40" dirty="0">
                <a:latin typeface="+mn-ea"/>
              </a:rPr>
              <a:t>을 요구함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18BBAC-9286-E1C4-08E8-00B43521FAF4}"/>
              </a:ext>
            </a:extLst>
          </p:cNvPr>
          <p:cNvSpPr txBox="1"/>
          <p:nvPr/>
        </p:nvSpPr>
        <p:spPr>
          <a:xfrm>
            <a:off x="2120634" y="2306217"/>
            <a:ext cx="19588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pc="-40" dirty="0">
                <a:latin typeface="+mn-ea"/>
              </a:rPr>
              <a:t>두가지 조건을 충족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C4620BE-5CB6-7AA4-3A5F-88C2DC7653F4}"/>
              </a:ext>
            </a:extLst>
          </p:cNvPr>
          <p:cNvSpPr txBox="1"/>
          <p:nvPr/>
        </p:nvSpPr>
        <p:spPr>
          <a:xfrm>
            <a:off x="5795284" y="3359450"/>
            <a:ext cx="328668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R" sz="1600" spc="-40" dirty="0">
                <a:latin typeface="+mn-ea"/>
              </a:rPr>
              <a:t>2) </a:t>
            </a:r>
            <a:r>
              <a:rPr kumimoji="1" lang="ko-Kore-KR" altLang="en-US" sz="1600" b="1" spc="-40" dirty="0">
                <a:latin typeface="+mn-ea"/>
              </a:rPr>
              <a:t>다른 방향성으로의 조정</a:t>
            </a:r>
            <a:r>
              <a:rPr kumimoji="1" lang="ko-Kore-KR" altLang="en-US" sz="1600" spc="-40" dirty="0">
                <a:latin typeface="+mn-ea"/>
              </a:rPr>
              <a:t>을 요구함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8AD976D-F9DD-BEE0-535F-7B2F69DD4BAF}"/>
              </a:ext>
            </a:extLst>
          </p:cNvPr>
          <p:cNvSpPr txBox="1"/>
          <p:nvPr/>
        </p:nvSpPr>
        <p:spPr>
          <a:xfrm>
            <a:off x="5156210" y="2306217"/>
            <a:ext cx="397279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ko-Kore-KR" altLang="en-US" spc="-40" dirty="0">
                <a:latin typeface="+mn-ea"/>
              </a:rPr>
              <a:t>두가지 조건을 충족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AD65989-6D2D-4353-00D4-858161BCC229}"/>
              </a:ext>
            </a:extLst>
          </p:cNvPr>
          <p:cNvSpPr txBox="1"/>
          <p:nvPr/>
        </p:nvSpPr>
        <p:spPr>
          <a:xfrm>
            <a:off x="159861" y="5208590"/>
            <a:ext cx="9794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ko-Kore-KR" altLang="en-US" b="1" spc="-40" dirty="0">
                <a:solidFill>
                  <a:srgbClr val="C00000"/>
                </a:solidFill>
                <a:latin typeface="+mn-ea"/>
              </a:rPr>
              <a:t>해결 방안</a:t>
            </a:r>
            <a:endParaRPr kumimoji="1" lang="en-US" altLang="ko-Kore-KR" b="1" spc="-4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6F5EB71-FEF8-BB5B-0326-4FB1257CDFC7}"/>
              </a:ext>
            </a:extLst>
          </p:cNvPr>
          <p:cNvSpPr txBox="1"/>
          <p:nvPr/>
        </p:nvSpPr>
        <p:spPr>
          <a:xfrm>
            <a:off x="1766645" y="4469859"/>
            <a:ext cx="292195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latin typeface="+mn-ea"/>
              </a:rPr>
              <a:t>Choose</a:t>
            </a:r>
            <a:r>
              <a:rPr kumimoji="1" lang="ko-KR" altLang="en-US" spc="-40" dirty="0">
                <a:latin typeface="+mn-ea"/>
              </a:rPr>
              <a:t> </a:t>
            </a:r>
            <a:r>
              <a:rPr kumimoji="1" lang="en-US" altLang="ko-KR" spc="-40" dirty="0">
                <a:latin typeface="+mn-ea"/>
              </a:rPr>
              <a:t>another combination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A736E97-2FA7-E9A2-937A-C150C91DA09E}"/>
              </a:ext>
            </a:extLst>
          </p:cNvPr>
          <p:cNvSpPr txBox="1"/>
          <p:nvPr/>
        </p:nvSpPr>
        <p:spPr>
          <a:xfrm>
            <a:off x="5473436" y="4395329"/>
            <a:ext cx="3355149" cy="5232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ko-KR" spc="-40" dirty="0">
                <a:latin typeface="+mn-ea"/>
              </a:rPr>
              <a:t>Grouping &amp; sequence </a:t>
            </a:r>
          </a:p>
          <a:p>
            <a:pPr algn="ctr"/>
            <a:r>
              <a:rPr kumimoji="1" lang="en-US" altLang="ko-KR" sz="1600" spc="-40" dirty="0">
                <a:latin typeface="+mn-ea"/>
              </a:rPr>
              <a:t>to reduce iteration or (cost , duration)</a:t>
            </a:r>
            <a:endParaRPr kumimoji="1" lang="ko-Kore-KR" altLang="en-US" sz="1600" spc="-40" dirty="0">
              <a:latin typeface="+mn-ea"/>
            </a:endParaRPr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54D6979A-8635-7C1D-C491-5EB675FC1DBE}"/>
              </a:ext>
            </a:extLst>
          </p:cNvPr>
          <p:cNvCxnSpPr>
            <a:cxnSpLocks/>
          </p:cNvCxnSpPr>
          <p:nvPr/>
        </p:nvCxnSpPr>
        <p:spPr>
          <a:xfrm>
            <a:off x="1168420" y="4288850"/>
            <a:ext cx="7975580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타원 61">
            <a:extLst>
              <a:ext uri="{FF2B5EF4-FFF2-40B4-BE49-F238E27FC236}">
                <a16:creationId xmlns:a16="http://schemas.microsoft.com/office/drawing/2014/main" id="{A63E7028-FE33-D582-C53B-3CEC527BAF2A}"/>
              </a:ext>
            </a:extLst>
          </p:cNvPr>
          <p:cNvSpPr/>
          <p:nvPr/>
        </p:nvSpPr>
        <p:spPr>
          <a:xfrm>
            <a:off x="10287863" y="4447566"/>
            <a:ext cx="1776910" cy="1776910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D4C71EA0-9EF1-5266-2557-29E3CEE42B54}"/>
              </a:ext>
            </a:extLst>
          </p:cNvPr>
          <p:cNvSpPr/>
          <p:nvPr/>
        </p:nvSpPr>
        <p:spPr>
          <a:xfrm>
            <a:off x="13211019" y="4765353"/>
            <a:ext cx="1164559" cy="1164559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연결선[R] 63">
            <a:extLst>
              <a:ext uri="{FF2B5EF4-FFF2-40B4-BE49-F238E27FC236}">
                <a16:creationId xmlns:a16="http://schemas.microsoft.com/office/drawing/2014/main" id="{E22BE54C-132E-B4A6-BF31-24BD5E88EECF}"/>
              </a:ext>
            </a:extLst>
          </p:cNvPr>
          <p:cNvCxnSpPr>
            <a:cxnSpLocks/>
            <a:stCxn id="62" idx="0"/>
            <a:endCxn id="63" idx="0"/>
          </p:cNvCxnSpPr>
          <p:nvPr/>
        </p:nvCxnSpPr>
        <p:spPr>
          <a:xfrm>
            <a:off x="11176318" y="4447566"/>
            <a:ext cx="2616981" cy="3177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연결선[R] 64">
            <a:extLst>
              <a:ext uri="{FF2B5EF4-FFF2-40B4-BE49-F238E27FC236}">
                <a16:creationId xmlns:a16="http://schemas.microsoft.com/office/drawing/2014/main" id="{DF01C3C4-B522-EBE4-F1A5-B2D79675A30B}"/>
              </a:ext>
            </a:extLst>
          </p:cNvPr>
          <p:cNvCxnSpPr>
            <a:cxnSpLocks/>
            <a:stCxn id="62" idx="4"/>
            <a:endCxn id="63" idx="4"/>
          </p:cNvCxnSpPr>
          <p:nvPr/>
        </p:nvCxnSpPr>
        <p:spPr>
          <a:xfrm flipV="1">
            <a:off x="11176318" y="5929912"/>
            <a:ext cx="2616981" cy="2945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4E731472-D3A7-32FB-07DA-21AEA2FE6562}"/>
              </a:ext>
            </a:extLst>
          </p:cNvPr>
          <p:cNvSpPr txBox="1"/>
          <p:nvPr/>
        </p:nvSpPr>
        <p:spPr>
          <a:xfrm>
            <a:off x="11174736" y="3810276"/>
            <a:ext cx="269086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800" spc="-40" dirty="0">
                <a:latin typeface="+mn-ea"/>
              </a:rPr>
              <a:t>Number of cases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ACD9458-4EEA-52FA-5E4A-6DFDF6F44471}"/>
              </a:ext>
            </a:extLst>
          </p:cNvPr>
          <p:cNvSpPr txBox="1"/>
          <p:nvPr/>
        </p:nvSpPr>
        <p:spPr>
          <a:xfrm>
            <a:off x="13675598" y="5147774"/>
            <a:ext cx="16478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400" spc="-40" dirty="0">
                <a:latin typeface="+mn-ea"/>
              </a:rPr>
              <a:t>5</a:t>
            </a:r>
            <a:endParaRPr kumimoji="1" lang="ko-Kore-KR" altLang="en-US" sz="2400" spc="-40" dirty="0">
              <a:latin typeface="+mn-ea"/>
            </a:endParaRPr>
          </a:p>
        </p:txBody>
      </p:sp>
      <p:sp>
        <p:nvSpPr>
          <p:cNvPr id="68" name="오른쪽 중괄호 82">
            <a:extLst>
              <a:ext uri="{FF2B5EF4-FFF2-40B4-BE49-F238E27FC236}">
                <a16:creationId xmlns:a16="http://schemas.microsoft.com/office/drawing/2014/main" id="{C62A6A1B-9DB3-FE6C-7896-9727EABB3BF8}"/>
              </a:ext>
            </a:extLst>
          </p:cNvPr>
          <p:cNvSpPr/>
          <p:nvPr/>
        </p:nvSpPr>
        <p:spPr>
          <a:xfrm rot="5400000">
            <a:off x="12368208" y="5169146"/>
            <a:ext cx="268333" cy="265527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71D93-7AC4-0604-9D7F-2355AF9B2DBF}"/>
              </a:ext>
            </a:extLst>
          </p:cNvPr>
          <p:cNvSpPr txBox="1"/>
          <p:nvPr/>
        </p:nvSpPr>
        <p:spPr>
          <a:xfrm>
            <a:off x="11905651" y="6366816"/>
            <a:ext cx="1229033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sz="2800" spc="-40" dirty="0">
                <a:solidFill>
                  <a:srgbClr val="0070C0"/>
                </a:solidFill>
                <a:latin typeface="+mn-ea"/>
              </a:rPr>
              <a:t>conflict</a:t>
            </a:r>
            <a:endParaRPr kumimoji="1" lang="ko-Kore-KR" altLang="en-US" sz="2800" spc="-4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A9B9DDE-B9A1-0DB8-2765-6A8B60A0FCA1}"/>
              </a:ext>
            </a:extLst>
          </p:cNvPr>
          <p:cNvSpPr txBox="1"/>
          <p:nvPr/>
        </p:nvSpPr>
        <p:spPr>
          <a:xfrm>
            <a:off x="11023838" y="5147774"/>
            <a:ext cx="32957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400" spc="-40" dirty="0">
                <a:latin typeface="+mn-ea"/>
              </a:rPr>
              <a:t>20</a:t>
            </a:r>
            <a:endParaRPr kumimoji="1" lang="ko-Kore-KR" altLang="en-US" sz="2400" spc="-40" dirty="0">
              <a:latin typeface="+mn-ea"/>
            </a:endParaRP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B425036E-F8A8-5A4F-8BEB-BFC124C53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312" y="4955849"/>
            <a:ext cx="1834192" cy="1471883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8B85E461-5E3B-9370-164B-42BE51FBA4A2}"/>
              </a:ext>
            </a:extLst>
          </p:cNvPr>
          <p:cNvSpPr txBox="1"/>
          <p:nvPr/>
        </p:nvSpPr>
        <p:spPr>
          <a:xfrm>
            <a:off x="5156210" y="6196995"/>
            <a:ext cx="397278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sz="1600" b="1" spc="-40" dirty="0">
                <a:latin typeface="+mn-ea"/>
              </a:rPr>
              <a:t>Wait DP34 </a:t>
            </a:r>
            <a:r>
              <a:rPr kumimoji="1" lang="en-US" altLang="ko-Kore-KR" sz="1600" spc="-40" dirty="0">
                <a:latin typeface="+mn-ea"/>
              </a:rPr>
              <a:t>until DP31 is done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9515229-4B21-8846-787F-B8963F7087B6}"/>
              </a:ext>
            </a:extLst>
          </p:cNvPr>
          <p:cNvSpPr txBox="1"/>
          <p:nvPr/>
        </p:nvSpPr>
        <p:spPr>
          <a:xfrm>
            <a:off x="11351328" y="486114"/>
            <a:ext cx="97539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direct</a:t>
            </a:r>
            <a:r>
              <a:rPr kumimoji="1" lang="ko-Kore-KR" altLang="en-US" b="1" spc="-40" dirty="0">
                <a:latin typeface="+mn-ea"/>
              </a:rPr>
              <a:t> </a:t>
            </a:r>
            <a:r>
              <a:rPr kumimoji="1" lang="en-US" altLang="ko-Kore-KR" b="1" spc="-40" dirty="0">
                <a:latin typeface="+mn-ea"/>
              </a:rPr>
              <a:t>DP</a:t>
            </a:r>
            <a:endParaRPr kumimoji="1" lang="ko-Kore-KR" altLang="en-US" b="1" spc="-40" dirty="0">
              <a:latin typeface="+mn-ea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EFB652C-1B17-2E6B-E87A-11BCC72295C7}"/>
              </a:ext>
            </a:extLst>
          </p:cNvPr>
          <p:cNvSpPr txBox="1"/>
          <p:nvPr/>
        </p:nvSpPr>
        <p:spPr>
          <a:xfrm>
            <a:off x="12478586" y="486114"/>
            <a:ext cx="77899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1</a:t>
            </a:r>
            <a:r>
              <a:rPr kumimoji="1" lang="en-US" altLang="ko-Kore-KR" b="1" spc="-40" baseline="30000" dirty="0">
                <a:latin typeface="+mn-ea"/>
              </a:rPr>
              <a:t>st</a:t>
            </a:r>
            <a:r>
              <a:rPr kumimoji="1" lang="ko-Kore-KR" altLang="en-US" b="1" spc="-40" dirty="0">
                <a:latin typeface="+mn-ea"/>
              </a:rPr>
              <a:t> 전파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7E9C4D7-EB6F-1461-E4B9-9FD3EC6CF6B6}"/>
              </a:ext>
            </a:extLst>
          </p:cNvPr>
          <p:cNvSpPr txBox="1"/>
          <p:nvPr/>
        </p:nvSpPr>
        <p:spPr>
          <a:xfrm>
            <a:off x="11509653" y="1008842"/>
            <a:ext cx="52931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DP31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DEF83DD-FF30-1E77-07C9-55A52ECBA005}"/>
              </a:ext>
            </a:extLst>
          </p:cNvPr>
          <p:cNvSpPr txBox="1"/>
          <p:nvPr/>
        </p:nvSpPr>
        <p:spPr>
          <a:xfrm>
            <a:off x="11509653" y="1508463"/>
            <a:ext cx="529312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DP34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F6B2855-25F5-F66C-89D6-8352B92689D1}"/>
              </a:ext>
            </a:extLst>
          </p:cNvPr>
          <p:cNvSpPr txBox="1"/>
          <p:nvPr/>
        </p:nvSpPr>
        <p:spPr>
          <a:xfrm>
            <a:off x="12594677" y="1007360"/>
            <a:ext cx="529312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DP34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50AF166-A985-F5B0-9CAB-EF6CCD72DB53}"/>
              </a:ext>
            </a:extLst>
          </p:cNvPr>
          <p:cNvSpPr txBox="1"/>
          <p:nvPr/>
        </p:nvSpPr>
        <p:spPr>
          <a:xfrm>
            <a:off x="10569279" y="1122252"/>
            <a:ext cx="27828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G2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66623E3-B54F-F14B-03E6-094EFDF9B074}"/>
              </a:ext>
            </a:extLst>
          </p:cNvPr>
          <p:cNvSpPr txBox="1"/>
          <p:nvPr/>
        </p:nvSpPr>
        <p:spPr>
          <a:xfrm>
            <a:off x="10410555" y="486114"/>
            <a:ext cx="65928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Group</a:t>
            </a:r>
            <a:endParaRPr kumimoji="1" lang="ko-Kore-KR" altLang="en-US" b="1" spc="-40" dirty="0">
              <a:latin typeface="+mn-ea"/>
            </a:endParaRPr>
          </a:p>
        </p:txBody>
      </p:sp>
      <p:cxnSp>
        <p:nvCxnSpPr>
          <p:cNvPr id="119" name="직선 연결선[R] 118">
            <a:extLst>
              <a:ext uri="{FF2B5EF4-FFF2-40B4-BE49-F238E27FC236}">
                <a16:creationId xmlns:a16="http://schemas.microsoft.com/office/drawing/2014/main" id="{D108C1BC-4826-C305-EB1C-31B232C4F70F}"/>
              </a:ext>
            </a:extLst>
          </p:cNvPr>
          <p:cNvCxnSpPr>
            <a:cxnSpLocks/>
          </p:cNvCxnSpPr>
          <p:nvPr/>
        </p:nvCxnSpPr>
        <p:spPr>
          <a:xfrm>
            <a:off x="11192980" y="486114"/>
            <a:ext cx="0" cy="14277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[R] 119">
            <a:extLst>
              <a:ext uri="{FF2B5EF4-FFF2-40B4-BE49-F238E27FC236}">
                <a16:creationId xmlns:a16="http://schemas.microsoft.com/office/drawing/2014/main" id="{355F2A8B-9DDB-DCD2-6718-72FC5C06DD7D}"/>
              </a:ext>
            </a:extLst>
          </p:cNvPr>
          <p:cNvCxnSpPr>
            <a:cxnSpLocks/>
          </p:cNvCxnSpPr>
          <p:nvPr/>
        </p:nvCxnSpPr>
        <p:spPr>
          <a:xfrm>
            <a:off x="12361904" y="486114"/>
            <a:ext cx="0" cy="14277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[R] 120">
            <a:extLst>
              <a:ext uri="{FF2B5EF4-FFF2-40B4-BE49-F238E27FC236}">
                <a16:creationId xmlns:a16="http://schemas.microsoft.com/office/drawing/2014/main" id="{C3F46653-3410-CB71-7C82-2A1194E49EC9}"/>
              </a:ext>
            </a:extLst>
          </p:cNvPr>
          <p:cNvCxnSpPr>
            <a:cxnSpLocks/>
          </p:cNvCxnSpPr>
          <p:nvPr/>
        </p:nvCxnSpPr>
        <p:spPr>
          <a:xfrm>
            <a:off x="13445986" y="486114"/>
            <a:ext cx="0" cy="14277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0C527838-2628-303C-F231-F6E44E0A67E9}"/>
              </a:ext>
            </a:extLst>
          </p:cNvPr>
          <p:cNvSpPr txBox="1"/>
          <p:nvPr/>
        </p:nvSpPr>
        <p:spPr>
          <a:xfrm>
            <a:off x="12804665" y="1552581"/>
            <a:ext cx="13433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X</a:t>
            </a:r>
            <a:endParaRPr kumimoji="1" lang="ko-Kore-KR" altLang="en-US" spc="-40" dirty="0">
              <a:latin typeface="+mn-ea"/>
            </a:endParaRPr>
          </a:p>
        </p:txBody>
      </p:sp>
      <p:cxnSp>
        <p:nvCxnSpPr>
          <p:cNvPr id="127" name="직선 연결선[R] 134">
            <a:extLst>
              <a:ext uri="{FF2B5EF4-FFF2-40B4-BE49-F238E27FC236}">
                <a16:creationId xmlns:a16="http://schemas.microsoft.com/office/drawing/2014/main" id="{5C67D115-4B7A-7AB9-F0EF-6F25F4AE4B33}"/>
              </a:ext>
            </a:extLst>
          </p:cNvPr>
          <p:cNvCxnSpPr>
            <a:cxnSpLocks/>
            <a:stCxn id="112" idx="1"/>
            <a:endCxn id="113" idx="1"/>
          </p:cNvCxnSpPr>
          <p:nvPr/>
        </p:nvCxnSpPr>
        <p:spPr>
          <a:xfrm rot="10800000" flipV="1">
            <a:off x="11509653" y="1147341"/>
            <a:ext cx="12700" cy="499621"/>
          </a:xfrm>
          <a:prstGeom prst="curvedConnector3">
            <a:avLst>
              <a:gd name="adj1" fmla="val 180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2C8BE325-06CB-2F6F-0669-BA53F724ED06}"/>
              </a:ext>
            </a:extLst>
          </p:cNvPr>
          <p:cNvSpPr txBox="1"/>
          <p:nvPr/>
        </p:nvSpPr>
        <p:spPr>
          <a:xfrm rot="13765934">
            <a:off x="12299379" y="1249618"/>
            <a:ext cx="13593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3600" spc="-40" dirty="0">
                <a:solidFill>
                  <a:srgbClr val="C00000"/>
                </a:solidFill>
                <a:latin typeface="+mn-ea"/>
              </a:rPr>
              <a:t>{</a:t>
            </a:r>
            <a:endParaRPr kumimoji="1" lang="ko-Kore-KR" altLang="en-US" sz="3600" spc="-40" dirty="0">
              <a:solidFill>
                <a:srgbClr val="C00000"/>
              </a:solidFill>
              <a:latin typeface="+mn-ea"/>
            </a:endParaRPr>
          </a:p>
        </p:txBody>
      </p:sp>
      <p:cxnSp>
        <p:nvCxnSpPr>
          <p:cNvPr id="131" name="직선 연결선[R] 130">
            <a:extLst>
              <a:ext uri="{FF2B5EF4-FFF2-40B4-BE49-F238E27FC236}">
                <a16:creationId xmlns:a16="http://schemas.microsoft.com/office/drawing/2014/main" id="{7878A09C-8126-673C-1E90-CCCBF246BE12}"/>
              </a:ext>
            </a:extLst>
          </p:cNvPr>
          <p:cNvCxnSpPr>
            <a:cxnSpLocks/>
          </p:cNvCxnSpPr>
          <p:nvPr/>
        </p:nvCxnSpPr>
        <p:spPr>
          <a:xfrm flipH="1">
            <a:off x="10314090" y="892883"/>
            <a:ext cx="3131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11F3EF9F-A29D-DA62-CE4D-C6A99E507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2672" y="2102739"/>
            <a:ext cx="1712079" cy="1486985"/>
          </a:xfrm>
          <a:prstGeom prst="rect">
            <a:avLst/>
          </a:prstGeom>
        </p:spPr>
      </p:pic>
      <p:cxnSp>
        <p:nvCxnSpPr>
          <p:cNvPr id="141" name="직선 연결선[R] 140">
            <a:extLst>
              <a:ext uri="{FF2B5EF4-FFF2-40B4-BE49-F238E27FC236}">
                <a16:creationId xmlns:a16="http://schemas.microsoft.com/office/drawing/2014/main" id="{060FA6AD-E63C-7417-A569-2855634DB4CC}"/>
              </a:ext>
            </a:extLst>
          </p:cNvPr>
          <p:cNvCxnSpPr>
            <a:cxnSpLocks/>
          </p:cNvCxnSpPr>
          <p:nvPr/>
        </p:nvCxnSpPr>
        <p:spPr>
          <a:xfrm>
            <a:off x="10314090" y="486114"/>
            <a:ext cx="0" cy="14277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DA7FB090-7BED-B19F-61B1-D6FB8F508882}"/>
              </a:ext>
            </a:extLst>
          </p:cNvPr>
          <p:cNvCxnSpPr>
            <a:cxnSpLocks/>
          </p:cNvCxnSpPr>
          <p:nvPr/>
        </p:nvCxnSpPr>
        <p:spPr>
          <a:xfrm flipH="1">
            <a:off x="10314090" y="1911610"/>
            <a:ext cx="3131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704F1AE4-D2C5-5380-8AFC-9CF47F8B8356}"/>
              </a:ext>
            </a:extLst>
          </p:cNvPr>
          <p:cNvCxnSpPr>
            <a:cxnSpLocks/>
          </p:cNvCxnSpPr>
          <p:nvPr/>
        </p:nvCxnSpPr>
        <p:spPr>
          <a:xfrm flipH="1">
            <a:off x="10314090" y="492361"/>
            <a:ext cx="3131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그림 145">
            <a:extLst>
              <a:ext uri="{FF2B5EF4-FFF2-40B4-BE49-F238E27FC236}">
                <a16:creationId xmlns:a16="http://schemas.microsoft.com/office/drawing/2014/main" id="{BB5113B8-C0A0-B70A-9B5E-7AD92EE1FF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586" y="5011087"/>
            <a:ext cx="2328389" cy="12059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9982A4-BC6E-BB1F-9AD1-1EDE9E0DD130}"/>
              </a:ext>
            </a:extLst>
          </p:cNvPr>
          <p:cNvSpPr txBox="1"/>
          <p:nvPr/>
        </p:nvSpPr>
        <p:spPr>
          <a:xfrm>
            <a:off x="5782052" y="2686709"/>
            <a:ext cx="255379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R" sz="1600" spc="-40" dirty="0">
                <a:latin typeface="+mn-ea"/>
              </a:rPr>
              <a:t>1) </a:t>
            </a:r>
            <a:r>
              <a:rPr kumimoji="1" lang="ko-KR" altLang="en-US" sz="1600" spc="-40" dirty="0">
                <a:latin typeface="+mn-ea"/>
              </a:rPr>
              <a:t>특정 설계 파라미터</a:t>
            </a:r>
            <a:r>
              <a:rPr kumimoji="1" lang="ko-Kore-KR" altLang="en-US" sz="1600" spc="-40" dirty="0">
                <a:latin typeface="+mn-ea"/>
              </a:rPr>
              <a:t>가</a:t>
            </a:r>
            <a:r>
              <a:rPr kumimoji="1" lang="en-US" altLang="ko-Kore-KR" sz="1600" spc="-40" dirty="0">
                <a:latin typeface="+mn-ea"/>
              </a:rPr>
              <a:t> </a:t>
            </a:r>
          </a:p>
          <a:p>
            <a:pPr algn="l"/>
            <a:r>
              <a:rPr kumimoji="1" lang="ko-KR" altLang="en-US" sz="1600" spc="-40" dirty="0">
                <a:latin typeface="+mn-ea"/>
              </a:rPr>
              <a:t>   여러 요구상황과 관련됨</a:t>
            </a:r>
            <a:endParaRPr kumimoji="1" lang="ko-Kore-KR" altLang="en-US" sz="1600" spc="-40" dirty="0">
              <a:latin typeface="+mn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229E919A-EFDF-4941-0D45-2C94624FC091}"/>
              </a:ext>
            </a:extLst>
          </p:cNvPr>
          <p:cNvCxnSpPr>
            <a:cxnSpLocks/>
          </p:cNvCxnSpPr>
          <p:nvPr/>
        </p:nvCxnSpPr>
        <p:spPr>
          <a:xfrm>
            <a:off x="1168420" y="1139708"/>
            <a:ext cx="7975580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8F75418-017F-60F6-C043-F61C9D46F9E1}"/>
              </a:ext>
            </a:extLst>
          </p:cNvPr>
          <p:cNvSpPr txBox="1"/>
          <p:nvPr/>
        </p:nvSpPr>
        <p:spPr>
          <a:xfrm>
            <a:off x="423872" y="821882"/>
            <a:ext cx="45140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ko-Kore-KR" altLang="en-US" spc="-40" dirty="0">
                <a:latin typeface="+mn-ea"/>
              </a:rPr>
              <a:t>관계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2AED67-B1BC-B301-2F43-6DB1F3754C38}"/>
              </a:ext>
            </a:extLst>
          </p:cNvPr>
          <p:cNvSpPr txBox="1"/>
          <p:nvPr/>
        </p:nvSpPr>
        <p:spPr>
          <a:xfrm>
            <a:off x="1736239" y="768398"/>
            <a:ext cx="304294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 err="1">
                <a:latin typeface="+mn-ea"/>
              </a:rPr>
              <a:t>FR</a:t>
            </a:r>
            <a:r>
              <a:rPr kumimoji="1" lang="en-US" altLang="ko-Kore-KR" spc="-40" baseline="-25000" dirty="0" err="1">
                <a:latin typeface="+mn-ea"/>
              </a:rPr>
              <a:t>i</a:t>
            </a:r>
            <a:r>
              <a:rPr kumimoji="1" lang="en-US" altLang="ko-Kore-KR" spc="-40" dirty="0">
                <a:latin typeface="+mn-ea"/>
              </a:rPr>
              <a:t> </a:t>
            </a:r>
            <a:r>
              <a:rPr lang="ko-Kore-KR" altLang="en-US" b="0" i="0" u="none" strike="noStrike" dirty="0">
                <a:solidFill>
                  <a:srgbClr val="000000"/>
                </a:solidFill>
                <a:effectLst/>
                <a:latin typeface="돋움" panose="020B0600000101010101" pitchFamily="34" charset="-127"/>
                <a:ea typeface="돋움" panose="020B0600000101010101" pitchFamily="34" charset="-127"/>
              </a:rPr>
              <a:t>∋</a:t>
            </a:r>
            <a:r>
              <a:rPr kumimoji="1" lang="en-US" altLang="ko-Kore-KR" spc="-40" dirty="0">
                <a:latin typeface="+mn-ea"/>
              </a:rPr>
              <a:t>{Mean</a:t>
            </a:r>
            <a:r>
              <a:rPr kumimoji="1" lang="en-US" altLang="ko-Kore-KR" spc="-40" baseline="-25000" dirty="0">
                <a:latin typeface="+mn-ea"/>
              </a:rPr>
              <a:t>1 </a:t>
            </a:r>
            <a:r>
              <a:rPr kumimoji="1" lang="en-US" altLang="ko-Kore-KR" spc="-40" dirty="0">
                <a:latin typeface="+mn-ea"/>
              </a:rPr>
              <a:t>Mean</a:t>
            </a:r>
            <a:r>
              <a:rPr kumimoji="1" lang="en-US" altLang="ko-Kore-KR" spc="-40" baseline="-25000" dirty="0">
                <a:latin typeface="+mn-ea"/>
              </a:rPr>
              <a:t>2</a:t>
            </a:r>
            <a:r>
              <a:rPr kumimoji="1" lang="en-US" altLang="ko-Kore-KR" spc="-40" dirty="0">
                <a:latin typeface="+mn-ea"/>
              </a:rPr>
              <a:t> …</a:t>
            </a:r>
            <a:r>
              <a:rPr kumimoji="1" lang="en-US" altLang="ko-Kore-KR" spc="-40" baseline="-25000" dirty="0">
                <a:latin typeface="+mn-ea"/>
              </a:rPr>
              <a:t> </a:t>
            </a:r>
            <a:r>
              <a:rPr kumimoji="1" lang="en-US" altLang="ko-Kore-KR" spc="-40" dirty="0" err="1">
                <a:latin typeface="+mn-ea"/>
              </a:rPr>
              <a:t>Mean</a:t>
            </a:r>
            <a:r>
              <a:rPr kumimoji="1" lang="en-US" altLang="ko-Kore-KR" spc="-40" baseline="-25000" dirty="0" err="1">
                <a:latin typeface="+mn-ea"/>
              </a:rPr>
              <a:t>j</a:t>
            </a:r>
            <a:r>
              <a:rPr kumimoji="1" lang="en-US" altLang="ko-Kore-KR" spc="-40" dirty="0">
                <a:latin typeface="+mn-ea"/>
              </a:rPr>
              <a:t>} 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A8B68D-92B1-D02D-6367-04306C4425D1}"/>
              </a:ext>
            </a:extLst>
          </p:cNvPr>
          <p:cNvSpPr txBox="1"/>
          <p:nvPr/>
        </p:nvSpPr>
        <p:spPr>
          <a:xfrm>
            <a:off x="5259699" y="769280"/>
            <a:ext cx="29581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 err="1">
                <a:latin typeface="+mn-ea"/>
              </a:rPr>
              <a:t>Mean</a:t>
            </a:r>
            <a:r>
              <a:rPr kumimoji="1" lang="en-US" altLang="ko-Kore-KR" spc="-40" baseline="-25000" dirty="0" err="1">
                <a:latin typeface="+mn-ea"/>
              </a:rPr>
              <a:t>j</a:t>
            </a:r>
            <a:r>
              <a:rPr kumimoji="1" lang="en-US" altLang="ko-Kore-KR" spc="-40" baseline="-25000" dirty="0">
                <a:latin typeface="+mn-ea"/>
              </a:rPr>
              <a:t>  </a:t>
            </a:r>
            <a:r>
              <a:rPr lang="ko-Kore-KR" altLang="en-US" b="0" i="0" u="none" strike="noStrike" dirty="0">
                <a:solidFill>
                  <a:srgbClr val="000000"/>
                </a:solidFill>
                <a:effectLst/>
                <a:latin typeface="돋움" panose="020B0600000101010101" pitchFamily="34" charset="-127"/>
                <a:ea typeface="돋움" panose="020B0600000101010101" pitchFamily="34" charset="-127"/>
              </a:rPr>
              <a:t>∋</a:t>
            </a:r>
            <a:r>
              <a:rPr lang="en-US" altLang="ko-Kore-K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1" lang="en-US" altLang="ko-Kore-KR" spc="-40" dirty="0">
                <a:latin typeface="+mn-ea"/>
              </a:rPr>
              <a:t>{DPs</a:t>
            </a:r>
            <a:r>
              <a:rPr kumimoji="1" lang="en-US" altLang="ko-Kore-KR" spc="-40" baseline="-25000" dirty="0">
                <a:latin typeface="+mn-ea"/>
              </a:rPr>
              <a:t>1</a:t>
            </a:r>
            <a:r>
              <a:rPr kumimoji="1" lang="en-US" altLang="ko-Kore-KR" spc="-40" dirty="0">
                <a:latin typeface="+mn-ea"/>
              </a:rPr>
              <a:t> DPs</a:t>
            </a:r>
            <a:r>
              <a:rPr kumimoji="1" lang="en-US" altLang="ko-Kore-KR" spc="-40" baseline="-25000" dirty="0">
                <a:latin typeface="+mn-ea"/>
              </a:rPr>
              <a:t>2 </a:t>
            </a:r>
            <a:r>
              <a:rPr kumimoji="1" lang="en-US" altLang="ko-Kore-KR" spc="-40" dirty="0">
                <a:latin typeface="+mn-ea"/>
              </a:rPr>
              <a:t>… </a:t>
            </a:r>
            <a:r>
              <a:rPr kumimoji="1" lang="en-US" altLang="ko-Kore-KR" spc="-40" dirty="0" err="1">
                <a:latin typeface="+mn-ea"/>
              </a:rPr>
              <a:t>DPs</a:t>
            </a:r>
            <a:r>
              <a:rPr kumimoji="1" lang="en-US" altLang="ko-Kore-KR" spc="-40" baseline="-25000" dirty="0" err="1">
                <a:latin typeface="+mn-ea"/>
              </a:rPr>
              <a:t>k</a:t>
            </a:r>
            <a:r>
              <a:rPr kumimoji="1" lang="en-US" altLang="ko-Kore-KR" spc="-40" dirty="0">
                <a:latin typeface="+mn-ea"/>
              </a:rPr>
              <a:t>} </a:t>
            </a:r>
            <a:endParaRPr kumimoji="1" lang="ko-Kore-KR" altLang="en-US" spc="-4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120991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387709-10B5-CA42-E283-AEA257333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F5A7A3-E5C4-A127-1D6F-8EEACAD8E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88</a:t>
            </a:fld>
            <a:endParaRPr lang="ko-KR" altLang="en-US" dirty="0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0ABC84D3-691D-54B7-CA13-80F03F0D13F0}"/>
              </a:ext>
            </a:extLst>
          </p:cNvPr>
          <p:cNvSpPr txBox="1">
            <a:spLocks/>
          </p:cNvSpPr>
          <p:nvPr/>
        </p:nvSpPr>
        <p:spPr>
          <a:xfrm>
            <a:off x="75553" y="-1254354"/>
            <a:ext cx="9068448" cy="586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0" dirty="0"/>
              <a:t>스토리 그려봐라</a:t>
            </a:r>
            <a:r>
              <a:rPr lang="en-US" altLang="ko-KR" sz="2400" b="0" dirty="0"/>
              <a:t>. [</a:t>
            </a:r>
            <a:r>
              <a:rPr lang="en-US" altLang="ko-KR" sz="2400" dirty="0">
                <a:solidFill>
                  <a:srgbClr val="C00000"/>
                </a:solidFill>
              </a:rPr>
              <a:t>Conflict resolution</a:t>
            </a:r>
            <a:r>
              <a:rPr lang="en-US" altLang="ko-KR" sz="2400" b="0" dirty="0"/>
              <a:t> strategy for ~~]</a:t>
            </a:r>
            <a:endParaRPr lang="ko-KR" altLang="en-US" sz="2400" b="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5DD0D56-46D8-BFF6-653B-668FD9D346F8}"/>
              </a:ext>
            </a:extLst>
          </p:cNvPr>
          <p:cNvSpPr txBox="1">
            <a:spLocks/>
          </p:cNvSpPr>
          <p:nvPr/>
        </p:nvSpPr>
        <p:spPr>
          <a:xfrm>
            <a:off x="75553" y="-697881"/>
            <a:ext cx="6773440" cy="5657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0" dirty="0"/>
              <a:t>문제 상황 </a:t>
            </a:r>
            <a:r>
              <a:rPr lang="en-US" altLang="ko-KR" sz="2400" b="0" dirty="0">
                <a:sym typeface="Wingdings" pitchFamily="2" charset="2"/>
              </a:rPr>
              <a:t> </a:t>
            </a:r>
            <a:r>
              <a:rPr lang="ko-KR" altLang="en-US" sz="2400" b="0" dirty="0">
                <a:sym typeface="Wingdings" pitchFamily="2" charset="2"/>
              </a:rPr>
              <a:t>문제점 </a:t>
            </a:r>
            <a:r>
              <a:rPr lang="en-US" altLang="ko-KR" sz="2400" b="0" dirty="0">
                <a:sym typeface="Wingdings" pitchFamily="2" charset="2"/>
              </a:rPr>
              <a:t> </a:t>
            </a:r>
            <a:r>
              <a:rPr lang="ko-KR" altLang="en-US" sz="2400" b="0" dirty="0">
                <a:sym typeface="Wingdings" pitchFamily="2" charset="2"/>
              </a:rPr>
              <a:t>한계 </a:t>
            </a:r>
            <a:r>
              <a:rPr lang="en-US" altLang="ko-KR" sz="2400" b="0" dirty="0">
                <a:sym typeface="Wingdings" pitchFamily="2" charset="2"/>
              </a:rPr>
              <a:t> </a:t>
            </a:r>
            <a:r>
              <a:rPr lang="ko-KR" altLang="en-US" sz="2400" dirty="0">
                <a:solidFill>
                  <a:srgbClr val="C00000"/>
                </a:solidFill>
                <a:sym typeface="Wingdings" pitchFamily="2" charset="2"/>
              </a:rPr>
              <a:t>아이디어 </a:t>
            </a:r>
            <a:r>
              <a:rPr lang="en-US" altLang="ko-KR" sz="2400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ko-KR" altLang="en-US" sz="2400" dirty="0">
                <a:solidFill>
                  <a:srgbClr val="C00000"/>
                </a:solidFill>
                <a:sym typeface="Wingdings" pitchFamily="2" charset="2"/>
              </a:rPr>
              <a:t>방법론</a:t>
            </a:r>
            <a:endParaRPr lang="en-US" altLang="ko-KR" sz="2400" dirty="0">
              <a:solidFill>
                <a:srgbClr val="C00000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8530EB-1AD4-CA9C-5855-877D6E272EF0}"/>
              </a:ext>
            </a:extLst>
          </p:cNvPr>
          <p:cNvSpPr txBox="1">
            <a:spLocks/>
          </p:cNvSpPr>
          <p:nvPr/>
        </p:nvSpPr>
        <p:spPr>
          <a:xfrm>
            <a:off x="1938306" y="179558"/>
            <a:ext cx="2580641" cy="4213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ore-KR" sz="2400" b="0" dirty="0"/>
              <a:t>Means-level</a:t>
            </a:r>
            <a:r>
              <a:rPr lang="ko-Kore-KR" altLang="en-US" sz="2400" b="0" dirty="0"/>
              <a:t> </a:t>
            </a:r>
            <a:r>
              <a:rPr lang="en-US" altLang="ko-Kore-KR" sz="2400" b="0" dirty="0"/>
              <a:t>c</a:t>
            </a:r>
            <a:r>
              <a:rPr lang="en-US" altLang="ko-KR" sz="2400" b="0" dirty="0"/>
              <a:t>onflict</a:t>
            </a: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E25FAFB6-F50A-B263-9C67-76059AB8483C}"/>
              </a:ext>
            </a:extLst>
          </p:cNvPr>
          <p:cNvSpPr txBox="1">
            <a:spLocks/>
          </p:cNvSpPr>
          <p:nvPr/>
        </p:nvSpPr>
        <p:spPr>
          <a:xfrm>
            <a:off x="5156210" y="179558"/>
            <a:ext cx="3987790" cy="4213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ore-KR" sz="2400" b="0" dirty="0"/>
              <a:t>DP-level</a:t>
            </a:r>
            <a:r>
              <a:rPr lang="ko-Kore-KR" altLang="en-US" sz="2400" b="0" dirty="0"/>
              <a:t> </a:t>
            </a:r>
            <a:r>
              <a:rPr lang="en-US" altLang="ko-Kore-KR" sz="2400" b="0" dirty="0"/>
              <a:t>c</a:t>
            </a:r>
            <a:r>
              <a:rPr lang="en-US" altLang="ko-KR" sz="2400" b="0" dirty="0"/>
              <a:t>onflict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5F6616-3549-E71A-C8CB-32DD26D386BC}"/>
              </a:ext>
            </a:extLst>
          </p:cNvPr>
          <p:cNvSpPr txBox="1"/>
          <p:nvPr/>
        </p:nvSpPr>
        <p:spPr>
          <a:xfrm>
            <a:off x="423873" y="2809820"/>
            <a:ext cx="45140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ko-Kore-KR" altLang="en-US" spc="-40" dirty="0">
                <a:latin typeface="+mn-ea"/>
              </a:rPr>
              <a:t>충돌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9C9BFE-4C59-4B92-8BB6-7F24564EC677}"/>
              </a:ext>
            </a:extLst>
          </p:cNvPr>
          <p:cNvSpPr txBox="1"/>
          <p:nvPr/>
        </p:nvSpPr>
        <p:spPr>
          <a:xfrm>
            <a:off x="159859" y="3914858"/>
            <a:ext cx="9794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ko-Kore-KR" altLang="en-US" spc="-40" dirty="0">
                <a:latin typeface="+mn-ea"/>
              </a:rPr>
              <a:t>해결 유무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927438-5CA0-16FD-D52C-30B328F61CF4}"/>
              </a:ext>
            </a:extLst>
          </p:cNvPr>
          <p:cNvSpPr txBox="1"/>
          <p:nvPr/>
        </p:nvSpPr>
        <p:spPr>
          <a:xfrm>
            <a:off x="2568567" y="3914859"/>
            <a:ext cx="93455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latin typeface="+mn-ea"/>
              </a:rPr>
              <a:t>Infeasible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8292B3-46C9-E461-A006-E34C8E4E13A0}"/>
              </a:ext>
            </a:extLst>
          </p:cNvPr>
          <p:cNvSpPr txBox="1"/>
          <p:nvPr/>
        </p:nvSpPr>
        <p:spPr>
          <a:xfrm>
            <a:off x="5177408" y="3915257"/>
            <a:ext cx="398779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ko-Kore-KR" altLang="en-US" spc="-40" dirty="0">
                <a:latin typeface="+mn-ea"/>
              </a:rPr>
              <a:t>완화 및 조정이 가능</a:t>
            </a: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ECF838CE-F906-0A31-6EC1-BA2DA14E9B17}"/>
              </a:ext>
            </a:extLst>
          </p:cNvPr>
          <p:cNvCxnSpPr>
            <a:cxnSpLocks/>
          </p:cNvCxnSpPr>
          <p:nvPr/>
        </p:nvCxnSpPr>
        <p:spPr>
          <a:xfrm>
            <a:off x="1168420" y="702387"/>
            <a:ext cx="7975580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FA089A94-9709-F58D-04D5-CAFC8C643B92}"/>
              </a:ext>
            </a:extLst>
          </p:cNvPr>
          <p:cNvCxnSpPr>
            <a:cxnSpLocks/>
          </p:cNvCxnSpPr>
          <p:nvPr/>
        </p:nvCxnSpPr>
        <p:spPr>
          <a:xfrm>
            <a:off x="1168420" y="2174270"/>
            <a:ext cx="7975580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1F9DB6AF-986B-AD7C-6ABE-8A165BF86C46}"/>
              </a:ext>
            </a:extLst>
          </p:cNvPr>
          <p:cNvCxnSpPr>
            <a:cxnSpLocks/>
          </p:cNvCxnSpPr>
          <p:nvPr/>
        </p:nvCxnSpPr>
        <p:spPr>
          <a:xfrm>
            <a:off x="1168420" y="3819061"/>
            <a:ext cx="7975580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00C77F1-09F8-C73D-92BF-A36FCB32475E}"/>
              </a:ext>
            </a:extLst>
          </p:cNvPr>
          <p:cNvSpPr txBox="1"/>
          <p:nvPr/>
        </p:nvSpPr>
        <p:spPr>
          <a:xfrm>
            <a:off x="1766644" y="2686709"/>
            <a:ext cx="255379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R" sz="1600" spc="-40" dirty="0">
                <a:latin typeface="+mn-ea"/>
              </a:rPr>
              <a:t>1) </a:t>
            </a:r>
            <a:r>
              <a:rPr kumimoji="1" lang="ko-KR" altLang="en-US" sz="1600" spc="-40" dirty="0">
                <a:latin typeface="+mn-ea"/>
              </a:rPr>
              <a:t>특정 </a:t>
            </a:r>
            <a:r>
              <a:rPr kumimoji="1" lang="en-US" altLang="ko-Kore-KR" sz="1600" spc="-40" dirty="0">
                <a:latin typeface="+mn-ea"/>
              </a:rPr>
              <a:t>means</a:t>
            </a:r>
            <a:r>
              <a:rPr kumimoji="1" lang="ko-Kore-KR" altLang="en-US" sz="1600" spc="-40" dirty="0">
                <a:latin typeface="+mn-ea"/>
              </a:rPr>
              <a:t>가</a:t>
            </a:r>
            <a:r>
              <a:rPr kumimoji="1" lang="en-US" altLang="ko-Kore-KR" sz="1600" spc="-40" dirty="0">
                <a:latin typeface="+mn-ea"/>
              </a:rPr>
              <a:t> </a:t>
            </a:r>
          </a:p>
          <a:p>
            <a:pPr algn="l"/>
            <a:r>
              <a:rPr kumimoji="1" lang="ko-KR" altLang="en-US" sz="1600" spc="-40" dirty="0">
                <a:latin typeface="+mn-ea"/>
              </a:rPr>
              <a:t>   여러 요구상황과 관련됨</a:t>
            </a:r>
            <a:endParaRPr kumimoji="1" lang="ko-Kore-KR" altLang="en-US" sz="1600" spc="-40" dirty="0">
              <a:latin typeface="+mn-ea"/>
            </a:endParaRPr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F6DF554-95A2-6042-25DA-E1051F670080}"/>
              </a:ext>
            </a:extLst>
          </p:cNvPr>
          <p:cNvCxnSpPr>
            <a:cxnSpLocks/>
          </p:cNvCxnSpPr>
          <p:nvPr/>
        </p:nvCxnSpPr>
        <p:spPr>
          <a:xfrm>
            <a:off x="5158020" y="2174270"/>
            <a:ext cx="0" cy="4253462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63C4F5A-C0A7-5952-766B-34FDD273AC44}"/>
              </a:ext>
            </a:extLst>
          </p:cNvPr>
          <p:cNvSpPr txBox="1"/>
          <p:nvPr/>
        </p:nvSpPr>
        <p:spPr>
          <a:xfrm>
            <a:off x="1692580" y="3359450"/>
            <a:ext cx="328668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R" sz="1600" spc="-40" dirty="0">
                <a:latin typeface="+mn-ea"/>
              </a:rPr>
              <a:t>2) </a:t>
            </a:r>
            <a:r>
              <a:rPr kumimoji="1" lang="ko-Kore-KR" altLang="en-US" sz="1600" b="1" spc="-40" dirty="0">
                <a:latin typeface="+mn-ea"/>
              </a:rPr>
              <a:t>다른 방향성으로의 조정</a:t>
            </a:r>
            <a:r>
              <a:rPr kumimoji="1" lang="ko-Kore-KR" altLang="en-US" sz="1600" spc="-40" dirty="0">
                <a:latin typeface="+mn-ea"/>
              </a:rPr>
              <a:t>을 요구함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18BBAC-9286-E1C4-08E8-00B43521FAF4}"/>
              </a:ext>
            </a:extLst>
          </p:cNvPr>
          <p:cNvSpPr txBox="1"/>
          <p:nvPr/>
        </p:nvSpPr>
        <p:spPr>
          <a:xfrm>
            <a:off x="2120634" y="2306217"/>
            <a:ext cx="19588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pc="-40" dirty="0">
                <a:latin typeface="+mn-ea"/>
              </a:rPr>
              <a:t>두가지 조건을 충족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C4620BE-5CB6-7AA4-3A5F-88C2DC7653F4}"/>
              </a:ext>
            </a:extLst>
          </p:cNvPr>
          <p:cNvSpPr txBox="1"/>
          <p:nvPr/>
        </p:nvSpPr>
        <p:spPr>
          <a:xfrm>
            <a:off x="5795284" y="3359450"/>
            <a:ext cx="328668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R" sz="1600" spc="-40" dirty="0">
                <a:latin typeface="+mn-ea"/>
              </a:rPr>
              <a:t>2) </a:t>
            </a:r>
            <a:r>
              <a:rPr kumimoji="1" lang="ko-Kore-KR" altLang="en-US" sz="1600" b="1" spc="-40" dirty="0">
                <a:latin typeface="+mn-ea"/>
              </a:rPr>
              <a:t>다른 방향성으로의 조정</a:t>
            </a:r>
            <a:r>
              <a:rPr kumimoji="1" lang="ko-Kore-KR" altLang="en-US" sz="1600" spc="-40" dirty="0">
                <a:latin typeface="+mn-ea"/>
              </a:rPr>
              <a:t>을 요구함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8AD976D-F9DD-BEE0-535F-7B2F69DD4BAF}"/>
              </a:ext>
            </a:extLst>
          </p:cNvPr>
          <p:cNvSpPr txBox="1"/>
          <p:nvPr/>
        </p:nvSpPr>
        <p:spPr>
          <a:xfrm>
            <a:off x="5156210" y="2306217"/>
            <a:ext cx="397279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ko-Kore-KR" altLang="en-US" spc="-40" dirty="0">
                <a:latin typeface="+mn-ea"/>
              </a:rPr>
              <a:t>두가지 조건을 충족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AD65989-6D2D-4353-00D4-858161BCC229}"/>
              </a:ext>
            </a:extLst>
          </p:cNvPr>
          <p:cNvSpPr txBox="1"/>
          <p:nvPr/>
        </p:nvSpPr>
        <p:spPr>
          <a:xfrm>
            <a:off x="159861" y="5208590"/>
            <a:ext cx="9794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ko-Kore-KR" altLang="en-US" b="1" spc="-40" dirty="0">
                <a:solidFill>
                  <a:srgbClr val="C00000"/>
                </a:solidFill>
                <a:latin typeface="+mn-ea"/>
              </a:rPr>
              <a:t>해결 방안</a:t>
            </a:r>
            <a:endParaRPr kumimoji="1" lang="en-US" altLang="ko-Kore-KR" b="1" spc="-4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6F5EB71-FEF8-BB5B-0326-4FB1257CDFC7}"/>
              </a:ext>
            </a:extLst>
          </p:cNvPr>
          <p:cNvSpPr txBox="1"/>
          <p:nvPr/>
        </p:nvSpPr>
        <p:spPr>
          <a:xfrm>
            <a:off x="1766645" y="4469859"/>
            <a:ext cx="292195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pc="-40" dirty="0">
                <a:latin typeface="+mn-ea"/>
              </a:rPr>
              <a:t>Choose</a:t>
            </a:r>
            <a:r>
              <a:rPr kumimoji="1" lang="ko-KR" altLang="en-US" spc="-40" dirty="0">
                <a:latin typeface="+mn-ea"/>
              </a:rPr>
              <a:t> </a:t>
            </a:r>
            <a:r>
              <a:rPr kumimoji="1" lang="en-US" altLang="ko-KR" spc="-40" dirty="0">
                <a:latin typeface="+mn-ea"/>
              </a:rPr>
              <a:t>another combination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A736E97-2FA7-E9A2-937A-C150C91DA09E}"/>
              </a:ext>
            </a:extLst>
          </p:cNvPr>
          <p:cNvSpPr txBox="1"/>
          <p:nvPr/>
        </p:nvSpPr>
        <p:spPr>
          <a:xfrm>
            <a:off x="5473436" y="4395329"/>
            <a:ext cx="3355149" cy="5232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ko-KR" spc="-40" dirty="0">
                <a:latin typeface="+mn-ea"/>
              </a:rPr>
              <a:t>Grouping &amp; sequence </a:t>
            </a:r>
          </a:p>
          <a:p>
            <a:pPr algn="ctr"/>
            <a:r>
              <a:rPr kumimoji="1" lang="en-US" altLang="ko-KR" sz="1600" spc="-40" dirty="0">
                <a:latin typeface="+mn-ea"/>
              </a:rPr>
              <a:t>to reduce iteration or (cost , duration)</a:t>
            </a:r>
            <a:endParaRPr kumimoji="1" lang="ko-Kore-KR" altLang="en-US" sz="1600" spc="-40" dirty="0">
              <a:latin typeface="+mn-ea"/>
            </a:endParaRPr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54D6979A-8635-7C1D-C491-5EB675FC1DBE}"/>
              </a:ext>
            </a:extLst>
          </p:cNvPr>
          <p:cNvCxnSpPr>
            <a:cxnSpLocks/>
          </p:cNvCxnSpPr>
          <p:nvPr/>
        </p:nvCxnSpPr>
        <p:spPr>
          <a:xfrm>
            <a:off x="1168420" y="4288850"/>
            <a:ext cx="7975580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타원 61">
            <a:extLst>
              <a:ext uri="{FF2B5EF4-FFF2-40B4-BE49-F238E27FC236}">
                <a16:creationId xmlns:a16="http://schemas.microsoft.com/office/drawing/2014/main" id="{A63E7028-FE33-D582-C53B-3CEC527BAF2A}"/>
              </a:ext>
            </a:extLst>
          </p:cNvPr>
          <p:cNvSpPr/>
          <p:nvPr/>
        </p:nvSpPr>
        <p:spPr>
          <a:xfrm>
            <a:off x="10287863" y="4447566"/>
            <a:ext cx="1776910" cy="1776910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D4C71EA0-9EF1-5266-2557-29E3CEE42B54}"/>
              </a:ext>
            </a:extLst>
          </p:cNvPr>
          <p:cNvSpPr/>
          <p:nvPr/>
        </p:nvSpPr>
        <p:spPr>
          <a:xfrm>
            <a:off x="13211019" y="4765353"/>
            <a:ext cx="1164559" cy="1164559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연결선[R] 63">
            <a:extLst>
              <a:ext uri="{FF2B5EF4-FFF2-40B4-BE49-F238E27FC236}">
                <a16:creationId xmlns:a16="http://schemas.microsoft.com/office/drawing/2014/main" id="{E22BE54C-132E-B4A6-BF31-24BD5E88EECF}"/>
              </a:ext>
            </a:extLst>
          </p:cNvPr>
          <p:cNvCxnSpPr>
            <a:cxnSpLocks/>
            <a:stCxn id="62" idx="0"/>
            <a:endCxn id="63" idx="0"/>
          </p:cNvCxnSpPr>
          <p:nvPr/>
        </p:nvCxnSpPr>
        <p:spPr>
          <a:xfrm>
            <a:off x="11176318" y="4447566"/>
            <a:ext cx="2616981" cy="3177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연결선[R] 64">
            <a:extLst>
              <a:ext uri="{FF2B5EF4-FFF2-40B4-BE49-F238E27FC236}">
                <a16:creationId xmlns:a16="http://schemas.microsoft.com/office/drawing/2014/main" id="{DF01C3C4-B522-EBE4-F1A5-B2D79675A30B}"/>
              </a:ext>
            </a:extLst>
          </p:cNvPr>
          <p:cNvCxnSpPr>
            <a:cxnSpLocks/>
            <a:stCxn id="62" idx="4"/>
            <a:endCxn id="63" idx="4"/>
          </p:cNvCxnSpPr>
          <p:nvPr/>
        </p:nvCxnSpPr>
        <p:spPr>
          <a:xfrm flipV="1">
            <a:off x="11176318" y="5929912"/>
            <a:ext cx="2616981" cy="2945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4E731472-D3A7-32FB-07DA-21AEA2FE6562}"/>
              </a:ext>
            </a:extLst>
          </p:cNvPr>
          <p:cNvSpPr txBox="1"/>
          <p:nvPr/>
        </p:nvSpPr>
        <p:spPr>
          <a:xfrm>
            <a:off x="11174736" y="3810276"/>
            <a:ext cx="269086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800" spc="-40" dirty="0">
                <a:latin typeface="+mn-ea"/>
              </a:rPr>
              <a:t>Number of cases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ACD9458-4EEA-52FA-5E4A-6DFDF6F44471}"/>
              </a:ext>
            </a:extLst>
          </p:cNvPr>
          <p:cNvSpPr txBox="1"/>
          <p:nvPr/>
        </p:nvSpPr>
        <p:spPr>
          <a:xfrm>
            <a:off x="13675598" y="5147774"/>
            <a:ext cx="16478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400" spc="-40" dirty="0">
                <a:latin typeface="+mn-ea"/>
              </a:rPr>
              <a:t>5</a:t>
            </a:r>
            <a:endParaRPr kumimoji="1" lang="ko-Kore-KR" altLang="en-US" sz="2400" spc="-40" dirty="0">
              <a:latin typeface="+mn-ea"/>
            </a:endParaRPr>
          </a:p>
        </p:txBody>
      </p:sp>
      <p:sp>
        <p:nvSpPr>
          <p:cNvPr id="68" name="오른쪽 중괄호 82">
            <a:extLst>
              <a:ext uri="{FF2B5EF4-FFF2-40B4-BE49-F238E27FC236}">
                <a16:creationId xmlns:a16="http://schemas.microsoft.com/office/drawing/2014/main" id="{C62A6A1B-9DB3-FE6C-7896-9727EABB3BF8}"/>
              </a:ext>
            </a:extLst>
          </p:cNvPr>
          <p:cNvSpPr/>
          <p:nvPr/>
        </p:nvSpPr>
        <p:spPr>
          <a:xfrm rot="5400000">
            <a:off x="12368208" y="5169146"/>
            <a:ext cx="268333" cy="265527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71D93-7AC4-0604-9D7F-2355AF9B2DBF}"/>
              </a:ext>
            </a:extLst>
          </p:cNvPr>
          <p:cNvSpPr txBox="1"/>
          <p:nvPr/>
        </p:nvSpPr>
        <p:spPr>
          <a:xfrm>
            <a:off x="11905651" y="6366816"/>
            <a:ext cx="1229033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sz="2800" spc="-40" dirty="0">
                <a:solidFill>
                  <a:srgbClr val="0070C0"/>
                </a:solidFill>
                <a:latin typeface="+mn-ea"/>
              </a:rPr>
              <a:t>conflict</a:t>
            </a:r>
            <a:endParaRPr kumimoji="1" lang="ko-Kore-KR" altLang="en-US" sz="2800" spc="-4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A9B9DDE-B9A1-0DB8-2765-6A8B60A0FCA1}"/>
              </a:ext>
            </a:extLst>
          </p:cNvPr>
          <p:cNvSpPr txBox="1"/>
          <p:nvPr/>
        </p:nvSpPr>
        <p:spPr>
          <a:xfrm>
            <a:off x="11023838" y="5147774"/>
            <a:ext cx="32957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400" spc="-40" dirty="0">
                <a:latin typeface="+mn-ea"/>
              </a:rPr>
              <a:t>20</a:t>
            </a:r>
            <a:endParaRPr kumimoji="1" lang="ko-Kore-KR" altLang="en-US" sz="2400" spc="-40" dirty="0">
              <a:latin typeface="+mn-ea"/>
            </a:endParaRP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B425036E-F8A8-5A4F-8BEB-BFC124C53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312" y="4955849"/>
            <a:ext cx="1834192" cy="1471883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8B85E461-5E3B-9370-164B-42BE51FBA4A2}"/>
              </a:ext>
            </a:extLst>
          </p:cNvPr>
          <p:cNvSpPr txBox="1"/>
          <p:nvPr/>
        </p:nvSpPr>
        <p:spPr>
          <a:xfrm>
            <a:off x="5156210" y="6196995"/>
            <a:ext cx="397278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ore-KR" sz="1600" b="1" spc="-40" dirty="0">
                <a:latin typeface="+mn-ea"/>
              </a:rPr>
              <a:t>Wait DP34 </a:t>
            </a:r>
            <a:r>
              <a:rPr kumimoji="1" lang="en-US" altLang="ko-Kore-KR" sz="1600" spc="-40" dirty="0">
                <a:latin typeface="+mn-ea"/>
              </a:rPr>
              <a:t>until DP31 is done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9515229-4B21-8846-787F-B8963F7087B6}"/>
              </a:ext>
            </a:extLst>
          </p:cNvPr>
          <p:cNvSpPr txBox="1"/>
          <p:nvPr/>
        </p:nvSpPr>
        <p:spPr>
          <a:xfrm>
            <a:off x="11351328" y="486114"/>
            <a:ext cx="97539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direct</a:t>
            </a:r>
            <a:r>
              <a:rPr kumimoji="1" lang="ko-Kore-KR" altLang="en-US" b="1" spc="-40" dirty="0">
                <a:latin typeface="+mn-ea"/>
              </a:rPr>
              <a:t> </a:t>
            </a:r>
            <a:r>
              <a:rPr kumimoji="1" lang="en-US" altLang="ko-Kore-KR" b="1" spc="-40" dirty="0">
                <a:latin typeface="+mn-ea"/>
              </a:rPr>
              <a:t>DP</a:t>
            </a:r>
            <a:endParaRPr kumimoji="1" lang="ko-Kore-KR" altLang="en-US" b="1" spc="-40" dirty="0">
              <a:latin typeface="+mn-ea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EFB652C-1B17-2E6B-E87A-11BCC72295C7}"/>
              </a:ext>
            </a:extLst>
          </p:cNvPr>
          <p:cNvSpPr txBox="1"/>
          <p:nvPr/>
        </p:nvSpPr>
        <p:spPr>
          <a:xfrm>
            <a:off x="12478586" y="486114"/>
            <a:ext cx="77899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1</a:t>
            </a:r>
            <a:r>
              <a:rPr kumimoji="1" lang="en-US" altLang="ko-Kore-KR" b="1" spc="-40" baseline="30000" dirty="0">
                <a:latin typeface="+mn-ea"/>
              </a:rPr>
              <a:t>st</a:t>
            </a:r>
            <a:r>
              <a:rPr kumimoji="1" lang="ko-Kore-KR" altLang="en-US" b="1" spc="-40" dirty="0">
                <a:latin typeface="+mn-ea"/>
              </a:rPr>
              <a:t> 전파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7E9C4D7-EB6F-1461-E4B9-9FD3EC6CF6B6}"/>
              </a:ext>
            </a:extLst>
          </p:cNvPr>
          <p:cNvSpPr txBox="1"/>
          <p:nvPr/>
        </p:nvSpPr>
        <p:spPr>
          <a:xfrm>
            <a:off x="11509653" y="1008842"/>
            <a:ext cx="52931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DP31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DEF83DD-FF30-1E77-07C9-55A52ECBA005}"/>
              </a:ext>
            </a:extLst>
          </p:cNvPr>
          <p:cNvSpPr txBox="1"/>
          <p:nvPr/>
        </p:nvSpPr>
        <p:spPr>
          <a:xfrm>
            <a:off x="11509653" y="1508463"/>
            <a:ext cx="529312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DP34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F6B2855-25F5-F66C-89D6-8352B92689D1}"/>
              </a:ext>
            </a:extLst>
          </p:cNvPr>
          <p:cNvSpPr txBox="1"/>
          <p:nvPr/>
        </p:nvSpPr>
        <p:spPr>
          <a:xfrm>
            <a:off x="12594677" y="1007360"/>
            <a:ext cx="529312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DP34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50AF166-A985-F5B0-9CAB-EF6CCD72DB53}"/>
              </a:ext>
            </a:extLst>
          </p:cNvPr>
          <p:cNvSpPr txBox="1"/>
          <p:nvPr/>
        </p:nvSpPr>
        <p:spPr>
          <a:xfrm>
            <a:off x="10569279" y="1122252"/>
            <a:ext cx="27828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G2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66623E3-B54F-F14B-03E6-094EFDF9B074}"/>
              </a:ext>
            </a:extLst>
          </p:cNvPr>
          <p:cNvSpPr txBox="1"/>
          <p:nvPr/>
        </p:nvSpPr>
        <p:spPr>
          <a:xfrm>
            <a:off x="10410555" y="486114"/>
            <a:ext cx="65928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b="1" spc="-40" dirty="0">
                <a:latin typeface="+mn-ea"/>
              </a:rPr>
              <a:t>Group</a:t>
            </a:r>
            <a:endParaRPr kumimoji="1" lang="ko-Kore-KR" altLang="en-US" b="1" spc="-40" dirty="0">
              <a:latin typeface="+mn-ea"/>
            </a:endParaRPr>
          </a:p>
        </p:txBody>
      </p:sp>
      <p:cxnSp>
        <p:nvCxnSpPr>
          <p:cNvPr id="119" name="직선 연결선[R] 118">
            <a:extLst>
              <a:ext uri="{FF2B5EF4-FFF2-40B4-BE49-F238E27FC236}">
                <a16:creationId xmlns:a16="http://schemas.microsoft.com/office/drawing/2014/main" id="{D108C1BC-4826-C305-EB1C-31B232C4F70F}"/>
              </a:ext>
            </a:extLst>
          </p:cNvPr>
          <p:cNvCxnSpPr>
            <a:cxnSpLocks/>
          </p:cNvCxnSpPr>
          <p:nvPr/>
        </p:nvCxnSpPr>
        <p:spPr>
          <a:xfrm>
            <a:off x="11192980" y="486114"/>
            <a:ext cx="0" cy="14277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[R] 119">
            <a:extLst>
              <a:ext uri="{FF2B5EF4-FFF2-40B4-BE49-F238E27FC236}">
                <a16:creationId xmlns:a16="http://schemas.microsoft.com/office/drawing/2014/main" id="{355F2A8B-9DDB-DCD2-6718-72FC5C06DD7D}"/>
              </a:ext>
            </a:extLst>
          </p:cNvPr>
          <p:cNvCxnSpPr>
            <a:cxnSpLocks/>
          </p:cNvCxnSpPr>
          <p:nvPr/>
        </p:nvCxnSpPr>
        <p:spPr>
          <a:xfrm>
            <a:off x="12361904" y="486114"/>
            <a:ext cx="0" cy="14277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[R] 120">
            <a:extLst>
              <a:ext uri="{FF2B5EF4-FFF2-40B4-BE49-F238E27FC236}">
                <a16:creationId xmlns:a16="http://schemas.microsoft.com/office/drawing/2014/main" id="{C3F46653-3410-CB71-7C82-2A1194E49EC9}"/>
              </a:ext>
            </a:extLst>
          </p:cNvPr>
          <p:cNvCxnSpPr>
            <a:cxnSpLocks/>
          </p:cNvCxnSpPr>
          <p:nvPr/>
        </p:nvCxnSpPr>
        <p:spPr>
          <a:xfrm>
            <a:off x="13445986" y="486114"/>
            <a:ext cx="0" cy="14277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0C527838-2628-303C-F231-F6E44E0A67E9}"/>
              </a:ext>
            </a:extLst>
          </p:cNvPr>
          <p:cNvSpPr txBox="1"/>
          <p:nvPr/>
        </p:nvSpPr>
        <p:spPr>
          <a:xfrm>
            <a:off x="12804665" y="1552581"/>
            <a:ext cx="13433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X</a:t>
            </a:r>
            <a:endParaRPr kumimoji="1" lang="ko-Kore-KR" altLang="en-US" spc="-40" dirty="0">
              <a:latin typeface="+mn-ea"/>
            </a:endParaRPr>
          </a:p>
        </p:txBody>
      </p:sp>
      <p:cxnSp>
        <p:nvCxnSpPr>
          <p:cNvPr id="127" name="직선 연결선[R] 134">
            <a:extLst>
              <a:ext uri="{FF2B5EF4-FFF2-40B4-BE49-F238E27FC236}">
                <a16:creationId xmlns:a16="http://schemas.microsoft.com/office/drawing/2014/main" id="{5C67D115-4B7A-7AB9-F0EF-6F25F4AE4B33}"/>
              </a:ext>
            </a:extLst>
          </p:cNvPr>
          <p:cNvCxnSpPr>
            <a:cxnSpLocks/>
            <a:stCxn id="112" idx="1"/>
            <a:endCxn id="113" idx="1"/>
          </p:cNvCxnSpPr>
          <p:nvPr/>
        </p:nvCxnSpPr>
        <p:spPr>
          <a:xfrm rot="10800000" flipV="1">
            <a:off x="11509653" y="1147341"/>
            <a:ext cx="12700" cy="499621"/>
          </a:xfrm>
          <a:prstGeom prst="curvedConnector3">
            <a:avLst>
              <a:gd name="adj1" fmla="val 180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2C8BE325-06CB-2F6F-0669-BA53F724ED06}"/>
              </a:ext>
            </a:extLst>
          </p:cNvPr>
          <p:cNvSpPr txBox="1"/>
          <p:nvPr/>
        </p:nvSpPr>
        <p:spPr>
          <a:xfrm rot="13765934">
            <a:off x="12299379" y="1249618"/>
            <a:ext cx="13593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3600" spc="-40" dirty="0">
                <a:solidFill>
                  <a:srgbClr val="C00000"/>
                </a:solidFill>
                <a:latin typeface="+mn-ea"/>
              </a:rPr>
              <a:t>{</a:t>
            </a:r>
            <a:endParaRPr kumimoji="1" lang="ko-Kore-KR" altLang="en-US" sz="3600" spc="-40" dirty="0">
              <a:solidFill>
                <a:srgbClr val="C00000"/>
              </a:solidFill>
              <a:latin typeface="+mn-ea"/>
            </a:endParaRPr>
          </a:p>
        </p:txBody>
      </p:sp>
      <p:cxnSp>
        <p:nvCxnSpPr>
          <p:cNvPr id="131" name="직선 연결선[R] 130">
            <a:extLst>
              <a:ext uri="{FF2B5EF4-FFF2-40B4-BE49-F238E27FC236}">
                <a16:creationId xmlns:a16="http://schemas.microsoft.com/office/drawing/2014/main" id="{7878A09C-8126-673C-1E90-CCCBF246BE12}"/>
              </a:ext>
            </a:extLst>
          </p:cNvPr>
          <p:cNvCxnSpPr>
            <a:cxnSpLocks/>
          </p:cNvCxnSpPr>
          <p:nvPr/>
        </p:nvCxnSpPr>
        <p:spPr>
          <a:xfrm flipH="1">
            <a:off x="10314090" y="892883"/>
            <a:ext cx="3131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11F3EF9F-A29D-DA62-CE4D-C6A99E507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2672" y="2102739"/>
            <a:ext cx="1712079" cy="1486985"/>
          </a:xfrm>
          <a:prstGeom prst="rect">
            <a:avLst/>
          </a:prstGeom>
        </p:spPr>
      </p:pic>
      <p:cxnSp>
        <p:nvCxnSpPr>
          <p:cNvPr id="141" name="직선 연결선[R] 140">
            <a:extLst>
              <a:ext uri="{FF2B5EF4-FFF2-40B4-BE49-F238E27FC236}">
                <a16:creationId xmlns:a16="http://schemas.microsoft.com/office/drawing/2014/main" id="{060FA6AD-E63C-7417-A569-2855634DB4CC}"/>
              </a:ext>
            </a:extLst>
          </p:cNvPr>
          <p:cNvCxnSpPr>
            <a:cxnSpLocks/>
          </p:cNvCxnSpPr>
          <p:nvPr/>
        </p:nvCxnSpPr>
        <p:spPr>
          <a:xfrm>
            <a:off x="10314090" y="486114"/>
            <a:ext cx="0" cy="14277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DA7FB090-7BED-B19F-61B1-D6FB8F508882}"/>
              </a:ext>
            </a:extLst>
          </p:cNvPr>
          <p:cNvCxnSpPr>
            <a:cxnSpLocks/>
          </p:cNvCxnSpPr>
          <p:nvPr/>
        </p:nvCxnSpPr>
        <p:spPr>
          <a:xfrm flipH="1">
            <a:off x="10314090" y="1911610"/>
            <a:ext cx="3131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704F1AE4-D2C5-5380-8AFC-9CF47F8B8356}"/>
              </a:ext>
            </a:extLst>
          </p:cNvPr>
          <p:cNvCxnSpPr>
            <a:cxnSpLocks/>
          </p:cNvCxnSpPr>
          <p:nvPr/>
        </p:nvCxnSpPr>
        <p:spPr>
          <a:xfrm flipH="1">
            <a:off x="10314090" y="492361"/>
            <a:ext cx="3131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그림 145">
            <a:extLst>
              <a:ext uri="{FF2B5EF4-FFF2-40B4-BE49-F238E27FC236}">
                <a16:creationId xmlns:a16="http://schemas.microsoft.com/office/drawing/2014/main" id="{BB5113B8-C0A0-B70A-9B5E-7AD92EE1FF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586" y="5011087"/>
            <a:ext cx="2328389" cy="12059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9982A4-BC6E-BB1F-9AD1-1EDE9E0DD130}"/>
              </a:ext>
            </a:extLst>
          </p:cNvPr>
          <p:cNvSpPr txBox="1"/>
          <p:nvPr/>
        </p:nvSpPr>
        <p:spPr>
          <a:xfrm>
            <a:off x="5782052" y="2686709"/>
            <a:ext cx="255379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R" sz="1600" spc="-40" dirty="0">
                <a:latin typeface="+mn-ea"/>
              </a:rPr>
              <a:t>1) </a:t>
            </a:r>
            <a:r>
              <a:rPr kumimoji="1" lang="ko-KR" altLang="en-US" sz="1600" spc="-40" dirty="0">
                <a:latin typeface="+mn-ea"/>
              </a:rPr>
              <a:t>특정 설계 파라미터</a:t>
            </a:r>
            <a:r>
              <a:rPr kumimoji="1" lang="ko-Kore-KR" altLang="en-US" sz="1600" spc="-40" dirty="0">
                <a:latin typeface="+mn-ea"/>
              </a:rPr>
              <a:t>가</a:t>
            </a:r>
            <a:r>
              <a:rPr kumimoji="1" lang="en-US" altLang="ko-Kore-KR" sz="1600" spc="-40" dirty="0">
                <a:latin typeface="+mn-ea"/>
              </a:rPr>
              <a:t> </a:t>
            </a:r>
          </a:p>
          <a:p>
            <a:pPr algn="l"/>
            <a:r>
              <a:rPr kumimoji="1" lang="ko-KR" altLang="en-US" sz="1600" spc="-40" dirty="0">
                <a:latin typeface="+mn-ea"/>
              </a:rPr>
              <a:t>   여러 요구상황과 관련됨</a:t>
            </a:r>
            <a:endParaRPr kumimoji="1" lang="ko-Kore-KR" altLang="en-US" sz="1600" spc="-4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F75418-017F-60F6-C043-F61C9D46F9E1}"/>
              </a:ext>
            </a:extLst>
          </p:cNvPr>
          <p:cNvSpPr txBox="1"/>
          <p:nvPr/>
        </p:nvSpPr>
        <p:spPr>
          <a:xfrm>
            <a:off x="423872" y="1369963"/>
            <a:ext cx="45140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ko-Kore-KR" altLang="en-US" spc="-40" dirty="0">
                <a:latin typeface="+mn-ea"/>
              </a:rPr>
              <a:t>관계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7D2EBA-6831-05E7-CE64-31C6D3FC8361}"/>
              </a:ext>
            </a:extLst>
          </p:cNvPr>
          <p:cNvSpPr txBox="1"/>
          <p:nvPr/>
        </p:nvSpPr>
        <p:spPr>
          <a:xfrm>
            <a:off x="-4445509" y="4997430"/>
            <a:ext cx="36644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latin typeface="+mn-ea"/>
              </a:rPr>
              <a:t>M1</a:t>
            </a: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76409CA-2004-C9A7-1834-5533E5814C7D}"/>
              </a:ext>
            </a:extLst>
          </p:cNvPr>
          <p:cNvCxnSpPr>
            <a:cxnSpLocks/>
          </p:cNvCxnSpPr>
          <p:nvPr/>
        </p:nvCxnSpPr>
        <p:spPr>
          <a:xfrm flipV="1">
            <a:off x="-5165535" y="5526468"/>
            <a:ext cx="380131" cy="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00351AFB-2D94-B610-C093-FED2CE0D9183}"/>
              </a:ext>
            </a:extLst>
          </p:cNvPr>
          <p:cNvSpPr/>
          <p:nvPr/>
        </p:nvSpPr>
        <p:spPr>
          <a:xfrm>
            <a:off x="-6140382" y="4516049"/>
            <a:ext cx="974847" cy="20371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3772A99-2958-C889-150A-AD54F169106A}"/>
              </a:ext>
            </a:extLst>
          </p:cNvPr>
          <p:cNvSpPr/>
          <p:nvPr/>
        </p:nvSpPr>
        <p:spPr>
          <a:xfrm>
            <a:off x="-4785404" y="4516049"/>
            <a:ext cx="974847" cy="20371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8B7262-7666-DE02-0AD1-89F951398FA7}"/>
              </a:ext>
            </a:extLst>
          </p:cNvPr>
          <p:cNvSpPr txBox="1"/>
          <p:nvPr/>
        </p:nvSpPr>
        <p:spPr>
          <a:xfrm>
            <a:off x="-3118422" y="4853424"/>
            <a:ext cx="455894" cy="15388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latin typeface="+mn-ea"/>
              </a:rPr>
              <a:t>DP1</a:t>
            </a:r>
          </a:p>
          <a:p>
            <a:pPr algn="l"/>
            <a:r>
              <a:rPr kumimoji="1" lang="en-US" altLang="ko-Kore-KR" sz="2000" spc="-40" dirty="0">
                <a:latin typeface="+mn-ea"/>
              </a:rPr>
              <a:t>DP2</a:t>
            </a:r>
          </a:p>
          <a:p>
            <a:pPr algn="l"/>
            <a:r>
              <a:rPr kumimoji="1" lang="en-US" altLang="ko-Kore-KR" sz="2000" spc="-40" dirty="0">
                <a:latin typeface="+mn-ea"/>
              </a:rPr>
              <a:t>DP3</a:t>
            </a:r>
          </a:p>
          <a:p>
            <a:pPr algn="l"/>
            <a:r>
              <a:rPr kumimoji="1" lang="en-US" altLang="ko-Kore-KR" sz="2000" spc="-40" dirty="0">
                <a:latin typeface="+mn-ea"/>
              </a:rPr>
              <a:t>DP4</a:t>
            </a:r>
          </a:p>
          <a:p>
            <a:pPr algn="l"/>
            <a:r>
              <a:rPr kumimoji="1" lang="en-US" altLang="ko-Kore-KR" sz="2000" spc="-40" dirty="0">
                <a:latin typeface="+mn-ea"/>
              </a:rPr>
              <a:t>DP5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53E1BB-2957-C295-7133-317DBF0B7B8E}"/>
              </a:ext>
            </a:extLst>
          </p:cNvPr>
          <p:cNvSpPr txBox="1"/>
          <p:nvPr/>
        </p:nvSpPr>
        <p:spPr>
          <a:xfrm>
            <a:off x="-4391426" y="4073094"/>
            <a:ext cx="1639873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ko-Kore-KR" spc="-40" dirty="0">
                <a:latin typeface="+mn-ea"/>
              </a:rPr>
              <a:t>Physical Domain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9D041A2-7E9F-C4C2-82D3-C4207882DA0B}"/>
              </a:ext>
            </a:extLst>
          </p:cNvPr>
          <p:cNvSpPr/>
          <p:nvPr/>
        </p:nvSpPr>
        <p:spPr>
          <a:xfrm>
            <a:off x="-3385560" y="4516049"/>
            <a:ext cx="974847" cy="20371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B9DEFAD1-81EF-1D1D-727B-F72FA490F4F8}"/>
              </a:ext>
            </a:extLst>
          </p:cNvPr>
          <p:cNvCxnSpPr>
            <a:cxnSpLocks/>
          </p:cNvCxnSpPr>
          <p:nvPr/>
        </p:nvCxnSpPr>
        <p:spPr>
          <a:xfrm>
            <a:off x="-3810557" y="5526468"/>
            <a:ext cx="42499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2BA51F6B-B89F-A601-E22F-03E4216CAAB8}"/>
              </a:ext>
            </a:extLst>
          </p:cNvPr>
          <p:cNvCxnSpPr>
            <a:cxnSpLocks/>
          </p:cNvCxnSpPr>
          <p:nvPr/>
        </p:nvCxnSpPr>
        <p:spPr>
          <a:xfrm>
            <a:off x="-3240956" y="5462333"/>
            <a:ext cx="70486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681098EC-4B50-BD44-E0E5-3A2C843EAB78}"/>
              </a:ext>
            </a:extLst>
          </p:cNvPr>
          <p:cNvCxnSpPr>
            <a:cxnSpLocks/>
          </p:cNvCxnSpPr>
          <p:nvPr/>
        </p:nvCxnSpPr>
        <p:spPr>
          <a:xfrm>
            <a:off x="-3240956" y="6088498"/>
            <a:ext cx="70486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오른쪽 대괄호[R] 52">
            <a:extLst>
              <a:ext uri="{FF2B5EF4-FFF2-40B4-BE49-F238E27FC236}">
                <a16:creationId xmlns:a16="http://schemas.microsoft.com/office/drawing/2014/main" id="{E794ABDC-480F-9D10-582F-5F88E0FC3EF0}"/>
              </a:ext>
            </a:extLst>
          </p:cNvPr>
          <p:cNvSpPr/>
          <p:nvPr/>
        </p:nvSpPr>
        <p:spPr>
          <a:xfrm>
            <a:off x="-2628162" y="5001404"/>
            <a:ext cx="92072" cy="349573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A436F4D-4C11-EE32-C700-E47CFA1642B3}"/>
              </a:ext>
            </a:extLst>
          </p:cNvPr>
          <p:cNvSpPr txBox="1"/>
          <p:nvPr/>
        </p:nvSpPr>
        <p:spPr>
          <a:xfrm>
            <a:off x="-2395390" y="5011189"/>
            <a:ext cx="155427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  <a:sym typeface="Wingdings" pitchFamily="2" charset="2"/>
              </a:rPr>
              <a:t> Alternative 1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955690B-5800-3131-D2FB-8ABC2C5BAB67}"/>
              </a:ext>
            </a:extLst>
          </p:cNvPr>
          <p:cNvSpPr txBox="1"/>
          <p:nvPr/>
        </p:nvSpPr>
        <p:spPr>
          <a:xfrm>
            <a:off x="-2395390" y="5627415"/>
            <a:ext cx="155427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  <a:sym typeface="Wingdings" pitchFamily="2" charset="2"/>
              </a:rPr>
              <a:t> Alternative 2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606F121-11F7-F1E8-4BFD-FD39FF6D7E78}"/>
              </a:ext>
            </a:extLst>
          </p:cNvPr>
          <p:cNvSpPr txBox="1"/>
          <p:nvPr/>
        </p:nvSpPr>
        <p:spPr>
          <a:xfrm>
            <a:off x="-2395390" y="6144250"/>
            <a:ext cx="155427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  <a:sym typeface="Wingdings" pitchFamily="2" charset="2"/>
              </a:rPr>
              <a:t> Alternative 3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802CA67-2D32-BF20-7ECA-81072A46195C}"/>
              </a:ext>
            </a:extLst>
          </p:cNvPr>
          <p:cNvSpPr/>
          <p:nvPr/>
        </p:nvSpPr>
        <p:spPr>
          <a:xfrm>
            <a:off x="-2129346" y="5011189"/>
            <a:ext cx="1288228" cy="276999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74923D0-F107-A982-4186-B5E153A11411}"/>
              </a:ext>
            </a:extLst>
          </p:cNvPr>
          <p:cNvSpPr/>
          <p:nvPr/>
        </p:nvSpPr>
        <p:spPr>
          <a:xfrm>
            <a:off x="-2129346" y="5647293"/>
            <a:ext cx="1288228" cy="276999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B2031DE-57BE-AFC8-A3FF-00BE612D1685}"/>
              </a:ext>
            </a:extLst>
          </p:cNvPr>
          <p:cNvSpPr/>
          <p:nvPr/>
        </p:nvSpPr>
        <p:spPr>
          <a:xfrm>
            <a:off x="-2129346" y="6154188"/>
            <a:ext cx="1288228" cy="276999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오른쪽 대괄호[R] 59">
            <a:extLst>
              <a:ext uri="{FF2B5EF4-FFF2-40B4-BE49-F238E27FC236}">
                <a16:creationId xmlns:a16="http://schemas.microsoft.com/office/drawing/2014/main" id="{CBE2FC35-3400-CE33-BF3E-E4C5B7A1DE36}"/>
              </a:ext>
            </a:extLst>
          </p:cNvPr>
          <p:cNvSpPr/>
          <p:nvPr/>
        </p:nvSpPr>
        <p:spPr>
          <a:xfrm>
            <a:off x="-2628162" y="5621164"/>
            <a:ext cx="92072" cy="349573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F7FDD3D-EAEF-3A9F-84FD-5D9E816E480A}"/>
              </a:ext>
            </a:extLst>
          </p:cNvPr>
          <p:cNvSpPr txBox="1"/>
          <p:nvPr/>
        </p:nvSpPr>
        <p:spPr>
          <a:xfrm>
            <a:off x="-7303865" y="5372580"/>
            <a:ext cx="34881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latin typeface="+mn-ea"/>
              </a:rPr>
              <a:t>CN</a:t>
            </a:r>
            <a:endParaRPr kumimoji="1" lang="ko-Kore-KR" altLang="en-US" sz="2000" spc="-40" dirty="0">
              <a:latin typeface="+mn-ea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EEBAA13B-047F-443E-512D-C7903F88007C}"/>
              </a:ext>
            </a:extLst>
          </p:cNvPr>
          <p:cNvSpPr/>
          <p:nvPr/>
        </p:nvSpPr>
        <p:spPr>
          <a:xfrm>
            <a:off x="-7579716" y="4516049"/>
            <a:ext cx="974847" cy="20371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425276E-FF18-ED1C-EA8B-E6F246967245}"/>
              </a:ext>
            </a:extLst>
          </p:cNvPr>
          <p:cNvSpPr txBox="1"/>
          <p:nvPr/>
        </p:nvSpPr>
        <p:spPr>
          <a:xfrm>
            <a:off x="-7609145" y="4167419"/>
            <a:ext cx="1038746" cy="55399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ko-Kore-KR" spc="-40" dirty="0">
                <a:latin typeface="+mn-ea"/>
              </a:rPr>
              <a:t>Customer </a:t>
            </a:r>
          </a:p>
          <a:p>
            <a:pPr algn="ctr"/>
            <a:r>
              <a:rPr kumimoji="1" lang="en-US" altLang="ko-Kore-KR" spc="-40" dirty="0">
                <a:latin typeface="+mn-ea"/>
              </a:rPr>
              <a:t>domain</a:t>
            </a:r>
            <a:endParaRPr kumimoji="1" lang="ko-Kore-KR" altLang="en-US" spc="-40" dirty="0">
              <a:latin typeface="+mn-ea"/>
            </a:endParaRP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8CCC40E0-621E-6C1B-56C8-3D21C604A309}"/>
              </a:ext>
            </a:extLst>
          </p:cNvPr>
          <p:cNvCxnSpPr>
            <a:cxnSpLocks/>
          </p:cNvCxnSpPr>
          <p:nvPr/>
        </p:nvCxnSpPr>
        <p:spPr>
          <a:xfrm>
            <a:off x="-6587935" y="5526470"/>
            <a:ext cx="4475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0D677F4E-FB29-E5BF-C700-119348B2C973}"/>
              </a:ext>
            </a:extLst>
          </p:cNvPr>
          <p:cNvSpPr txBox="1"/>
          <p:nvPr/>
        </p:nvSpPr>
        <p:spPr>
          <a:xfrm>
            <a:off x="-5766482" y="5372579"/>
            <a:ext cx="2750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latin typeface="+mn-ea"/>
              </a:rPr>
              <a:t>FR</a:t>
            </a:r>
            <a:endParaRPr kumimoji="1" lang="en-US" altLang="ko-Kore-KR" sz="2000" spc="-40" baseline="-25000" dirty="0">
              <a:latin typeface="+mn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2C65EA6-556C-C9F3-D8EE-82F51200F068}"/>
              </a:ext>
            </a:extLst>
          </p:cNvPr>
          <p:cNvSpPr txBox="1"/>
          <p:nvPr/>
        </p:nvSpPr>
        <p:spPr>
          <a:xfrm>
            <a:off x="-6201078" y="4167419"/>
            <a:ext cx="1022716" cy="55399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ko-Kore-KR" spc="-40" dirty="0">
                <a:latin typeface="+mn-ea"/>
              </a:rPr>
              <a:t>Functional</a:t>
            </a:r>
            <a:br>
              <a:rPr kumimoji="1" lang="en-US" altLang="ko-Kore-KR" spc="-40" dirty="0">
                <a:latin typeface="+mn-ea"/>
              </a:rPr>
            </a:br>
            <a:r>
              <a:rPr kumimoji="1" lang="en-US" altLang="ko-Kore-KR" spc="-40" dirty="0">
                <a:latin typeface="+mn-ea"/>
              </a:rPr>
              <a:t>Domain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5AA6A6E-D1D5-6906-F8E8-DAF26B1D9D90}"/>
              </a:ext>
            </a:extLst>
          </p:cNvPr>
          <p:cNvSpPr txBox="1"/>
          <p:nvPr/>
        </p:nvSpPr>
        <p:spPr>
          <a:xfrm>
            <a:off x="-3045413" y="4410470"/>
            <a:ext cx="380553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ko-Kore-KR" spc="-40" dirty="0">
                <a:latin typeface="+mn-ea"/>
              </a:rPr>
              <a:t>DPs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25159A1-0304-E7D5-6AA6-F388EB069A48}"/>
              </a:ext>
            </a:extLst>
          </p:cNvPr>
          <p:cNvSpPr txBox="1"/>
          <p:nvPr/>
        </p:nvSpPr>
        <p:spPr>
          <a:xfrm>
            <a:off x="-4445509" y="5776748"/>
            <a:ext cx="36644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z="2000" spc="-40" dirty="0">
                <a:latin typeface="+mn-ea"/>
              </a:rPr>
              <a:t>M2</a:t>
            </a:r>
          </a:p>
        </p:txBody>
      </p: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7E2F0C28-A378-B526-9399-C2486C8F2C50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-5165535" y="5151319"/>
            <a:ext cx="720026" cy="3751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직선 연결선[R] 79">
            <a:extLst>
              <a:ext uri="{FF2B5EF4-FFF2-40B4-BE49-F238E27FC236}">
                <a16:creationId xmlns:a16="http://schemas.microsoft.com/office/drawing/2014/main" id="{346AA6F1-5A63-70CC-167D-065169B2CB00}"/>
              </a:ext>
            </a:extLst>
          </p:cNvPr>
          <p:cNvCxnSpPr>
            <a:cxnSpLocks/>
            <a:endCxn id="78" idx="1"/>
          </p:cNvCxnSpPr>
          <p:nvPr/>
        </p:nvCxnSpPr>
        <p:spPr>
          <a:xfrm>
            <a:off x="-5165535" y="5526470"/>
            <a:ext cx="720026" cy="4041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직선 연결선[R] 80">
            <a:extLst>
              <a:ext uri="{FF2B5EF4-FFF2-40B4-BE49-F238E27FC236}">
                <a16:creationId xmlns:a16="http://schemas.microsoft.com/office/drawing/2014/main" id="{97610064-D395-2833-14DD-ED368210C7BB}"/>
              </a:ext>
            </a:extLst>
          </p:cNvPr>
          <p:cNvCxnSpPr>
            <a:cxnSpLocks/>
            <a:stCxn id="78" idx="3"/>
          </p:cNvCxnSpPr>
          <p:nvPr/>
        </p:nvCxnSpPr>
        <p:spPr>
          <a:xfrm>
            <a:off x="-4079062" y="5930637"/>
            <a:ext cx="941253" cy="2642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3278B8C9-F39A-E308-1FFA-2FC6E6AA3EEC}"/>
              </a:ext>
            </a:extLst>
          </p:cNvPr>
          <p:cNvCxnSpPr>
            <a:cxnSpLocks/>
            <a:stCxn id="78" idx="3"/>
          </p:cNvCxnSpPr>
          <p:nvPr/>
        </p:nvCxnSpPr>
        <p:spPr>
          <a:xfrm flipV="1">
            <a:off x="-4079062" y="5810344"/>
            <a:ext cx="902135" cy="1202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연결선[R] 82">
            <a:extLst>
              <a:ext uri="{FF2B5EF4-FFF2-40B4-BE49-F238E27FC236}">
                <a16:creationId xmlns:a16="http://schemas.microsoft.com/office/drawing/2014/main" id="{056E3CFA-9B33-7F09-2C95-32CDB03318E0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-4079062" y="5151319"/>
            <a:ext cx="9021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C4F8E16-671C-A521-507C-26E77279A20D}"/>
              </a:ext>
            </a:extLst>
          </p:cNvPr>
          <p:cNvSpPr txBox="1"/>
          <p:nvPr/>
        </p:nvSpPr>
        <p:spPr>
          <a:xfrm>
            <a:off x="-4630494" y="4410470"/>
            <a:ext cx="662041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ko-Kore-KR" spc="-40" dirty="0">
                <a:latin typeface="+mn-ea"/>
              </a:rPr>
              <a:t>Means</a:t>
            </a:r>
            <a:endParaRPr kumimoji="1" lang="ko-Kore-KR" altLang="en-US" spc="-40" dirty="0">
              <a:latin typeface="+mn-ea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287606CC-A1DD-BD80-F14A-7815D3255D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6946" y="742892"/>
            <a:ext cx="5130585" cy="134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627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A392524-777D-ABEF-B910-70E23048E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A0ED-9F90-4AAD-B365-1A0EB382082E}" type="datetime1">
              <a:rPr lang="ko-KR" altLang="en-US" smtClean="0"/>
              <a:t>2023. 3. 22.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68BEAF-27B4-AC5D-68D4-2DC1AF0FF6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8F71E4-6861-4081-93F7-1CE13C0AE979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888BD3-7C45-FF59-70E9-E2C88B522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05102" y="1274045"/>
            <a:ext cx="2394486" cy="8432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24AC273-6A6B-BED7-282A-417140F72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215683" y="429827"/>
            <a:ext cx="3205067" cy="73428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966CA06-6574-A1F1-44C5-86E653C63AF2}"/>
              </a:ext>
            </a:extLst>
          </p:cNvPr>
          <p:cNvSpPr txBox="1"/>
          <p:nvPr/>
        </p:nvSpPr>
        <p:spPr>
          <a:xfrm>
            <a:off x="5190800" y="1814232"/>
            <a:ext cx="38178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2000" b="1" spc="-40" dirty="0">
                <a:latin typeface="+mn-ea"/>
              </a:rPr>
              <a:t>Supply chain cost</a:t>
            </a:r>
          </a:p>
          <a:p>
            <a:r>
              <a:rPr kumimoji="1" lang="en-US" altLang="ko-Kore-KR" b="1" spc="-40" dirty="0">
                <a:latin typeface="+mn-ea"/>
              </a:rPr>
              <a:t> </a:t>
            </a:r>
            <a:r>
              <a:rPr kumimoji="1" lang="en-US" altLang="ko-Kore-KR" spc="-40" dirty="0">
                <a:latin typeface="+mn-ea"/>
              </a:rPr>
              <a:t>-</a:t>
            </a:r>
            <a:r>
              <a:rPr kumimoji="1" lang="en-US" altLang="ko-Kore-KR" b="1" spc="-40" dirty="0">
                <a:latin typeface="+mn-ea"/>
              </a:rPr>
              <a:t> </a:t>
            </a:r>
            <a:r>
              <a:rPr kumimoji="1" lang="ko-Kore-KR" altLang="en-US" spc="-40" dirty="0">
                <a:solidFill>
                  <a:srgbClr val="C00000"/>
                </a:solidFill>
                <a:latin typeface="+mn-ea"/>
              </a:rPr>
              <a:t>신규 제품의 </a:t>
            </a:r>
            <a:r>
              <a:rPr kumimoji="1" lang="en-US" altLang="ko-Kore-KR" spc="-40" dirty="0">
                <a:solidFill>
                  <a:srgbClr val="C00000"/>
                </a:solidFill>
                <a:latin typeface="+mn-ea"/>
              </a:rPr>
              <a:t>module selection</a:t>
            </a:r>
            <a:endParaRPr kumimoji="1" lang="en-US" altLang="ko-Kore-KR" b="1" spc="-40" dirty="0">
              <a:solidFill>
                <a:srgbClr val="C00000"/>
              </a:solidFill>
              <a:latin typeface="+mn-ea"/>
            </a:endParaRPr>
          </a:p>
          <a:p>
            <a:r>
              <a:rPr kumimoji="1" lang="en-US" altLang="ko-Kore-KR" b="1" spc="-40" dirty="0">
                <a:latin typeface="+mn-ea"/>
              </a:rPr>
              <a:t> </a:t>
            </a:r>
            <a:r>
              <a:rPr kumimoji="1" lang="en-US" altLang="ko-KR" spc="-40" dirty="0">
                <a:solidFill>
                  <a:srgbClr val="1D6FA9"/>
                </a:solidFill>
                <a:latin typeface="+mn-ea"/>
              </a:rPr>
              <a:t>-</a:t>
            </a:r>
            <a:r>
              <a:rPr kumimoji="1" lang="en-US" altLang="ko-KR" b="1" spc="-40" dirty="0">
                <a:solidFill>
                  <a:srgbClr val="1D6FA9"/>
                </a:solidFill>
                <a:latin typeface="+mn-ea"/>
              </a:rPr>
              <a:t> </a:t>
            </a:r>
            <a:r>
              <a:rPr kumimoji="1" lang="en-US" altLang="ko-Kore-KR" spc="-40" dirty="0">
                <a:latin typeface="+mn-ea"/>
              </a:rPr>
              <a:t>Market share </a:t>
            </a:r>
            <a:r>
              <a:rPr kumimoji="1" lang="ko-Kore-KR" altLang="en-US" spc="-40" dirty="0">
                <a:latin typeface="+mn-ea"/>
              </a:rPr>
              <a:t>변동</a:t>
            </a:r>
            <a:r>
              <a:rPr kumimoji="1" lang="en-US" altLang="ko-Kore-KR" spc="-40" dirty="0">
                <a:latin typeface="+mn-ea"/>
              </a:rPr>
              <a:t> </a:t>
            </a:r>
            <a:r>
              <a:rPr kumimoji="1" lang="en-US" altLang="ko-Kore-KR" spc="-40" dirty="0">
                <a:latin typeface="+mn-ea"/>
                <a:sym typeface="Wingdings" pitchFamily="2" charset="2"/>
              </a:rPr>
              <a:t></a:t>
            </a:r>
            <a:r>
              <a:rPr kumimoji="1" lang="ko-Kore-KR" altLang="en-US" spc="-40" dirty="0">
                <a:latin typeface="+mn-ea"/>
              </a:rPr>
              <a:t> </a:t>
            </a:r>
            <a:r>
              <a:rPr kumimoji="1" lang="en-US" altLang="ko-Kore-KR" spc="-40" dirty="0">
                <a:latin typeface="+mn-ea"/>
              </a:rPr>
              <a:t>cost </a:t>
            </a:r>
            <a:r>
              <a:rPr kumimoji="1" lang="ko-Kore-KR" altLang="en-US" spc="-40" dirty="0">
                <a:latin typeface="+mn-ea"/>
              </a:rPr>
              <a:t>변화</a:t>
            </a:r>
            <a:endParaRPr kumimoji="1" lang="en-US" altLang="ko-Kore-KR" b="1" spc="-4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464C48-1862-B761-F029-4ADFB1DA3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10" y="2784716"/>
            <a:ext cx="3205067" cy="73428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AEE4534-591B-D1EC-C8F3-B3CEC07F72EB}"/>
              </a:ext>
            </a:extLst>
          </p:cNvPr>
          <p:cNvSpPr/>
          <p:nvPr/>
        </p:nvSpPr>
        <p:spPr>
          <a:xfrm>
            <a:off x="1430271" y="3023783"/>
            <a:ext cx="813916" cy="293497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089E6B-A4B2-508E-DE0C-71A0AA609CDF}"/>
              </a:ext>
            </a:extLst>
          </p:cNvPr>
          <p:cNvSpPr/>
          <p:nvPr/>
        </p:nvSpPr>
        <p:spPr>
          <a:xfrm>
            <a:off x="2404410" y="3030090"/>
            <a:ext cx="311954" cy="293497"/>
          </a:xfrm>
          <a:prstGeom prst="rect">
            <a:avLst/>
          </a:prstGeom>
          <a:solidFill>
            <a:srgbClr val="1D6FA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502212A-2CF1-E150-CC71-7DA3D3E31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46" y="3519004"/>
            <a:ext cx="2863646" cy="10085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DA0161-BA95-5557-2FB2-AA3A729608AF}"/>
              </a:ext>
            </a:extLst>
          </p:cNvPr>
          <p:cNvSpPr txBox="1"/>
          <p:nvPr/>
        </p:nvSpPr>
        <p:spPr>
          <a:xfrm>
            <a:off x="256615" y="234175"/>
            <a:ext cx="768800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z="2400" b="1" spc="-40" dirty="0">
                <a:solidFill>
                  <a:srgbClr val="C00000"/>
                </a:solidFill>
                <a:latin typeface="+mn-ea"/>
              </a:rPr>
              <a:t>신제품 개발</a:t>
            </a:r>
            <a:r>
              <a:rPr kumimoji="1" lang="ko-Kore-KR" altLang="en-US" sz="2400" spc="-40" dirty="0">
                <a:latin typeface="+mn-ea"/>
              </a:rPr>
              <a:t>과 </a:t>
            </a:r>
            <a:r>
              <a:rPr kumimoji="1" lang="ko-Kore-KR" altLang="en-US" sz="2400" b="1" spc="-40" dirty="0">
                <a:solidFill>
                  <a:srgbClr val="1D6FA9"/>
                </a:solidFill>
                <a:latin typeface="+mn-ea"/>
              </a:rPr>
              <a:t>기존 제품 가격설정</a:t>
            </a:r>
            <a:r>
              <a:rPr kumimoji="1" lang="ko-Kore-KR" altLang="en-US" sz="2400" spc="-40" dirty="0">
                <a:latin typeface="+mn-ea"/>
              </a:rPr>
              <a:t>이 동시에 필요한 이유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1D9924-9FCC-458D-F4FC-0677B685040A}"/>
              </a:ext>
            </a:extLst>
          </p:cNvPr>
          <p:cNvSpPr txBox="1"/>
          <p:nvPr/>
        </p:nvSpPr>
        <p:spPr>
          <a:xfrm>
            <a:off x="446744" y="890147"/>
            <a:ext cx="187743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</a:rPr>
              <a:t>Dec</a:t>
            </a:r>
            <a:r>
              <a:rPr kumimoji="1" lang="en-US" altLang="ko-KR" spc="-40" dirty="0">
                <a:latin typeface="+mn-ea"/>
              </a:rPr>
              <a:t>ision variable : 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C2CFE9-03E3-2F6C-7A21-CE0215AF29AE}"/>
              </a:ext>
            </a:extLst>
          </p:cNvPr>
          <p:cNvSpPr txBox="1"/>
          <p:nvPr/>
        </p:nvSpPr>
        <p:spPr>
          <a:xfrm>
            <a:off x="2496500" y="751648"/>
            <a:ext cx="429637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ore-KR" dirty="0"/>
              <a:t>P</a:t>
            </a:r>
            <a:r>
              <a:rPr kumimoji="1" lang="en-US" altLang="ko-Kore-KR" baseline="-25000" dirty="0"/>
              <a:t>1t</a:t>
            </a:r>
            <a:r>
              <a:rPr kumimoji="1" lang="en-US" altLang="ko-Kore-KR" dirty="0"/>
              <a:t> = J</a:t>
            </a:r>
            <a:r>
              <a:rPr kumimoji="1" lang="en-US" altLang="ko-Kore-KR" baseline="-25000" dirty="0"/>
              <a:t>A</a:t>
            </a:r>
            <a:r>
              <a:rPr kumimoji="1" lang="en-US" altLang="ko-Kore-KR" dirty="0"/>
              <a:t>(</a:t>
            </a:r>
            <a:r>
              <a:rPr kumimoji="1" lang="en-US" altLang="ko-Kore-KR" b="1" dirty="0">
                <a:solidFill>
                  <a:srgbClr val="C00000"/>
                </a:solidFill>
              </a:rPr>
              <a:t>X</a:t>
            </a:r>
            <a:r>
              <a:rPr kumimoji="1" lang="en-US" altLang="ko-Kore-KR" b="1" baseline="-25000" dirty="0">
                <a:solidFill>
                  <a:srgbClr val="C00000"/>
                </a:solidFill>
              </a:rPr>
              <a:t>1</a:t>
            </a:r>
            <a:r>
              <a:rPr kumimoji="1" lang="en-US" altLang="ko-KR" b="1" baseline="-25000" dirty="0">
                <a:solidFill>
                  <a:srgbClr val="C00000"/>
                </a:solidFill>
              </a:rPr>
              <a:t>t</a:t>
            </a:r>
            <a:r>
              <a:rPr kumimoji="1" lang="en-US" altLang="ko-Kore-KR" dirty="0"/>
              <a:t>,p</a:t>
            </a:r>
            <a:r>
              <a:rPr kumimoji="1" lang="en-US" altLang="ko-Kore-KR" baseline="-25000" dirty="0"/>
              <a:t>1</a:t>
            </a:r>
            <a:r>
              <a:rPr kumimoji="1" lang="en-US" altLang="ko-KR" baseline="-25000" dirty="0"/>
              <a:t>t</a:t>
            </a:r>
            <a:r>
              <a:rPr kumimoji="1" lang="en-US" altLang="ko-Kore-KR" dirty="0"/>
              <a:t>)  </a:t>
            </a:r>
            <a:r>
              <a:rPr kumimoji="1" lang="en-US" altLang="ko-KR" dirty="0"/>
              <a:t>, </a:t>
            </a:r>
            <a:r>
              <a:rPr kumimoji="1" lang="en-US" altLang="ko-Kore-KR" dirty="0"/>
              <a:t>P</a:t>
            </a:r>
            <a:r>
              <a:rPr kumimoji="1" lang="en-US" altLang="ko-KR" baseline="-25000" dirty="0"/>
              <a:t>2t</a:t>
            </a:r>
            <a:r>
              <a:rPr kumimoji="1" lang="en-US" altLang="ko-Kore-KR" dirty="0"/>
              <a:t> = J</a:t>
            </a:r>
            <a:r>
              <a:rPr kumimoji="1" lang="en-US" altLang="ko-Kore-KR" baseline="-25000" dirty="0"/>
              <a:t>A</a:t>
            </a:r>
            <a:r>
              <a:rPr kumimoji="1" lang="en-US" altLang="ko-Kore-KR" dirty="0"/>
              <a:t>(</a:t>
            </a:r>
            <a:r>
              <a:rPr kumimoji="1" lang="en-US" altLang="ko-Kore-KR" b="1" dirty="0">
                <a:solidFill>
                  <a:srgbClr val="C00000"/>
                </a:solidFill>
              </a:rPr>
              <a:t>X</a:t>
            </a:r>
            <a:r>
              <a:rPr kumimoji="1" lang="en-US" altLang="ko-KR" b="1" baseline="-25000" dirty="0">
                <a:solidFill>
                  <a:srgbClr val="C00000"/>
                </a:solidFill>
              </a:rPr>
              <a:t>2t</a:t>
            </a:r>
            <a:r>
              <a:rPr kumimoji="1" lang="en-US" altLang="ko-Kore-KR" dirty="0"/>
              <a:t>,p</a:t>
            </a:r>
            <a:r>
              <a:rPr kumimoji="1" lang="en-US" altLang="ko-Kore-KR" baseline="-25000" dirty="0"/>
              <a:t>2</a:t>
            </a:r>
            <a:r>
              <a:rPr kumimoji="1" lang="en-US" altLang="ko-KR" baseline="-25000" dirty="0"/>
              <a:t>t</a:t>
            </a:r>
            <a:r>
              <a:rPr kumimoji="1" lang="en-US" altLang="ko-Kore-KR" dirty="0"/>
              <a:t>) </a:t>
            </a:r>
            <a:r>
              <a:rPr kumimoji="1" lang="en-US" altLang="ko-Kore-KR" spc="-40" dirty="0">
                <a:latin typeface="+mn-ea"/>
              </a:rPr>
              <a:t> </a:t>
            </a:r>
            <a:r>
              <a:rPr kumimoji="1" lang="en-US" altLang="ko-KR" spc="-40" dirty="0">
                <a:latin typeface="+mn-ea"/>
              </a:rPr>
              <a:t>, </a:t>
            </a:r>
            <a:r>
              <a:rPr kumimoji="1" lang="en-US" altLang="ko-Kore-KR" dirty="0"/>
              <a:t>P</a:t>
            </a:r>
            <a:r>
              <a:rPr kumimoji="1" lang="en-US" altLang="ko-KR" baseline="-25000" dirty="0"/>
              <a:t>3t</a:t>
            </a:r>
            <a:r>
              <a:rPr kumimoji="1" lang="en-US" altLang="ko-Kore-KR" dirty="0"/>
              <a:t> = J</a:t>
            </a:r>
            <a:r>
              <a:rPr kumimoji="1" lang="en-US" altLang="ko-Kore-KR" baseline="-25000" dirty="0"/>
              <a:t>A</a:t>
            </a:r>
            <a:r>
              <a:rPr kumimoji="1" lang="en-US" altLang="ko-Kore-KR" dirty="0"/>
              <a:t>(</a:t>
            </a:r>
            <a:r>
              <a:rPr kumimoji="1" lang="en-US" altLang="ko-Kore-KR" b="1" dirty="0">
                <a:solidFill>
                  <a:srgbClr val="C00000"/>
                </a:solidFill>
              </a:rPr>
              <a:t>X</a:t>
            </a:r>
            <a:r>
              <a:rPr kumimoji="1" lang="en-US" altLang="ko-KR" b="1" baseline="-25000" dirty="0">
                <a:solidFill>
                  <a:srgbClr val="C00000"/>
                </a:solidFill>
              </a:rPr>
              <a:t>3t</a:t>
            </a:r>
            <a:r>
              <a:rPr kumimoji="1" lang="en-US" altLang="ko-Kore-KR" dirty="0"/>
              <a:t>,p</a:t>
            </a:r>
            <a:r>
              <a:rPr kumimoji="1" lang="en-US" altLang="ko-Kore-KR" baseline="-25000" dirty="0"/>
              <a:t>3</a:t>
            </a:r>
            <a:r>
              <a:rPr kumimoji="1" lang="en-US" altLang="ko-KR" baseline="-25000" dirty="0"/>
              <a:t>t</a:t>
            </a:r>
            <a:r>
              <a:rPr kumimoji="1" lang="en-US" altLang="ko-Kore-KR" dirty="0"/>
              <a:t>) </a:t>
            </a:r>
            <a:endParaRPr kumimoji="1" lang="en-US" altLang="ko-Kore-KR" spc="-40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A30DBB-3FC4-4B42-F9E7-53221F126443}"/>
              </a:ext>
            </a:extLst>
          </p:cNvPr>
          <p:cNvSpPr txBox="1"/>
          <p:nvPr/>
        </p:nvSpPr>
        <p:spPr>
          <a:xfrm>
            <a:off x="2496500" y="1101323"/>
            <a:ext cx="561821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ore-KR" dirty="0"/>
              <a:t>P</a:t>
            </a:r>
            <a:r>
              <a:rPr kumimoji="1" lang="en-US" altLang="ko-Kore-KR" baseline="-25000" dirty="0"/>
              <a:t>1,t-1</a:t>
            </a:r>
            <a:r>
              <a:rPr kumimoji="1" lang="en-US" altLang="ko-Kore-KR" dirty="0"/>
              <a:t> = J</a:t>
            </a:r>
            <a:r>
              <a:rPr kumimoji="1" lang="en-US" altLang="ko-Kore-KR" baseline="-25000" dirty="0"/>
              <a:t>A</a:t>
            </a:r>
            <a:r>
              <a:rPr kumimoji="1" lang="en-US" altLang="ko-Kore-KR" dirty="0"/>
              <a:t>(X</a:t>
            </a:r>
            <a:r>
              <a:rPr kumimoji="1" lang="en-US" altLang="ko-Kore-KR" baseline="-25000" dirty="0"/>
              <a:t>1,</a:t>
            </a:r>
            <a:r>
              <a:rPr kumimoji="1" lang="en-US" altLang="ko-KR" baseline="-25000" dirty="0"/>
              <a:t>t-1</a:t>
            </a:r>
            <a:r>
              <a:rPr kumimoji="1" lang="en-US" altLang="ko-Kore-KR" dirty="0"/>
              <a:t>,</a:t>
            </a:r>
            <a:r>
              <a:rPr kumimoji="1" lang="en-US" altLang="ko-Kore-KR" b="1" dirty="0">
                <a:solidFill>
                  <a:srgbClr val="1D6FA9"/>
                </a:solidFill>
              </a:rPr>
              <a:t>p</a:t>
            </a:r>
            <a:r>
              <a:rPr kumimoji="1" lang="en-US" altLang="ko-Kore-KR" b="1" baseline="-25000" dirty="0">
                <a:solidFill>
                  <a:srgbClr val="1D6FA9"/>
                </a:solidFill>
              </a:rPr>
              <a:t>1,</a:t>
            </a:r>
            <a:r>
              <a:rPr kumimoji="1" lang="en-US" altLang="ko-KR" b="1" baseline="-25000" dirty="0">
                <a:solidFill>
                  <a:srgbClr val="1D6FA9"/>
                </a:solidFill>
              </a:rPr>
              <a:t>t-1</a:t>
            </a:r>
            <a:r>
              <a:rPr kumimoji="1" lang="en-US" altLang="ko-Kore-KR" dirty="0"/>
              <a:t>)  P</a:t>
            </a:r>
            <a:r>
              <a:rPr kumimoji="1" lang="en-US" altLang="ko-Kore-KR" baseline="-25000" dirty="0"/>
              <a:t>1</a:t>
            </a:r>
            <a:r>
              <a:rPr kumimoji="1" lang="en-US" altLang="ko-KR" baseline="-25000" dirty="0"/>
              <a:t>,t-2</a:t>
            </a:r>
            <a:r>
              <a:rPr kumimoji="1" lang="en-US" altLang="ko-Kore-KR" dirty="0"/>
              <a:t> = J</a:t>
            </a:r>
            <a:r>
              <a:rPr kumimoji="1" lang="en-US" altLang="ko-Kore-KR" baseline="-25000" dirty="0"/>
              <a:t>A</a:t>
            </a:r>
            <a:r>
              <a:rPr kumimoji="1" lang="en-US" altLang="ko-Kore-KR" dirty="0"/>
              <a:t>(X</a:t>
            </a:r>
            <a:r>
              <a:rPr kumimoji="1" lang="en-US" altLang="ko-KR" baseline="-25000" dirty="0"/>
              <a:t>1,t-2</a:t>
            </a:r>
            <a:r>
              <a:rPr kumimoji="1" lang="en-US" altLang="ko-Kore-KR" dirty="0"/>
              <a:t>,</a:t>
            </a:r>
            <a:r>
              <a:rPr kumimoji="1" lang="en-US" altLang="ko-Kore-KR" b="1" dirty="0">
                <a:solidFill>
                  <a:srgbClr val="1D6FA9"/>
                </a:solidFill>
              </a:rPr>
              <a:t>p</a:t>
            </a:r>
            <a:r>
              <a:rPr kumimoji="1" lang="en-US" altLang="ko-Kore-KR" b="1" baseline="-25000" dirty="0">
                <a:solidFill>
                  <a:srgbClr val="1D6FA9"/>
                </a:solidFill>
              </a:rPr>
              <a:t>1,</a:t>
            </a:r>
            <a:r>
              <a:rPr kumimoji="1" lang="en-US" altLang="ko-KR" b="1" baseline="-25000" dirty="0">
                <a:solidFill>
                  <a:srgbClr val="1D6FA9"/>
                </a:solidFill>
              </a:rPr>
              <a:t>t-2</a:t>
            </a:r>
            <a:r>
              <a:rPr kumimoji="1" lang="en-US" altLang="ko-Kore-KR" dirty="0"/>
              <a:t>) </a:t>
            </a:r>
            <a:r>
              <a:rPr kumimoji="1" lang="en-US" altLang="ko-Kore-KR" spc="-40" dirty="0">
                <a:latin typeface="+mn-ea"/>
              </a:rPr>
              <a:t> </a:t>
            </a:r>
            <a:r>
              <a:rPr kumimoji="1" lang="en-US" altLang="ko-Kore-KR" dirty="0"/>
              <a:t>P</a:t>
            </a:r>
            <a:r>
              <a:rPr kumimoji="1" lang="en-US" altLang="ko-KR" baseline="-25000" dirty="0"/>
              <a:t>1,t-3</a:t>
            </a:r>
            <a:r>
              <a:rPr kumimoji="1" lang="en-US" altLang="ko-Kore-KR" dirty="0"/>
              <a:t> = J</a:t>
            </a:r>
            <a:r>
              <a:rPr kumimoji="1" lang="en-US" altLang="ko-Kore-KR" baseline="-25000" dirty="0"/>
              <a:t>A</a:t>
            </a:r>
            <a:r>
              <a:rPr kumimoji="1" lang="en-US" altLang="ko-Kore-KR" dirty="0"/>
              <a:t>(X</a:t>
            </a:r>
            <a:r>
              <a:rPr kumimoji="1" lang="en-US" altLang="ko-Kore-KR" baseline="-25000" dirty="0"/>
              <a:t>1,</a:t>
            </a:r>
            <a:r>
              <a:rPr kumimoji="1" lang="en-US" altLang="ko-KR" baseline="-25000" dirty="0"/>
              <a:t>t-3</a:t>
            </a:r>
            <a:r>
              <a:rPr kumimoji="1" lang="en-US" altLang="ko-Kore-KR" dirty="0"/>
              <a:t>,</a:t>
            </a:r>
            <a:r>
              <a:rPr kumimoji="1" lang="en-US" altLang="ko-Kore-KR" b="1" dirty="0">
                <a:solidFill>
                  <a:srgbClr val="1D6FA9"/>
                </a:solidFill>
              </a:rPr>
              <a:t>p</a:t>
            </a:r>
            <a:r>
              <a:rPr kumimoji="1" lang="en-US" altLang="ko-Kore-KR" b="1" baseline="-25000" dirty="0">
                <a:solidFill>
                  <a:srgbClr val="1D6FA9"/>
                </a:solidFill>
              </a:rPr>
              <a:t>1,</a:t>
            </a:r>
            <a:r>
              <a:rPr kumimoji="1" lang="en-US" altLang="ko-KR" b="1" baseline="-25000" dirty="0">
                <a:solidFill>
                  <a:srgbClr val="1D6FA9"/>
                </a:solidFill>
              </a:rPr>
              <a:t>t-3</a:t>
            </a:r>
            <a:r>
              <a:rPr kumimoji="1" lang="en-US" altLang="ko-Kore-KR" dirty="0"/>
              <a:t>) </a:t>
            </a:r>
            <a:endParaRPr kumimoji="1" lang="en-US" altLang="ko-Kore-KR" spc="-40" dirty="0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A64617-4389-D831-E556-51909DA2C7E9}"/>
              </a:ext>
            </a:extLst>
          </p:cNvPr>
          <p:cNvSpPr txBox="1"/>
          <p:nvPr/>
        </p:nvSpPr>
        <p:spPr>
          <a:xfrm>
            <a:off x="850142" y="1138720"/>
            <a:ext cx="10157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b="1" dirty="0">
                <a:solidFill>
                  <a:srgbClr val="C00000"/>
                </a:solidFill>
              </a:rPr>
              <a:t>X</a:t>
            </a:r>
            <a:r>
              <a:rPr kumimoji="1" lang="en-US" altLang="ko-Kore-KR" b="1" baseline="-25000" dirty="0">
                <a:solidFill>
                  <a:srgbClr val="C00000"/>
                </a:solidFill>
              </a:rPr>
              <a:t>1</a:t>
            </a:r>
            <a:r>
              <a:rPr kumimoji="1" lang="en-US" altLang="ko-KR" b="1" baseline="-25000" dirty="0">
                <a:solidFill>
                  <a:srgbClr val="C00000"/>
                </a:solidFill>
              </a:rPr>
              <a:t>t</a:t>
            </a:r>
            <a:r>
              <a:rPr kumimoji="1" lang="en-US" altLang="ko-Kore-KR" dirty="0"/>
              <a:t>, </a:t>
            </a:r>
            <a:r>
              <a:rPr kumimoji="1" lang="en-US" altLang="ko-Kore-KR" b="1" dirty="0">
                <a:solidFill>
                  <a:srgbClr val="1D6FA9"/>
                </a:solidFill>
              </a:rPr>
              <a:t>p</a:t>
            </a:r>
            <a:r>
              <a:rPr kumimoji="1" lang="en-US" altLang="ko-Kore-KR" b="1" baseline="-25000" dirty="0">
                <a:solidFill>
                  <a:srgbClr val="1D6FA9"/>
                </a:solidFill>
              </a:rPr>
              <a:t>1, t-1</a:t>
            </a:r>
            <a:endParaRPr lang="ko-Kore-KR" altLang="en-US" b="1" dirty="0">
              <a:solidFill>
                <a:srgbClr val="1D6FA9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9F2B852-1D03-606A-E86A-94BB4D74FC42}"/>
              </a:ext>
            </a:extLst>
          </p:cNvPr>
          <p:cNvGrpSpPr/>
          <p:nvPr/>
        </p:nvGrpSpPr>
        <p:grpSpPr>
          <a:xfrm>
            <a:off x="0" y="5751969"/>
            <a:ext cx="9144000" cy="817949"/>
            <a:chOff x="2990719" y="2284955"/>
            <a:chExt cx="3470573" cy="81794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FAF9BD42-1F0A-1956-461E-75B5CDA171C5}"/>
                </a:ext>
              </a:extLst>
            </p:cNvPr>
            <p:cNvSpPr/>
            <p:nvPr/>
          </p:nvSpPr>
          <p:spPr>
            <a:xfrm>
              <a:off x="2990719" y="2284955"/>
              <a:ext cx="3470573" cy="74624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ysClr val="windowText" lastClr="000000"/>
                  </a:solidFill>
                </a:rPr>
                <a:t>       Maximize π = </a:t>
              </a:r>
              <a:r>
                <a:rPr kumimoji="1" lang="en-US" altLang="ko-Kore-KR" sz="2400" dirty="0">
                  <a:solidFill>
                    <a:sysClr val="windowText" lastClr="000000"/>
                  </a:solidFill>
                </a:rPr>
                <a:t>∑ (∑ </a:t>
              </a:r>
              <a:r>
                <a:rPr kumimoji="1" lang="en-US" altLang="ko-Kore-KR" sz="2400" dirty="0" err="1">
                  <a:solidFill>
                    <a:sysClr val="windowText" lastClr="000000"/>
                  </a:solidFill>
                </a:rPr>
                <a:t>q</a:t>
              </a:r>
              <a:r>
                <a:rPr kumimoji="1" lang="en-US" altLang="ko-Kore-KR" sz="2400" baseline="-25000" dirty="0" err="1">
                  <a:solidFill>
                    <a:sysClr val="windowText" lastClr="000000"/>
                  </a:solidFill>
                </a:rPr>
                <a:t>ij</a:t>
              </a:r>
              <a:r>
                <a:rPr kumimoji="1" lang="en-US" altLang="ko-Kore-KR" sz="24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ko-Kore-KR" sz="2400" dirty="0" err="1">
                  <a:solidFill>
                    <a:sysClr val="windowText" lastClr="000000"/>
                  </a:solidFill>
                </a:rPr>
                <a:t>p</a:t>
              </a:r>
              <a:r>
                <a:rPr kumimoji="1" lang="en-US" altLang="ko-Kore-KR" sz="2400" baseline="-25000" dirty="0" err="1">
                  <a:solidFill>
                    <a:sysClr val="windowText" lastClr="000000"/>
                  </a:solidFill>
                </a:rPr>
                <a:t>ij</a:t>
              </a:r>
              <a:r>
                <a:rPr kumimoji="1" lang="en-US" altLang="ko-Kore-KR" sz="2400" dirty="0" err="1">
                  <a:solidFill>
                    <a:sysClr val="windowText" lastClr="000000"/>
                  </a:solidFill>
                </a:rPr>
                <a:t>-c</a:t>
              </a:r>
              <a:r>
                <a:rPr kumimoji="1" lang="en-US" altLang="ko-Kore-KR" sz="2400" baseline="-25000" dirty="0" err="1">
                  <a:solidFill>
                    <a:sysClr val="windowText" lastClr="000000"/>
                  </a:solidFill>
                </a:rPr>
                <a:t>ij</a:t>
              </a:r>
              <a:r>
                <a:rPr kumimoji="1" lang="en-US" altLang="ko-Kore-KR" sz="2400" dirty="0">
                  <a:solidFill>
                    <a:sysClr val="windowText" lastClr="000000"/>
                  </a:solidFill>
                </a:rPr>
                <a:t>))</a:t>
              </a:r>
              <a:endParaRPr kumimoji="1" lang="ko-Kore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4F195E-7787-E4BD-CE12-E7E37CEF64FE}"/>
                </a:ext>
              </a:extLst>
            </p:cNvPr>
            <p:cNvSpPr txBox="1"/>
            <p:nvPr/>
          </p:nvSpPr>
          <p:spPr>
            <a:xfrm>
              <a:off x="4726006" y="2825905"/>
              <a:ext cx="40844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ko-Kore-KR" spc="-40" dirty="0" err="1">
                  <a:latin typeface="+mn-ea"/>
                </a:rPr>
                <a:t>i</a:t>
              </a:r>
              <a:r>
                <a:rPr kumimoji="1" lang="en-US" altLang="ko-Kore-KR" spc="-40" dirty="0">
                  <a:latin typeface="+mn-ea"/>
                </a:rPr>
                <a:t>    j</a:t>
              </a:r>
              <a:endParaRPr kumimoji="1" lang="ko-Kore-KR" altLang="en-US" spc="-40" dirty="0">
                <a:latin typeface="+mn-ea"/>
              </a:endParaRP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71F7B567-7CF0-2C6D-911D-3D5AB8B36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7590" y="2744824"/>
            <a:ext cx="1957440" cy="73691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71B14DD-B1F0-AC3B-2BA3-3710902BE4B1}"/>
              </a:ext>
            </a:extLst>
          </p:cNvPr>
          <p:cNvSpPr txBox="1"/>
          <p:nvPr/>
        </p:nvSpPr>
        <p:spPr>
          <a:xfrm>
            <a:off x="4976313" y="4944948"/>
            <a:ext cx="424685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ore-KR" spc="-40" dirty="0">
                <a:latin typeface="+mn-ea"/>
                <a:sym typeface="Wingdings" pitchFamily="2" charset="2"/>
              </a:rPr>
              <a:t>module instance</a:t>
            </a:r>
            <a:r>
              <a:rPr kumimoji="1" lang="ko-Kore-KR" altLang="en-US" spc="-40" dirty="0">
                <a:latin typeface="+mn-ea"/>
                <a:sym typeface="Wingdings" pitchFamily="2" charset="2"/>
              </a:rPr>
              <a:t>를 공용화로 인해 </a:t>
            </a:r>
            <a:r>
              <a:rPr kumimoji="1" lang="en-US" altLang="ko-Kore-KR" spc="-40" dirty="0">
                <a:latin typeface="+mn-ea"/>
                <a:sym typeface="Wingdings" pitchFamily="2" charset="2"/>
              </a:rPr>
              <a:t>cost </a:t>
            </a:r>
            <a:r>
              <a:rPr lang="ko-Kore-KR" altLang="en-US" b="0" i="0" u="none" strike="noStrike" dirty="0">
                <a:solidFill>
                  <a:srgbClr val="4D5156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↓</a:t>
            </a:r>
            <a:endParaRPr kumimoji="1" lang="ko-Kore-KR" altLang="en-US" spc="-40" dirty="0"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B548FDD-687A-138C-91F6-D64655BC67BB}"/>
              </a:ext>
            </a:extLst>
          </p:cNvPr>
          <p:cNvSpPr txBox="1"/>
          <p:nvPr/>
        </p:nvSpPr>
        <p:spPr>
          <a:xfrm>
            <a:off x="256614" y="4944948"/>
            <a:ext cx="364183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ore-KR" altLang="en-US" spc="-40" dirty="0">
                <a:latin typeface="+mn-ea"/>
                <a:sym typeface="Wingdings" pitchFamily="2" charset="2"/>
              </a:rPr>
              <a:t>신규 제품에 대한 </a:t>
            </a:r>
            <a:r>
              <a:rPr kumimoji="1" lang="en-US" altLang="ko-Kore-KR" spc="-40" dirty="0">
                <a:latin typeface="+mn-ea"/>
                <a:sym typeface="Wingdings" pitchFamily="2" charset="2"/>
              </a:rPr>
              <a:t>Market share </a:t>
            </a:r>
            <a:r>
              <a:rPr kumimoji="1" lang="ko-Kore-KR" altLang="en-US" spc="-40" dirty="0">
                <a:latin typeface="+mn-ea"/>
                <a:sym typeface="Wingdings" pitchFamily="2" charset="2"/>
              </a:rPr>
              <a:t>증가</a:t>
            </a:r>
            <a:endParaRPr kumimoji="1" lang="ko-Kore-KR" altLang="en-US" spc="-40" dirty="0">
              <a:latin typeface="+mn-ea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55E1F4AE-0C59-7A73-093B-9D0C22FC05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7590" y="3524859"/>
            <a:ext cx="3667797" cy="1071186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8F25831-4018-31A7-1665-2ADA6AB03394}"/>
              </a:ext>
            </a:extLst>
          </p:cNvPr>
          <p:cNvSpPr txBox="1"/>
          <p:nvPr/>
        </p:nvSpPr>
        <p:spPr>
          <a:xfrm>
            <a:off x="4932755" y="5219807"/>
            <a:ext cx="39871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dirty="0" err="1">
                <a:solidFill>
                  <a:sysClr val="windowText" lastClr="000000"/>
                </a:solidFill>
                <a:latin typeface="+mj-lt"/>
              </a:rPr>
              <a:t>c</a:t>
            </a:r>
            <a:r>
              <a:rPr kumimoji="1" lang="en-US" altLang="ko-Kore-KR" sz="2400" baseline="-25000" dirty="0" err="1">
                <a:solidFill>
                  <a:sysClr val="windowText" lastClr="000000"/>
                </a:solidFill>
                <a:latin typeface="+mj-lt"/>
              </a:rPr>
              <a:t>ij</a:t>
            </a:r>
            <a:r>
              <a:rPr kumimoji="1" lang="en-US" altLang="ko-Kore-KR" sz="2400" dirty="0">
                <a:solidFill>
                  <a:sysClr val="windowText" lastClr="000000"/>
                </a:solidFill>
                <a:latin typeface="+mj-lt"/>
              </a:rPr>
              <a:t>   </a:t>
            </a:r>
            <a:r>
              <a:rPr lang="ko-Kore-KR" altLang="en-US" sz="2400" b="0" i="0" u="none" strike="noStrike" dirty="0">
                <a:solidFill>
                  <a:srgbClr val="4D5156"/>
                </a:solidFill>
                <a:effectLst/>
                <a:latin typeface="+mj-lt"/>
                <a:ea typeface="Apple SD Gothic Neo" panose="02000300000000000000" pitchFamily="2" charset="-127"/>
              </a:rPr>
              <a:t>↓</a:t>
            </a:r>
            <a:endParaRPr lang="ko-Kore-KR" altLang="en-US" sz="2400" dirty="0">
              <a:latin typeface="+mj-lt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9C1CB28-7D06-CF48-304D-D65261C4E7AE}"/>
              </a:ext>
            </a:extLst>
          </p:cNvPr>
          <p:cNvSpPr txBox="1"/>
          <p:nvPr/>
        </p:nvSpPr>
        <p:spPr>
          <a:xfrm>
            <a:off x="256613" y="5258696"/>
            <a:ext cx="3641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dirty="0" err="1">
                <a:solidFill>
                  <a:sysClr val="windowText" lastClr="000000"/>
                </a:solidFill>
                <a:latin typeface="+mj-lt"/>
              </a:rPr>
              <a:t>q</a:t>
            </a:r>
            <a:r>
              <a:rPr kumimoji="1" lang="en-US" altLang="ko-Kore-KR" sz="2400" baseline="-25000" dirty="0" err="1">
                <a:solidFill>
                  <a:sysClr val="windowText" lastClr="000000"/>
                </a:solidFill>
                <a:latin typeface="+mj-lt"/>
              </a:rPr>
              <a:t>ij</a:t>
            </a:r>
            <a:r>
              <a:rPr lang="ko-Kore-KR" altLang="en-US" sz="2400" b="0" i="0" u="none" strike="noStrike" dirty="0">
                <a:solidFill>
                  <a:srgbClr val="4D5156"/>
                </a:solidFill>
                <a:effectLst/>
                <a:latin typeface="+mj-lt"/>
                <a:ea typeface="Apple SD Gothic Neo" panose="02000300000000000000" pitchFamily="2" charset="-127"/>
              </a:rPr>
              <a:t>  ↑</a:t>
            </a:r>
            <a:endParaRPr lang="ko-Kore-KR" altLang="en-US" sz="2400" dirty="0">
              <a:latin typeface="+mj-lt"/>
            </a:endParaRPr>
          </a:p>
        </p:txBody>
      </p:sp>
      <p:sp>
        <p:nvSpPr>
          <p:cNvPr id="67" name="아래로 구부러진 화살표[C] 66">
            <a:extLst>
              <a:ext uri="{FF2B5EF4-FFF2-40B4-BE49-F238E27FC236}">
                <a16:creationId xmlns:a16="http://schemas.microsoft.com/office/drawing/2014/main" id="{86C341BD-868C-8D36-E8B3-B6DE369C6ECB}"/>
              </a:ext>
            </a:extLst>
          </p:cNvPr>
          <p:cNvSpPr/>
          <p:nvPr/>
        </p:nvSpPr>
        <p:spPr>
          <a:xfrm>
            <a:off x="3884592" y="2721809"/>
            <a:ext cx="1077869" cy="532564"/>
          </a:xfrm>
          <a:prstGeom prst="curved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71" name="아래로 구부러진 화살표[C] 70">
            <a:extLst>
              <a:ext uri="{FF2B5EF4-FFF2-40B4-BE49-F238E27FC236}">
                <a16:creationId xmlns:a16="http://schemas.microsoft.com/office/drawing/2014/main" id="{8A58E201-A25C-2B4F-05D5-83221C7EAF53}"/>
              </a:ext>
            </a:extLst>
          </p:cNvPr>
          <p:cNvSpPr/>
          <p:nvPr/>
        </p:nvSpPr>
        <p:spPr>
          <a:xfrm rot="10800000">
            <a:off x="3847437" y="3379355"/>
            <a:ext cx="1077869" cy="532564"/>
          </a:xfrm>
          <a:prstGeom prst="curved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8CF2A56-383A-1B81-F195-7868FFAF0151}"/>
              </a:ext>
            </a:extLst>
          </p:cNvPr>
          <p:cNvSpPr/>
          <p:nvPr/>
        </p:nvSpPr>
        <p:spPr>
          <a:xfrm>
            <a:off x="256613" y="1995055"/>
            <a:ext cx="3641831" cy="37569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9F2B235-1D46-589D-95DD-1E3ACEB7BF79}"/>
              </a:ext>
            </a:extLst>
          </p:cNvPr>
          <p:cNvSpPr/>
          <p:nvPr/>
        </p:nvSpPr>
        <p:spPr>
          <a:xfrm>
            <a:off x="5017559" y="1995055"/>
            <a:ext cx="3641831" cy="37569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238203E-B811-73AD-2CF4-52C711D3B66A}"/>
              </a:ext>
            </a:extLst>
          </p:cNvPr>
          <p:cNvSpPr txBox="1"/>
          <p:nvPr/>
        </p:nvSpPr>
        <p:spPr>
          <a:xfrm>
            <a:off x="442072" y="2206638"/>
            <a:ext cx="34053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pc="-40" dirty="0">
                <a:solidFill>
                  <a:srgbClr val="C00000"/>
                </a:solidFill>
                <a:latin typeface="+mn-ea"/>
              </a:rPr>
              <a:t>- </a:t>
            </a:r>
            <a:r>
              <a:rPr kumimoji="1" lang="ko-Kore-KR" altLang="en-US" spc="-40" dirty="0">
                <a:solidFill>
                  <a:srgbClr val="C00000"/>
                </a:solidFill>
                <a:latin typeface="+mn-ea"/>
              </a:rPr>
              <a:t>신규 제품의 </a:t>
            </a:r>
            <a:r>
              <a:rPr kumimoji="1" lang="en-US" altLang="ko-Kore-KR" spc="-40" dirty="0">
                <a:solidFill>
                  <a:srgbClr val="C00000"/>
                </a:solidFill>
                <a:latin typeface="+mn-ea"/>
              </a:rPr>
              <a:t>product attribute</a:t>
            </a:r>
          </a:p>
          <a:p>
            <a:r>
              <a:rPr kumimoji="1" lang="en-US" altLang="ko-KR" spc="-40" dirty="0">
                <a:latin typeface="+mn-ea"/>
              </a:rPr>
              <a:t>- </a:t>
            </a:r>
            <a:r>
              <a:rPr kumimoji="1" lang="ko-Kore-KR" altLang="en-US" spc="-40" dirty="0">
                <a:solidFill>
                  <a:srgbClr val="1D6FA9"/>
                </a:solidFill>
                <a:latin typeface="+mn-ea"/>
              </a:rPr>
              <a:t>기존 제품의 </a:t>
            </a:r>
            <a:r>
              <a:rPr kumimoji="1" lang="en-US" altLang="ko-Kore-KR" spc="-40" dirty="0">
                <a:solidFill>
                  <a:srgbClr val="1D6FA9"/>
                </a:solidFill>
                <a:latin typeface="+mn-ea"/>
              </a:rPr>
              <a:t>price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BB2832-D1A8-EA54-D4A6-99A2E45E2858}"/>
              </a:ext>
            </a:extLst>
          </p:cNvPr>
          <p:cNvSpPr txBox="1"/>
          <p:nvPr/>
        </p:nvSpPr>
        <p:spPr>
          <a:xfrm>
            <a:off x="1198514" y="1780648"/>
            <a:ext cx="181665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kumimoji="1" lang="en-US" altLang="ko-Kore-KR" sz="2000" b="1" spc="-40" dirty="0">
                <a:latin typeface="+mn-ea"/>
              </a:rPr>
              <a:t>Market share </a:t>
            </a:r>
            <a:endParaRPr kumimoji="1" lang="en-US" altLang="ko-Kore-KR" sz="2000" spc="-4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35666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PSE">
      <a:majorFont>
        <a:latin typeface="Arial Narrow"/>
        <a:ea typeface="맑은 고딕"/>
        <a:cs typeface=""/>
      </a:majorFont>
      <a:minorFont>
        <a:latin typeface="Arial Narrow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kumimoji="1" spc="-40" dirty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142506</TotalTime>
  <Words>15016</Words>
  <Application>Microsoft Macintosh PowerPoint</Application>
  <PresentationFormat>화면 슬라이드 쇼(4:3)</PresentationFormat>
  <Paragraphs>4151</Paragraphs>
  <Slides>88</Slides>
  <Notes>79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88</vt:i4>
      </vt:variant>
    </vt:vector>
  </HeadingPairs>
  <TitlesOfParts>
    <vt:vector size="102" baseType="lpstr">
      <vt:lpstr>AdvPS8E82</vt:lpstr>
      <vt:lpstr>Apple SD Gothic Neo</vt:lpstr>
      <vt:lpstr>돋움</vt:lpstr>
      <vt:lpstr>맑은 고딕</vt:lpstr>
      <vt:lpstr>NanumBarunGothic</vt:lpstr>
      <vt:lpstr>Söhne</vt:lpstr>
      <vt:lpstr>Times</vt:lpstr>
      <vt:lpstr>TimesNewRoman</vt:lpstr>
      <vt:lpstr>Arial</vt:lpstr>
      <vt:lpstr>Arial Narrow</vt:lpstr>
      <vt:lpstr>Cambria Math</vt:lpstr>
      <vt:lpstr>Times New Roman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(학생) 유재상 (전기전자컴퓨터공학부)</cp:lastModifiedBy>
  <cp:revision>690</cp:revision>
  <cp:lastPrinted>2023-03-03T01:58:09Z</cp:lastPrinted>
  <dcterms:created xsi:type="dcterms:W3CDTF">2020-03-18T08:16:07Z</dcterms:created>
  <dcterms:modified xsi:type="dcterms:W3CDTF">2023-03-23T06:56:41Z</dcterms:modified>
</cp:coreProperties>
</file>